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9" r:id="rId4"/>
    <p:sldId id="278" r:id="rId5"/>
    <p:sldId id="281" r:id="rId6"/>
    <p:sldId id="277" r:id="rId7"/>
    <p:sldId id="276" r:id="rId8"/>
    <p:sldId id="275" r:id="rId9"/>
    <p:sldId id="274" r:id="rId10"/>
    <p:sldId id="273" r:id="rId11"/>
    <p:sldId id="272" r:id="rId12"/>
    <p:sldId id="271" r:id="rId13"/>
    <p:sldId id="270" r:id="rId14"/>
    <p:sldId id="269" r:id="rId15"/>
    <p:sldId id="268" r:id="rId16"/>
    <p:sldId id="267" r:id="rId17"/>
    <p:sldId id="266" r:id="rId18"/>
    <p:sldId id="265" r:id="rId19"/>
    <p:sldId id="264" r:id="rId20"/>
    <p:sldId id="263" r:id="rId21"/>
    <p:sldId id="262" r:id="rId22"/>
    <p:sldId id="261" r:id="rId23"/>
    <p:sldId id="260" r:id="rId24"/>
    <p:sldId id="257" r:id="rId25"/>
    <p:sldId id="282" r:id="rId26"/>
    <p:sldId id="259" r:id="rId27"/>
    <p:sldId id="284" r:id="rId28"/>
    <p:sldId id="285" r:id="rId29"/>
    <p:sldId id="283" r:id="rId30"/>
    <p:sldId id="258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7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1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09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34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4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72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6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4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98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886F9-87CA-4E7D-88A4-3BD58CF7983D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44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document/26ba12611bfc19a49fd3afee9d45e0a0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работа  2022\1620085366_43-phonoteka_org-p-fon-oblaka-estetika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" y="-18075"/>
            <a:ext cx="9144000" cy="68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1663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Линево 633216, Новосибирская область,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Искитимский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Линево, 4-й микрорайон, дом 15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Контактный телефон: 8 (383) 43-33-821 Факс: 8 (383) 43-33-821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Адрес электронной почты: ds_kra_isk@edu54.ru</a:t>
            </a:r>
          </a:p>
        </p:txBody>
      </p:sp>
      <p:pic>
        <p:nvPicPr>
          <p:cNvPr id="1029" name="Picture 5" descr="https://i.mycdn.me/image?id=924331782789&amp;t=3&amp;plc=API&amp;viewToken=B1dWvGNSFdS65E7kT0BGJA&amp;tkn=*u9QMraujR4EgcGz7V1IX0-fyCY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t="10313" r="11336" b="12845"/>
          <a:stretch/>
        </p:blipFill>
        <p:spPr bwMode="auto">
          <a:xfrm>
            <a:off x="2195736" y="2696555"/>
            <a:ext cx="4426738" cy="3432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628800"/>
            <a:ext cx="84249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Аналитический отчет  за 2022-2023  учебный год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одготовительной логопедической группы «Белоснежка» 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4415" y="5846627"/>
            <a:ext cx="36358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Воспитатель высшей квалификационной категории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Артюшенко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Ю.В.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313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799_159-p-fon-romashki-dlya-prezentatsii-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mycdn.me/image?id=925242964869&amp;t=3&amp;plc=API&amp;viewToken=jgyE1zfsE9zNy_wwVPgavg&amp;tkn=*zkd-_Yq2JEFxPxwdVpqFt7f2ry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" y="104477"/>
            <a:ext cx="2493392" cy="332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mage?id=925242951557&amp;t=3&amp;plc=API&amp;viewToken=bei-WBmnA7vP5oMPWXP9bA&amp;tkn=*pP1WdZIWqAZnioqE3AmRUbRjsZ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b="22688"/>
          <a:stretch/>
        </p:blipFill>
        <p:spPr bwMode="auto">
          <a:xfrm>
            <a:off x="2875430" y="608414"/>
            <a:ext cx="2866266" cy="321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mage?id=925022536069&amp;t=3&amp;plc=API&amp;viewToken=l1qX5hoZiQnNbCcZOJr44g&amp;tkn=*j_Q2M26xhkAmCZsIMwUG1yO_FC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72" y="178499"/>
            <a:ext cx="3433318" cy="4577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mycdn.me/image?id=924003396741&amp;t=3&amp;plc=API&amp;viewToken=7QVvLT5ewqBROIjJiWPB7Q&amp;tkn=*-38nOyCIuVXDcTMK5AAvddRzQm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2047" y="3717032"/>
            <a:ext cx="3456386" cy="2592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mycdn.me/image?id=922949052549&amp;t=3&amp;plc=API&amp;viewToken=eVTjZ3ZmZkiPIY5rQWNCRg&amp;tkn=*anK6Z_utjfYYDfRZWN8qNY-Qq0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5" b="54376"/>
          <a:stretch/>
        </p:blipFill>
        <p:spPr bwMode="auto">
          <a:xfrm>
            <a:off x="2605945" y="3941722"/>
            <a:ext cx="4126295" cy="2792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66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799_159-p-fon-romashki-dlya-prezentatsii-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mage?id=919732018309&amp;t=3&amp;plc=API&amp;viewToken=i4VG_5Ch2Yd1tTeRCkLI_Q&amp;tkn=*kbzPpTURQ3DZ7p9-fbh09Etcez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797"/>
            <a:ext cx="4258938" cy="3194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mage?id=918302176901&amp;t=3&amp;plc=API&amp;viewToken=HpEvolrB47Ea4nVDTqonlA&amp;tkn=*u1yKJEGR5puF9MLF8AAJQVIDv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05" y="246742"/>
            <a:ext cx="2627282" cy="350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mage?id=918302174085&amp;t=3&amp;plc=API&amp;viewToken=Oi5IvQl3Ty5qaFEq_KfSbA&amp;tkn=*OubiOYBr8sbXmNNnwLhf64AQX9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989"/>
            <a:ext cx="2304758" cy="3073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mycdn.me/image?id=917067353733&amp;t=3&amp;plc=API&amp;viewToken=JrwR920iSq2UH8xJaQ71CA&amp;tkn=*MavhcVHDlhKN8xTo0z14weNNvr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0" r="5929"/>
          <a:stretch/>
        </p:blipFill>
        <p:spPr bwMode="auto">
          <a:xfrm>
            <a:off x="5579799" y="3311309"/>
            <a:ext cx="3554488" cy="3525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mycdn.me/image?id=916536880773&amp;t=3&amp;plc=API&amp;viewToken=gLeBUbpgn_QNXwkqFUiqMQ&amp;tkn=*QIN6GDAKO6uioMmiDsTjtEVgXtw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21162" r="5541"/>
          <a:stretch/>
        </p:blipFill>
        <p:spPr bwMode="auto">
          <a:xfrm>
            <a:off x="0" y="3114563"/>
            <a:ext cx="5341257" cy="3777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67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799_159-p-fon-romashki-dlya-prezentatsii-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6423" y="0"/>
            <a:ext cx="7597289" cy="141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 течении года дети совместно с родителями, педагогом и специалистами принимали участие в конкурсах различного уровня !!!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1026" name="Picture 2" descr="C:\Users\Admin\Desktop\работа  2022\грамоты\44868024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33726"/>
            <a:ext cx="4915069" cy="3224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работа  2022\грамоты\44868063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77" y="2708920"/>
            <a:ext cx="4969482" cy="3271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98744" y="1562084"/>
            <a:ext cx="5832648" cy="1146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творческий конкурс посвященный  Дню народного единства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10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работа  2022\romashki-leto-trava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7" y="18434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работа  2022\грамоты\София Ворон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работа  2022\грамоты\4488203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01" y="2745615"/>
            <a:ext cx="2918965" cy="4129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работа  2022\грамоты\44882489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63433"/>
            <a:ext cx="2949358" cy="4172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260648"/>
            <a:ext cx="4320480" cy="1490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конкурс творческих работ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«Пернатые непоседы»</a:t>
            </a:r>
            <a:endParaRPr lang="ru-RU" dirty="0"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26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8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работа  2022\грамоты\4487502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" y="2204987"/>
            <a:ext cx="3288348" cy="465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работа  2022\грамоты\4487515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11" y="548680"/>
            <a:ext cx="3178353" cy="4497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работа  2022\грамоты\44875014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30" y="2256503"/>
            <a:ext cx="3064864" cy="433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2302" y="225514"/>
            <a:ext cx="4855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работ «Кто как зимует?»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20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" y="1457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mage?id=924331777669&amp;t=3&amp;plc=API&amp;viewToken=3oajjzau0nSyAdVCj86_5g&amp;tkn=*INPQgE5zHA3fjU2Fdcb0OcNpyv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b="6553"/>
          <a:stretch/>
        </p:blipFill>
        <p:spPr bwMode="auto">
          <a:xfrm>
            <a:off x="179512" y="188640"/>
            <a:ext cx="3038103" cy="4206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924331781253&amp;t=3&amp;plc=API&amp;viewToken=XWiQEQRtpMtbDd3rY9W7uw&amp;tkn=*DPeGDOZZ02UnmIMFXecXl86s7x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" r="12244" b="7123"/>
          <a:stretch/>
        </p:blipFill>
        <p:spPr bwMode="auto">
          <a:xfrm>
            <a:off x="5796136" y="1457"/>
            <a:ext cx="3149740" cy="419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924331778181&amp;t=3&amp;plc=API&amp;viewToken=a6K-gb7wzgK6CQBH-7Q-Zw&amp;tkn=*wmAMqUTL7vAYt6UjKiPlG-k7gc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r="25278"/>
          <a:stretch/>
        </p:blipFill>
        <p:spPr bwMode="auto">
          <a:xfrm>
            <a:off x="2478307" y="3140968"/>
            <a:ext cx="3939852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01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" y="1457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работа  2022\грамоты\44896377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" y="1457"/>
            <a:ext cx="4847169" cy="342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55178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«Мамино тепло»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3075" name="Picture 3" descr="C:\Users\Admin\Desktop\работа  2022\грамоты\44889180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74" y="3212976"/>
            <a:ext cx="4968510" cy="3514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27429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«Дед Мороз – красный нос!»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85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1457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mage?id=925527584901&amp;t=3&amp;plc=API&amp;viewToken=VcBSCvvIr7uNFGpTgJtGaQ&amp;tkn=*kE0jmr9gjV8tQsRU7XH6n20LU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2816" r="7532" b="5422"/>
          <a:stretch/>
        </p:blipFill>
        <p:spPr bwMode="auto">
          <a:xfrm>
            <a:off x="3181581" y="125188"/>
            <a:ext cx="3130384" cy="4427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mage?id=925527585925&amp;t=3&amp;plc=API&amp;viewToken=ej63y3h0NiKKzbh9BIpQgA&amp;tkn=*0R7sWqEFVKqWHWcfMB0xOEyQlp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8368" r="20081" b="18923"/>
          <a:stretch/>
        </p:blipFill>
        <p:spPr bwMode="auto">
          <a:xfrm>
            <a:off x="-43273" y="404664"/>
            <a:ext cx="3203848" cy="4375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mycdn.me/image?id=925527586181&amp;t=3&amp;plc=API&amp;viewToken=MQUWlSAD-S-qUoDy2dIAgw&amp;tkn=*bObp2HsLYYLQGWye5z3EKh41UK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t="13306" r="9075" b="19059"/>
          <a:stretch/>
        </p:blipFill>
        <p:spPr bwMode="auto">
          <a:xfrm>
            <a:off x="6147316" y="382106"/>
            <a:ext cx="2995287" cy="4170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mycdn.me/image?id=925527587205&amp;t=3&amp;plc=API&amp;viewToken=KtzTbYg800MdQ9-WGZUarQ&amp;tkn=*eZAukM1pxtNIDj_aYB3bIooL1f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29552" r="10641" b="21106"/>
          <a:stretch/>
        </p:blipFill>
        <p:spPr bwMode="auto">
          <a:xfrm>
            <a:off x="2411760" y="3743974"/>
            <a:ext cx="4072094" cy="311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54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9632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mage?id=926605575557&amp;t=3&amp;plc=API&amp;viewToken=6u3WbZK1K2QVbkoK620fJA&amp;tkn=*Ekfpm6GEPa06m71zOWknMcrYv6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38" y="9632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mycdn.me/image?id=928710798469&amp;t=3&amp;plc=API&amp;viewToken=Hn5dMbHPXXq4wMr_Ds9seg&amp;tkn=*mEQ8IAgOqDuOg-5CU3JoDFyMDn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16147" r="10910" b="15449"/>
          <a:stretch/>
        </p:blipFill>
        <p:spPr bwMode="auto">
          <a:xfrm>
            <a:off x="107504" y="0"/>
            <a:ext cx="4059241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mage?id=928976005253&amp;t=3&amp;plc=API&amp;viewToken=4NvBWQboZig1XqQHl7TI0w&amp;tkn=*22DHc4BSxTwCdk7FJlPs4E-pi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9687" r="20271"/>
          <a:stretch/>
        </p:blipFill>
        <p:spPr bwMode="auto">
          <a:xfrm>
            <a:off x="4019938" y="3422057"/>
            <a:ext cx="1727494" cy="342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mage?id=928976005509&amp;t=3&amp;plc=API&amp;viewToken=z38NoGc1bEBIlxKL_suQnw&amp;tkn=*SV-FwBT9v-ZjaRjOZah53eo-vx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4" t="13170" b="21857"/>
          <a:stretch/>
        </p:blipFill>
        <p:spPr bwMode="auto">
          <a:xfrm>
            <a:off x="6034832" y="3602182"/>
            <a:ext cx="2713632" cy="325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60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работа  2022\1661357665_66-kartinkin-net-p-fon-s-romashkami-dlya-detskogo-sada-krasiv-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mage?id=929446106757&amp;t=3&amp;plc=API&amp;viewToken=zapBh05tFHuoaDdEFkgphg&amp;tkn=*foPqxfCjvd0oDwGOgnLRswPy-V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10959" r="16195"/>
          <a:stretch/>
        </p:blipFill>
        <p:spPr bwMode="auto">
          <a:xfrm>
            <a:off x="2267744" y="3177075"/>
            <a:ext cx="4818743" cy="3675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930001614981&amp;t=3&amp;plc=API&amp;viewToken=nC02s5gKxFQVRkVpzJZOkg&amp;tkn=*MTiAanbi01gRiFkfbIIl3GjEvN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7212" r="17302" b="13303"/>
          <a:stretch/>
        </p:blipFill>
        <p:spPr bwMode="auto">
          <a:xfrm>
            <a:off x="-70814" y="2981987"/>
            <a:ext cx="2267744" cy="3901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930001614213&amp;t=3&amp;plc=API&amp;viewToken=oQf-0imT08pt4yvlcTqq8w&amp;tkn=*xxld83s91_jcJ3CPrIN4SnxY21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3" b="15927"/>
          <a:stretch/>
        </p:blipFill>
        <p:spPr bwMode="auto">
          <a:xfrm>
            <a:off x="6942670" y="2996952"/>
            <a:ext cx="2226925" cy="3790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mage?id=930245386373&amp;t=3&amp;plc=API&amp;viewToken=aaXQrRiNa1rD81Do_TIBDw&amp;tkn=*GZM9krObAvXXSiaQQl4oksD-0C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3" y="33649"/>
            <a:ext cx="1820310" cy="3236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mycdn.me/image?id=930245387909&amp;t=3&amp;plc=API&amp;viewToken=V2IHH2ukd3-gt6NxSZo31Q&amp;tkn=*NiGCUoJbSrWRcvqOBsT70UXJHQ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12047" b="38439"/>
          <a:stretch/>
        </p:blipFill>
        <p:spPr bwMode="auto">
          <a:xfrm>
            <a:off x="3596995" y="258492"/>
            <a:ext cx="2160240" cy="3062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mycdn.me/image?id=930245388165&amp;t=3&amp;plc=API&amp;viewToken=vOV6mQvYQ8EMQgtB7aW1zg&amp;tkn=*p0T-EP1HuB7R6-MeXdK_CBp9eo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 r="14967" b="30041"/>
          <a:stretch/>
        </p:blipFill>
        <p:spPr bwMode="auto">
          <a:xfrm>
            <a:off x="1763688" y="485093"/>
            <a:ext cx="2020914" cy="2333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.mycdn.me/image?id=930245388421&amp;t=3&amp;plc=API&amp;viewToken=_VwaDMQIPGBMM7HXgj-95Q&amp;tkn=*nIaqRqLoU151K5TQr6HdHTn_RRw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r="24012"/>
          <a:stretch/>
        </p:blipFill>
        <p:spPr bwMode="auto">
          <a:xfrm>
            <a:off x="5580112" y="849675"/>
            <a:ext cx="1683658" cy="232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mycdn.me/image?id=930245386629&amp;t=3&amp;plc=API&amp;viewToken=OusIkVFLQ-VHF-9KZaa9zw&amp;tkn=*XfiGQMoUVuvbobK1YSt09vlniX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r="3385" b="19417"/>
          <a:stretch/>
        </p:blipFill>
        <p:spPr bwMode="auto">
          <a:xfrm>
            <a:off x="7218357" y="485092"/>
            <a:ext cx="1937581" cy="2650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19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работа  2022\1614842693_54-p-fon-romashki-dlya-prezentatsii-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5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856984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cs typeface="Aharoni" pitchFamily="2" charset="-79"/>
              </a:rPr>
              <a:t>Цели и задачи поставленные программой на 2022-2023 учебный год</a:t>
            </a:r>
          </a:p>
          <a:p>
            <a:endParaRPr lang="ru-RU" sz="1600" b="1" dirty="0">
              <a:solidFill>
                <a:schemeClr val="tx1"/>
              </a:solidFill>
              <a:cs typeface="Aharoni" pitchFamily="2" charset="-79"/>
            </a:endParaRPr>
          </a:p>
          <a:p>
            <a:r>
              <a:rPr lang="ru-RU" sz="1600" b="1" u="sng" dirty="0" smtClean="0">
                <a:solidFill>
                  <a:schemeClr val="tx1"/>
                </a:solidFill>
                <a:cs typeface="Aharoni" pitchFamily="2" charset="-79"/>
              </a:rPr>
              <a:t>Цель</a:t>
            </a:r>
            <a:r>
              <a:rPr lang="ru-RU" sz="1600" b="1" u="sng" dirty="0">
                <a:solidFill>
                  <a:schemeClr val="tx1"/>
                </a:solidFill>
                <a:cs typeface="Aharoni" pitchFamily="2" charset="-79"/>
              </a:rPr>
              <a:t>  программы:</a:t>
            </a:r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  -  создание  условий  в  детском  саду  для  развития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способностей, широкого взаимодействия с миром, активного использования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в разных видах деятельности, творческой самореализации.  Программа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направлена на развитие самостоятельности, познавательной и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коммуникативной активности, социальной уверенности и ценностных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ориентаций, определяющих поведение, деятельность и отношение ребенка к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миру</a:t>
            </a:r>
            <a:r>
              <a:rPr lang="ru-RU" sz="1600" b="1" dirty="0" smtClean="0">
                <a:solidFill>
                  <a:schemeClr val="tx1"/>
                </a:solidFill>
                <a:cs typeface="Aharoni" pitchFamily="2" charset="-79"/>
              </a:rPr>
              <a:t>.</a:t>
            </a:r>
            <a:endParaRPr lang="ru-RU" sz="1600" b="1" dirty="0">
              <a:solidFill>
                <a:schemeClr val="tx1"/>
              </a:solidFill>
              <a:cs typeface="Aharoni" pitchFamily="2" charset="-79"/>
            </a:endParaRPr>
          </a:p>
          <a:p>
            <a:r>
              <a:rPr lang="ru-RU" sz="1600" b="1" u="sng" dirty="0">
                <a:solidFill>
                  <a:schemeClr val="tx1"/>
                </a:solidFill>
                <a:cs typeface="Aharoni" pitchFamily="2" charset="-79"/>
              </a:rPr>
              <a:t>Исходя  из  поставленной  цели,  приоритетными  задачами  развития  и</a:t>
            </a:r>
          </a:p>
          <a:p>
            <a:r>
              <a:rPr lang="ru-RU" sz="1600" b="1" u="sng" dirty="0">
                <a:solidFill>
                  <a:schemeClr val="tx1"/>
                </a:solidFill>
                <a:cs typeface="Aharoni" pitchFamily="2" charset="-79"/>
              </a:rPr>
              <a:t>воспитания детей являются: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1.     Формирование общечеловеческих нравственных качеств детей дошкольного возраста, приобщение к истокам национальной культуры, воспитание эмоционально-действенного отношения, чувства сопричастности к своей Родине;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2.     Развитие интересов детей, любознательности и познавательной мотивации в математической конструктивно-модельной деятельности дошкольников;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3.     Гармонизация процессов социализации и индивидуализации ребенка посредством ознакомления дошкольников с объектами социальной сферы, социумом ближайшего окружения, профессиями.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Реализация  цели  осуществляется  в  процессе  разнообразных  видов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деятельности.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Таким образом, решение программных задач осуществляется в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совместной деятельности взрослых и детей и самостоятельной деятельности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детей не только в рамках непосредственно образовательной деятельности, но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и  при  проведении  режимных  моментов  в  соответствии  со  спецификой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дошкольного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4121401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61357665_66-kartinkin-net-p-fon-s-romashkami-dlya-detskogo-sada-krasiv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mage?id=930800818053&amp;t=3&amp;plc=API&amp;viewToken=xMopb0-y4zB4LoxA5FMS8Q&amp;tkn=*MTKzoV5cY3ZlOVZpCyJwGVOtRD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7895" b="8396"/>
          <a:stretch/>
        </p:blipFill>
        <p:spPr bwMode="auto">
          <a:xfrm>
            <a:off x="6474508" y="116632"/>
            <a:ext cx="2545219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385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«Береги планету»</a:t>
            </a:r>
            <a:endParaRPr lang="ru-RU" dirty="0"/>
          </a:p>
        </p:txBody>
      </p:sp>
      <p:pic>
        <p:nvPicPr>
          <p:cNvPr id="9" name="Picture 2" descr="https://i.mycdn.me/image?id=953434511234&amp;t=3&amp;plc=API&amp;viewToken=04EDJAOx4VkD3-vLXzxAZg&amp;tkn=*k5szAcLGpYTt6tBqYkMDNffXQy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371"/>
            <a:ext cx="3601399" cy="2547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mycdn.me/image?id=929580716421&amp;t=3&amp;plc=API&amp;viewToken=lF9qDCFyCZYKFZhQb2eg3Q&amp;tkn=*YLWO6_DKCdudvvA4NtV1VKrRWb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b="10236"/>
          <a:stretch/>
        </p:blipFill>
        <p:spPr bwMode="auto">
          <a:xfrm>
            <a:off x="3419872" y="2760249"/>
            <a:ext cx="3673691" cy="4022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8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61357665_66-kartinkin-net-p-fon-s-romashkami-dlya-detskogo-sada-krasiv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756" y="116632"/>
            <a:ext cx="896448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Конкурс чтецов «Мой наставник по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 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жизни»</a:t>
            </a:r>
          </a:p>
        </p:txBody>
      </p:sp>
      <p:pic>
        <p:nvPicPr>
          <p:cNvPr id="4098" name="Picture 2" descr="https://i.mycdn.me/image?id=929658357381&amp;t=3&amp;plc=API&amp;viewToken=_VFg3Swd_-H16L8-dZsKyw&amp;tkn=*DNfXY7cMK2Y0ek0JU7gWVVwi2CQ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21738" b="13967"/>
          <a:stretch/>
        </p:blipFill>
        <p:spPr bwMode="auto">
          <a:xfrm>
            <a:off x="1475656" y="3930352"/>
            <a:ext cx="5720515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mage?id=929658359685&amp;t=3&amp;plc=API&amp;viewToken=-2Rrq4-VJWO9RYj0y_TjvA&amp;tkn=*_b4fv29qfUB7b1_MhD188bpCHt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15239" r="19002" b="19213"/>
          <a:stretch/>
        </p:blipFill>
        <p:spPr bwMode="auto">
          <a:xfrm>
            <a:off x="221894" y="764704"/>
            <a:ext cx="2507524" cy="330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mage?id=929658361477&amp;t=3&amp;plc=API&amp;viewToken=socUSljzRxgLc0bdp-NLEw&amp;tkn=*oR2wtrUr0oTbN71hpCk-uiLvXt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4" t="22004" r="7177" b="12564"/>
          <a:stretch/>
        </p:blipFill>
        <p:spPr bwMode="auto">
          <a:xfrm>
            <a:off x="5962512" y="764704"/>
            <a:ext cx="2905718" cy="3165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mycdn.me/image?id=929658368645&amp;t=3&amp;plc=API&amp;viewToken=7Tx0MPr5UTqf1rNzs3GyFg&amp;tkn=*1JPNLhejc4B5lhCAMnAsrYAC3t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21905"/>
          <a:stretch/>
        </p:blipFill>
        <p:spPr bwMode="auto">
          <a:xfrm flipH="1">
            <a:off x="2593981" y="1183230"/>
            <a:ext cx="3483864" cy="2851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68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61357665_66-kartinkin-net-p-fon-s-romashkami-dlya-detskogo-sada-krasiv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mage?id=952552887938&amp;t=3&amp;plc=API&amp;viewToken=CiPOj7s7E_KIE0QYqvyDmw&amp;tkn=*8N-tBr64Rkq1RrPWY4Li2BlmU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9205"/>
            <a:ext cx="3312368" cy="2342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«Бескрайний космос»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5124" name="Picture 4" descr="https://i.mycdn.me/image?id=952552888194&amp;t=3&amp;plc=API&amp;viewToken=x758PLaWPlxYjlSkgpf_Ng&amp;tkn=*Umb6JExS5SUH1q6p3DN46qdiC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3144"/>
            <a:ext cx="376699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mage?id=952552888450&amp;t=3&amp;plc=API&amp;viewToken=h437AOfvpq88xjj5zwh7HA&amp;tkn=*_geQufRzVSK5ur01pxFeedb7eQ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6955"/>
            <a:ext cx="3356548" cy="2373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mycdn.me/image?id=952552889474&amp;t=3&amp;plc=API&amp;viewToken=Fro2Kh3d5G6usYTTvvMfhw&amp;tkn=*7onqKjksBxldjVDp5VWlCBiIrc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49" y="1959623"/>
            <a:ext cx="3238102" cy="2290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mycdn.me/image?id=952552889730&amp;t=3&amp;plc=API&amp;viewToken=da-GfRg2iOzO3ohbuRzDvg&amp;tkn=*QoblCqtGzIYwqnEsnosoj2pqT6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57" y="2550950"/>
            <a:ext cx="3322085" cy="2349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.mycdn.me/image?id=952552889986&amp;t=3&amp;plc=API&amp;viewToken=WMOScDsDMF-I6fuYD6UADQ&amp;tkn=*dOv88ABysJNaomJ2pJfG3wSA9p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49845"/>
            <a:ext cx="3474748" cy="2457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438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61357665_66-kartinkin-net-p-fon-s-romashkami-dlya-detskogo-sada-krasiv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.mycdn.me/image?id=953189532034&amp;t=3&amp;plc=API&amp;viewToken=1AzrCzfY7GmBtpcaE8AcxQ&amp;tkn=*Wll1kLLVnUSAi82FNHgtDsOaY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376264" cy="3362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64" y="188640"/>
            <a:ext cx="6344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«Цветочная фантазия»</a:t>
            </a:r>
            <a:endParaRPr lang="ru-RU" sz="2000" dirty="0"/>
          </a:p>
        </p:txBody>
      </p:sp>
      <p:pic>
        <p:nvPicPr>
          <p:cNvPr id="6148" name="Picture 4" descr="https://i.mycdn.me/image?id=953189532290&amp;t=3&amp;plc=API&amp;viewToken=mfNP-J0e457qjIAPXp2nvA&amp;tkn=*NHiamdqsq0nl0JJSDtk8aMipGf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7558"/>
            <a:ext cx="2690152" cy="3806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mycdn.me/image?id=953189532546&amp;t=3&amp;plc=API&amp;viewToken=qzH0IJ8uPkKX-JVxVe9LMg&amp;tkn=*bnTBs1Nu-A8c9lvUqqwXALRRiT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90430"/>
            <a:ext cx="2450579" cy="3467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mycdn.me/image?id=953189533826&amp;t=3&amp;plc=API&amp;viewToken=7HIaV-c5YYVF648zI22ktw&amp;tkn=*EE82rCncWS5djXriMB3fbha5nQ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64" y="1052736"/>
            <a:ext cx="2575989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.mycdn.me/image?id=953189534082&amp;t=3&amp;plc=API&amp;viewToken=SGhfVu-_joWJK-koTPI6tw&amp;tkn=*JpkqUDk5yKpvCAu6kpJB3t6fXQ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90430"/>
            <a:ext cx="2339207" cy="3309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747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работа  2022\1614843787_180-p-fon-s-romashkami-2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mycdn.me/image?id=931132462981&amp;t=3&amp;plc=API&amp;viewToken=rmzwZs44hUYT8KLwaA73Rg&amp;tkn=*js9YptSDm6XEbfxSQqDfbtmaNI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173572" cy="3880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mycdn.me/image?id=954131566978&amp;t=3&amp;plc=API&amp;viewToken=6XGjFctujq3VJvKdKZZfmQ&amp;tkn=*SMyxKWHTUF3G7urBm2mjZssk3I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405"/>
            <a:ext cx="3241643" cy="2292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.mycdn.me/image?id=954131567234&amp;t=3&amp;plc=API&amp;viewToken=D6__-fe1vdxw_HnnZkd-5g&amp;tkn=*vAmWSzliD5Tx3yQFNcFEQmS2G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92" y="21359"/>
            <a:ext cx="3486308" cy="2465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i.mycdn.me/image?id=954131567490&amp;t=3&amp;plc=API&amp;viewToken=guwhF7_S7gJMWedrGX-_lg&amp;tkn=*BTmLpy5VPn2WuoY7kv3LNCjk2-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4221088"/>
            <a:ext cx="3454643" cy="2443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i.mycdn.me/image?id=954131569026&amp;t=3&amp;plc=API&amp;viewToken=H9IogcjXjn0CubE30uSXbA&amp;tkn=*ZDKy1GeJDmyaw1YrXFbg1dcFH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431971"/>
            <a:ext cx="3312365" cy="2342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25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работа  2022\1614843787_180-p-fon-s-romashkami-2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mycdn.me/image?id=954131569282&amp;t=3&amp;plc=API&amp;viewToken=aVTEPzcpiJgqYEb8_TKCCw&amp;tkn=*PFf1yH9Kl5BolHtNnxmE_TobV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91005" cy="2893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mycdn.me/image?id=954131569538&amp;t=3&amp;plc=API&amp;viewToken=qo-MJq_G1poBBesau8lQuA&amp;tkn=*IMiYl2ASnwYZ_EvkC_WCwk3XGZ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18370"/>
            <a:ext cx="4032448" cy="2852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.mycdn.me/image?id=954131570050&amp;t=3&amp;plc=API&amp;viewToken=MuGPcwnC_bYf8Xp1pAgmGg&amp;tkn=*Yq-3ZhZHK98_1Ob-liW_0mLh4L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8370"/>
            <a:ext cx="4379037" cy="3097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20480" y="404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«День Победы глазами детей»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08047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mycdn.me/image?id=931740290437&amp;t=3&amp;plc=API&amp;viewToken=z89l0FV6S_rs2vSml7g-Yw&amp;tkn=*PMPqmQiKpuh-YjTbrGtUW_GNHk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4314" b="11070"/>
          <a:stretch/>
        </p:blipFill>
        <p:spPr bwMode="auto">
          <a:xfrm>
            <a:off x="251520" y="332656"/>
            <a:ext cx="2846701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mycdn.me/image?id=931740291717&amp;t=3&amp;plc=API&amp;viewToken=X6hkUvTo7Wy6DLtrZbpmbA&amp;tkn=*DfvhRuEFfbKafFtNmuh44GcQz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42" y="325729"/>
            <a:ext cx="2742115" cy="365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mycdn.me/image?id=931740291205&amp;t=3&amp;plc=API&amp;viewToken=hf4dMp2Os2mp2lygOaejVg&amp;tkn=*v-iCsMdVRlIwPeH_r6a6KIIQWf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5729"/>
            <a:ext cx="2601620" cy="3468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.mycdn.me/image?id=931740291461&amp;t=3&amp;plc=API&amp;viewToken=1iOVOzPevplGQlgytaDTOA&amp;tkn=*Vje5jcZaIK7dSP9fGY71nwWbum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72" y="342900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i.mycdn.me/image?id=931740292485&amp;t=3&amp;plc=API&amp;viewToken=ea3z7Y1xywwPQhEiYm2lkA&amp;tkn=*tTkt_w8z0TAHV2YTXqlDDrUI-0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6901" r="6262" b="5681"/>
          <a:stretch/>
        </p:blipFill>
        <p:spPr bwMode="auto">
          <a:xfrm>
            <a:off x="6156176" y="3556381"/>
            <a:ext cx="2601620" cy="328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460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.mycdn.me/image?id=931733136517&amp;t=3&amp;plc=API&amp;viewToken=WecCFGhYTfub09HPcmhj1A&amp;tkn=*xlbOLUo9GPCdy2Gg7LP6W_QSCx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4" r="11431"/>
          <a:stretch/>
        </p:blipFill>
        <p:spPr bwMode="auto">
          <a:xfrm>
            <a:off x="251520" y="332656"/>
            <a:ext cx="2699792" cy="2762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188640"/>
            <a:ext cx="45365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Мои достижения за 2022-2023 учебный год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10243" name="Picture 3" descr="C:\Users\Admin\Desktop\работа  2022\грамоты\1022003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5" y="3789040"/>
            <a:ext cx="3996481" cy="2827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работа  2022\грамоты\image (3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03040"/>
            <a:ext cx="3757627" cy="2818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.mycdn.me/image?id=931740767621&amp;t=3&amp;plc=API&amp;viewToken=Nb9T9m0x_G1hlP99mKsHFw&amp;tkn=*QEjueY_ZzEHZMU9sUemRym2Dkg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35371" b="12995"/>
          <a:stretch/>
        </p:blipFill>
        <p:spPr bwMode="auto">
          <a:xfrm>
            <a:off x="4572000" y="3634206"/>
            <a:ext cx="4319469" cy="3095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69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работа  2022\грамоты\14486802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161928" cy="4474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работа  2022\грамоты\14487501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4371"/>
            <a:ext cx="3184033" cy="450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работа  2022\грамоты\144882489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16" y="85087"/>
            <a:ext cx="2989982" cy="4229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516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работа  2022\грамоты\14488918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" y="116632"/>
            <a:ext cx="4174241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работа  2022\грамоты\14489637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36" y="116632"/>
            <a:ext cx="4674285" cy="3305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работа  2022\грамоты\14502915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66" y="3440507"/>
            <a:ext cx="4637857" cy="3281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dmin\Desktop\работа  2022\грамоты\145043035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74" y="3591167"/>
            <a:ext cx="4424908" cy="3130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45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693_54-p-fon-romashki-dlya-prezentatsi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5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836712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В течение года проводилась работа, направленная на повышение качества усвоения программы детьми: применение проектного метода в рамках образовательного процесса, с использованием ИКТ ; построение индивидуальной работы развития дошкольников по индивидуальным образовательным маршрутам, пополнилась развивающей среды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(центры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активности в соответствии с программой «ПРО детей», которые наполнялись по темам недели, в соответствии с проектами, в группе создана библиотека в центре грамоты и письма);на протяжении всего учебного года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проводилась работа по подготовке детей к школе, а также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совместная работа с логопедом и психологом; подготовка и участие детей в конкурсах разных уровней; в течении всего учебного года велась работа по технологиям по программе «ПРО детей», включение родителей в образовательный процесс ДОО; меры, направленные на улучшение посещаемости (укрепление здоровья детей, закаливающие мероприятия и т.д.); совершенствование профессионализма через самообразование: продолжила обучение по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работе с детьми ОВЗ,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участие в семинарах,  онлайн-конференциях для педагогов, посещение мастер – классов, семинаров-практикумов. Все это дало хорошие результаты на конец учебного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3863523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" y="509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работа  2022\грамоты\14503620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" y="4548"/>
            <a:ext cx="2956279" cy="4183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\Desktop\работа  2022\грамоты\14505763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48" y="3573016"/>
            <a:ext cx="4365104" cy="308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работа  2022\грамоты\Артюшенк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7237"/>
            <a:ext cx="2814254" cy="3977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i.mycdn.me/image?id=931740768133&amp;t=3&amp;plc=API&amp;viewToken=FTcSUsPbPLNgz83X6ALKtg&amp;tkn=*fkW03gOYL53-lRIAPx0Vtdr_Nj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5" b="17985"/>
          <a:stretch/>
        </p:blipFill>
        <p:spPr bwMode="auto">
          <a:xfrm>
            <a:off x="2801686" y="1134944"/>
            <a:ext cx="3540627" cy="2282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8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.mycdn.me/image?id=931733147013&amp;t=3&amp;plc=API&amp;viewToken=YGF9KHYgcJ2wt-nnHyN0dA&amp;tkn=*aNGPkAzPCYdpFeiennrAUIdtAv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/>
          <a:stretch/>
        </p:blipFill>
        <p:spPr bwMode="auto">
          <a:xfrm>
            <a:off x="-3944" y="2900594"/>
            <a:ext cx="6107714" cy="3957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.mycdn.me/image?id=931733144453&amp;t=3&amp;plc=API&amp;viewToken=Bky0t3DprHC0JJMGjKc0oA&amp;tkn=*WGzUqbgmkkFS0Y44LWS-A1d2y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.mycdn.me/image?id=931733142405&amp;t=3&amp;plc=API&amp;viewToken=ipYeaICfXURX7HbJvcbtdA&amp;tkn=*8rABMwu56qr0mEMrjmq3kiL0PQ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14604" b="27788"/>
          <a:stretch/>
        </p:blipFill>
        <p:spPr bwMode="auto">
          <a:xfrm>
            <a:off x="925677" y="0"/>
            <a:ext cx="3862347" cy="3350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896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64" y="188640"/>
            <a:ext cx="910243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Перспективы на следующий учебный год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1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Продолжить работу по теме самообразования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2. Продолжить участие в конкурсах различного уровня.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3. Продолжить работу над разработкой и публикацией методического материала.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4. Продолжать работу над развитием своего уровня и качества профессиональной подготовки, применять инновационные методы и подходы в своей работе.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5. Продолжать оказывать помощь и давать рекомендации родителям.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6. Работать по годовым задачам и установленной программой.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7.Осуществвление целенаправленной работы с детьми по всем образовательным областям.            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8.Продолжение совершенствования предметно-развивающей среды в группе соответствии с требованиями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ФОП.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9.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Продолжать оказывать помощь и давать рекомендации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молодому специалисту в рамках Года педагога наставника.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3510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i?id=1c967f702185d66f19e1cff2a5fe8040_l-5161032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0"/>
          <a:stretch/>
        </p:blipFill>
        <p:spPr bwMode="auto">
          <a:xfrm>
            <a:off x="1238839" y="1895546"/>
            <a:ext cx="6912767" cy="483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fbc36040f9825ee7dffe696ad4d893dd_l-8338814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2"/>
          <a:stretch/>
        </p:blipFill>
        <p:spPr bwMode="auto">
          <a:xfrm>
            <a:off x="1308112" y="-1"/>
            <a:ext cx="6527775" cy="1895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5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693_54-p-fon-romashki-dlya-prezentatsi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6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 </a:t>
            </a:r>
            <a:r>
              <a:rPr lang="ru-RU" b="1" dirty="0" smtClean="0">
                <a:solidFill>
                  <a:srgbClr val="002060"/>
                </a:solidFill>
              </a:rPr>
              <a:t>подготовительной  </a:t>
            </a:r>
            <a:r>
              <a:rPr lang="ru-RU" b="1" dirty="0">
                <a:solidFill>
                  <a:srgbClr val="002060"/>
                </a:solidFill>
              </a:rPr>
              <a:t>группе </a:t>
            </a:r>
            <a:r>
              <a:rPr lang="ru-RU" b="1" dirty="0" smtClean="0">
                <a:solidFill>
                  <a:srgbClr val="002060"/>
                </a:solidFill>
              </a:rPr>
              <a:t>16 человек</a:t>
            </a:r>
            <a:r>
              <a:rPr lang="ru-RU" b="1" dirty="0">
                <a:solidFill>
                  <a:srgbClr val="002060"/>
                </a:solidFill>
              </a:rPr>
              <a:t>, из них 9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мальчиков и </a:t>
            </a:r>
            <a:r>
              <a:rPr lang="ru-RU" b="1" dirty="0" smtClean="0">
                <a:solidFill>
                  <a:srgbClr val="002060"/>
                </a:solidFill>
              </a:rPr>
              <a:t>7 девочек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</a:rPr>
              <a:t>Возраст детей от </a:t>
            </a:r>
            <a:r>
              <a:rPr lang="ru-RU" b="1" dirty="0" smtClean="0">
                <a:solidFill>
                  <a:srgbClr val="002060"/>
                </a:solidFill>
              </a:rPr>
              <a:t>6 до 7 лет</a:t>
            </a:r>
            <a:r>
              <a:rPr lang="ru-RU" b="1" dirty="0">
                <a:solidFill>
                  <a:srgbClr val="002060"/>
                </a:solidFill>
              </a:rPr>
              <a:t>, есть один ребенок, которому на начало года не было </a:t>
            </a:r>
            <a:r>
              <a:rPr lang="ru-RU" b="1" dirty="0" smtClean="0">
                <a:solidFill>
                  <a:srgbClr val="002060"/>
                </a:solidFill>
              </a:rPr>
              <a:t>6 лет</a:t>
            </a:r>
            <a:r>
              <a:rPr lang="ru-RU" b="1" dirty="0">
                <a:solidFill>
                  <a:srgbClr val="002060"/>
                </a:solidFill>
              </a:rPr>
              <a:t>. А</a:t>
            </a:r>
            <a:r>
              <a:rPr lang="ru-RU" b="1" dirty="0" smtClean="0">
                <a:solidFill>
                  <a:srgbClr val="002060"/>
                </a:solidFill>
              </a:rPr>
              <a:t>тмосфера </a:t>
            </a:r>
            <a:r>
              <a:rPr lang="ru-RU" b="1" dirty="0">
                <a:solidFill>
                  <a:srgbClr val="002060"/>
                </a:solidFill>
              </a:rPr>
              <a:t>в детском коллективе сложилась  доброжелательная, позитивная, где преобладают партнерские взаимоотношения и совместная деятельность детей, конфликтные ситуации возникающие  между детьми,  если и возникали, то быстро и продуктивно разрешались.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Дети разносторонне развиты, многие из них дополнительно занимаются в различных кружках, секциях, изостудии, музыкальной школе, </a:t>
            </a:r>
            <a:r>
              <a:rPr lang="ru-RU" b="1" dirty="0" smtClean="0">
                <a:solidFill>
                  <a:srgbClr val="002060"/>
                </a:solidFill>
              </a:rPr>
              <a:t>бассейне, а также посещают различные курсы по подготовке к школе. </a:t>
            </a:r>
            <a:r>
              <a:rPr lang="ru-RU" b="1" dirty="0">
                <a:solidFill>
                  <a:srgbClr val="002060"/>
                </a:solidFill>
              </a:rPr>
              <a:t>Со всеми детьми в течение года было очень интересно сотрудничать по различным направлениям деятельности.</a:t>
            </a:r>
          </a:p>
          <a:p>
            <a:r>
              <a:rPr lang="ru-RU" b="1" dirty="0">
                <a:solidFill>
                  <a:srgbClr val="002060"/>
                </a:solidFill>
              </a:rPr>
              <a:t>       На протяжении года дети развивались согласно возрасту и по всем направлениям развития показали положительную динамику и высокие результаты.</a:t>
            </a:r>
          </a:p>
        </p:txBody>
      </p:sp>
      <p:pic>
        <p:nvPicPr>
          <p:cNvPr id="24578" name="Picture 2" descr="https://i.mycdn.me/image?id=929446106501&amp;t=3&amp;plc=API&amp;viewToken=jMwuT0eilHU4CtByAxnuKg&amp;tkn=*Un1hX1c7G0WL_gvYxNlPc9LiSQ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232" r="812"/>
          <a:stretch/>
        </p:blipFill>
        <p:spPr bwMode="auto">
          <a:xfrm>
            <a:off x="138608" y="3604960"/>
            <a:ext cx="4577408" cy="3145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i.mycdn.me/image?id=929446108805&amp;t=3&amp;plc=API&amp;viewToken=FS3jM5WW-x2gqIcJaSGHLA&amp;tkn=*b1ACRzsGL_436lD7Tiu9YeZoEG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r="3620"/>
          <a:stretch/>
        </p:blipFill>
        <p:spPr bwMode="auto">
          <a:xfrm>
            <a:off x="4524342" y="3604960"/>
            <a:ext cx="4580384" cy="3176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4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белоснежка\hello_html_m6b9a9a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знак завершения 2"/>
          <p:cNvSpPr/>
          <p:nvPr/>
        </p:nvSpPr>
        <p:spPr>
          <a:xfrm>
            <a:off x="3106032" y="2767421"/>
            <a:ext cx="2906127" cy="877603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Артюшенко</a:t>
            </a:r>
            <a:r>
              <a:rPr lang="ru-RU" b="1" dirty="0" smtClean="0">
                <a:solidFill>
                  <a:schemeClr val="tx1"/>
                </a:solidFill>
              </a:rPr>
              <a:t> Ю.В.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Педагог высшей квалификационной категории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580112" y="1124744"/>
            <a:ext cx="457200" cy="1642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знак завершения 6"/>
          <p:cNvSpPr/>
          <p:nvPr/>
        </p:nvSpPr>
        <p:spPr>
          <a:xfrm>
            <a:off x="5452424" y="188640"/>
            <a:ext cx="3584072" cy="936104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«Формирование предпосылок читательской грамотности у дошкольников через художественную литературу»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7244460" y="126876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Блок-схема: знак завершения 12"/>
          <p:cNvSpPr/>
          <p:nvPr/>
        </p:nvSpPr>
        <p:spPr>
          <a:xfrm>
            <a:off x="5808712" y="1758563"/>
            <a:ext cx="3227784" cy="1166381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Цель</a:t>
            </a:r>
            <a:r>
              <a:rPr lang="ru-RU" sz="1600" b="1" dirty="0" smtClean="0">
                <a:solidFill>
                  <a:schemeClr val="tx1"/>
                </a:solidFill>
              </a:rPr>
              <a:t>: Создание </a:t>
            </a:r>
            <a:r>
              <a:rPr lang="ru-RU" sz="1600" b="1" dirty="0">
                <a:solidFill>
                  <a:schemeClr val="tx1"/>
                </a:solidFill>
              </a:rPr>
              <a:t>условий для формирования читательской грамотности </a:t>
            </a:r>
            <a:r>
              <a:rPr lang="ru-RU" sz="1600" b="1" dirty="0" smtClean="0">
                <a:solidFill>
                  <a:schemeClr val="tx1"/>
                </a:solidFill>
              </a:rPr>
              <a:t>дошкольников через </a:t>
            </a:r>
            <a:r>
              <a:rPr lang="ru-RU" sz="1600" b="1" dirty="0" err="1" smtClean="0">
                <a:solidFill>
                  <a:schemeClr val="tx1"/>
                </a:solidFill>
              </a:rPr>
              <a:t>худ.лит-ру</a:t>
            </a:r>
            <a:endParaRPr lang="ru-RU" sz="1600" b="1" dirty="0">
              <a:solidFill>
                <a:schemeClr val="tx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244460" y="3068960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знак завершения 17"/>
          <p:cNvSpPr/>
          <p:nvPr/>
        </p:nvSpPr>
        <p:spPr>
          <a:xfrm>
            <a:off x="3635896" y="3789040"/>
            <a:ext cx="5508104" cy="2953263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</a:rPr>
              <a:t>Задачи: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Повысить читательский уровень педагога по проблеме приобщения ребёнка к чтению: Организация педагогического процесса, основанного на традиционных и инновационных методах, для эффективного влияния на развитие интереса к чтению.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Способствовать формированию основ читательской грамотности, читательских и речевых умений.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Повысить эффективность работы по приобщению детей к книге во взаимодействии всех участников образовательного процесса: педагогов, детей, родителей.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Прививать интерес и любовь к чтению, стремление к самостоятельному чтению детской литературы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Постоянно развивать интерес детей к чтению, расширять круг чтения старшего дошкольника.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2792194" y="1268761"/>
            <a:ext cx="627678" cy="13550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Блок-схема: знак завершения 23"/>
          <p:cNvSpPr/>
          <p:nvPr/>
        </p:nvSpPr>
        <p:spPr>
          <a:xfrm>
            <a:off x="179512" y="188640"/>
            <a:ext cx="3240360" cy="936104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Программа кружка «Литературная гостиная»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1826002" y="1171001"/>
            <a:ext cx="0" cy="4898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Блок-схема: знак завершения 28"/>
          <p:cNvSpPr/>
          <p:nvPr/>
        </p:nvSpPr>
        <p:spPr>
          <a:xfrm>
            <a:off x="0" y="1758562"/>
            <a:ext cx="3106033" cy="1598430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Цель: формировать  </a:t>
            </a:r>
            <a:r>
              <a:rPr lang="ru-RU" sz="1400" b="1" dirty="0">
                <a:solidFill>
                  <a:schemeClr val="tx1"/>
                </a:solidFill>
              </a:rPr>
              <a:t>устойчивый интерес к книге как к произведению искусства, источнику знаний. Привить детям любовь к художественному слову, уважение к книге.</a:t>
            </a:r>
          </a:p>
        </p:txBody>
      </p:sp>
      <p:pic>
        <p:nvPicPr>
          <p:cNvPr id="8195" name="Picture 3" descr="C:\Users\Admin\Desktop\самообразование\фотки\image - 2022-02-06T182330.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472560"/>
            <a:ext cx="3024336" cy="3269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s://i.mycdn.me/image?id=931475390085&amp;t=3&amp;plc=API&amp;viewToken=psBNyCJtQFdwVqbVnIkRog&amp;tkn=*iYWYu2qTXa8X7KoVMM9n01ik1V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5" r="2286"/>
          <a:stretch/>
        </p:blipFill>
        <p:spPr bwMode="auto">
          <a:xfrm>
            <a:off x="3322739" y="217891"/>
            <a:ext cx="2229486" cy="2549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11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693_54-p-fon-romashki-dlya-prezentatsi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5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856984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2023 год 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  <a:hlinkClick r:id="rId3"/>
              </a:rPr>
              <a:t>Указом Президента России Владимира Путина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 объявлен Годом педагога и наставника. Миссия Года – признание особого статуса педагогических работников, в том числе выполняющих наставническую деятельность. Мероприятия Года педагога и наставника будут направлены на повышение престижа профессии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педагога. В нашем деском саду были выбраны наставники для молодых педагогов. Я являюсь педагогом-наставником молодого педагога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Мечковой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Н.Е.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23554" name="Picture 2" descr="https://i.mycdn.me/image?id=931475460485&amp;t=3&amp;plc=API&amp;viewToken=8TiIbsXKWD2HeteOzVsPQA&amp;tkn=*EU9kdR4vRT1v6x9Jr8Zj6LO5KX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r="12501"/>
          <a:stretch/>
        </p:blipFill>
        <p:spPr bwMode="auto">
          <a:xfrm>
            <a:off x="129906" y="1913279"/>
            <a:ext cx="481437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.mycdn.me/image?id=931475481477&amp;t=3&amp;plc=API&amp;viewToken=yTi5-u-dpb2vhsd5Q6aneA&amp;tkn=*1J8RbDiSpugd2OvRoxLCDPJGih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9" r="4529" b="25538"/>
          <a:stretch/>
        </p:blipFill>
        <p:spPr bwMode="auto">
          <a:xfrm>
            <a:off x="5940152" y="1844824"/>
            <a:ext cx="2171080" cy="2307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5113334" y="4152596"/>
            <a:ext cx="385115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Нина Евгеньевна талантливый, любящий детей молодой педагог.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5445224"/>
            <a:ext cx="4896544" cy="14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Тема для самообразования: </a:t>
            </a:r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Формирование КГН у младших дошкольников через игровые ситуации в режимных моментах»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6606138" y="5005991"/>
            <a:ext cx="484632" cy="533144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321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693_54-p-fon-romashki-dlya-prezentatsi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5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mage?id=925527422597&amp;t=3&amp;plc=API&amp;viewToken=pSE6AAA5moCZxZ84Be4kWg&amp;tkn=*R1oNRfgFQK3fW4Xc4lL1okB5Ob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3040"/>
            <a:ext cx="3281264" cy="246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42484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Открытый показ сюжетно-ролевой игры «Интернет магазин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OZON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1028" name="Picture 4" descr="https://i.mycdn.me/image?id=925527417221&amp;t=3&amp;plc=API&amp;viewToken=Lbl-wXcHyDZncluI3py7zA&amp;tkn=*guRXpbbHiDcdroOVBrW1PMo6DYQ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2"/>
          <a:stretch/>
        </p:blipFill>
        <p:spPr bwMode="auto">
          <a:xfrm>
            <a:off x="3467913" y="1196752"/>
            <a:ext cx="2598018" cy="2367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mage?id=925527412869&amp;t=3&amp;plc=API&amp;viewToken=QVUImXGnUZI-qkx_79Nh1w&amp;tkn=*9xAV0UWVW2_tk04rPnrUWqP4_n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639453" cy="3519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mage?id=925527411589&amp;t=3&amp;plc=API&amp;viewToken=jTAD6Uf9XFwfrYv9tHdqQA&amp;tkn=*gxN1IYJFdt-xGC3DsXkiS6lTz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63988"/>
            <a:ext cx="2391096" cy="3188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mycdn.me/image?id=925527405701&amp;t=3&amp;plc=API&amp;viewToken=b6lbZswAf5KFhtIysB2fZA&amp;tkn=*PS5ykqIcGQUwjNu7JOMkb0G81W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63988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mycdn.me/image?id=925527401349&amp;t=3&amp;plc=API&amp;viewToken=0ou69hJ2YYZbHiJ88zTBsw&amp;tkn=*4wNyURKL9n-jSSYstqR6YHxfc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23" y="3253378"/>
            <a:ext cx="2637565" cy="3516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4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работа  2022\1614842799_159-p-fon-romashki-dlya-prezentatsii-2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125279"/>
            <a:ext cx="48245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 рамках индивидуального плана наставника совместное занятие  с ясельной группой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«В гостях у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Мойдодыра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2050" name="Picture 2" descr="https://i.mycdn.me/image?id=930527866245&amp;t=3&amp;plc=API&amp;viewToken=CbdDtbrs1WZcF8mxmt46pQ&amp;tkn=*CGrdVr1QdKrnapVOe-iV9EMY9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2" r="7421"/>
          <a:stretch/>
        </p:blipFill>
        <p:spPr bwMode="auto">
          <a:xfrm>
            <a:off x="107504" y="125279"/>
            <a:ext cx="3312368" cy="3216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930527864709&amp;t=3&amp;plc=API&amp;viewToken=dMRvM8yd4c_amgDJVvhbyQ&amp;tkn=*CR3DOPpZ3eWWWDD97EdzBYCsEY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39679"/>
            <a:ext cx="2432972" cy="324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930527859077&amp;t=3&amp;plc=API&amp;viewToken=_ZheI43PX9UInpufkB__Uw&amp;tkn=*gx9Z0400UmpPiPzEK7wlKYcLWK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57" y="1495656"/>
            <a:ext cx="3109343" cy="2332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mage?id=930527862661&amp;t=3&amp;plc=API&amp;viewToken=9jK1atAtVXPBaB8xECQxYQ&amp;tkn=*kMAhwL3RpONLfgOVi-sQYJ6SDq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0738"/>
            <a:ext cx="2808312" cy="374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mycdn.me/image?id=930527860357&amp;t=3&amp;plc=API&amp;viewToken=xsL9NBn7b-MbVYPUwQcXsw&amp;tkn=*Oi7HXajfBV_oBEAKcHsU66ODR9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5"/>
          <a:stretch/>
        </p:blipFill>
        <p:spPr bwMode="auto">
          <a:xfrm>
            <a:off x="3079355" y="3854476"/>
            <a:ext cx="3048319" cy="293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mycdn.me/image?id=930527863429&amp;t=3&amp;plc=API&amp;viewToken=XEfvFgh_z0j3Kh8iXvG9gw&amp;tkn=*yyYHNPcFaU8bVgchCRHuMIYbUW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47" y="4145374"/>
            <a:ext cx="3311353" cy="2712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1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799_159-p-fon-romashki-dlya-prezentatsii-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188640"/>
            <a:ext cx="597666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Совместные мероприятия с родителями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3074" name="Picture 2" descr="https://i.mycdn.me/image?id=928710775941&amp;t=3&amp;plc=API&amp;viewToken=tmJDK-8KfK1SHvgluTmARw&amp;tkn=*W5TMoSGDbjteLFbzl5lKQk3TdW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4" b="13713"/>
          <a:stretch/>
        </p:blipFill>
        <p:spPr bwMode="auto">
          <a:xfrm>
            <a:off x="107503" y="908720"/>
            <a:ext cx="5453693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mage?id=928119610501&amp;t=3&amp;plc=API&amp;viewToken=ouyEghobP-GD1X8GM5CbCQ&amp;tkn=*58hE3DqQi61L8hn7mfl4ivvbBQ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8" y="3558064"/>
            <a:ext cx="4399914" cy="3299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mage?id=925527596165&amp;t=3&amp;plc=API&amp;viewToken=v4fRD4NqGszQ6RKGlbxhSw&amp;tkn=*BvrPZ7EwbHRLf161Fw78c78j5j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1"/>
          <a:stretch/>
        </p:blipFill>
        <p:spPr bwMode="auto">
          <a:xfrm>
            <a:off x="4863364" y="3365578"/>
            <a:ext cx="4233644" cy="3492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005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687</Words>
  <Application>Microsoft Office PowerPoint</Application>
  <PresentationFormat>Экран (4:3)</PresentationFormat>
  <Paragraphs>74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32</cp:revision>
  <dcterms:created xsi:type="dcterms:W3CDTF">2023-05-13T16:08:07Z</dcterms:created>
  <dcterms:modified xsi:type="dcterms:W3CDTF">2023-05-28T13:45:28Z</dcterms:modified>
</cp:coreProperties>
</file>