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sldx" ContentType="application/vnd.openxmlformats-officedocument.presentationml.slide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195" r:id="rId2"/>
  </p:sldMasterIdLst>
  <p:notesMasterIdLst>
    <p:notesMasterId r:id="rId3"/>
  </p:notesMasterIdLst>
  <p:handoutMasterIdLst>
    <p:handoutMasterId r:id="rId4"/>
  </p:handoutMasterIdLst>
  <p:sldIdLst>
    <p:sldId id="256" r:id="rId5"/>
    <p:sldId id="279" r:id="rId6"/>
    <p:sldId id="294" r:id="rId7"/>
    <p:sldId id="299" r:id="rId8"/>
    <p:sldId id="295" r:id="rId9"/>
    <p:sldId id="297" r:id="rId10"/>
    <p:sldId id="296" r:id="rId11"/>
    <p:sldId id="280" r:id="rId12"/>
    <p:sldId id="257" r:id="rId13"/>
    <p:sldId id="258" r:id="rId14"/>
    <p:sldId id="259" r:id="rId15"/>
    <p:sldId id="260" r:id="rId16"/>
    <p:sldId id="281" r:id="rId17"/>
    <p:sldId id="284" r:id="rId18"/>
    <p:sldId id="285" r:id="rId19"/>
    <p:sldId id="286" r:id="rId20"/>
    <p:sldId id="287" r:id="rId21"/>
    <p:sldId id="298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Verdana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Verdana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Verdana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Verdana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Verdana" pitchFamily="34" charset="0"/>
      </a:defRPr>
    </a:lvl5pPr>
  </p:defaultTextStyle>
</p:presentation>
</file>

<file path=ppt/commentAuthors.xml><?xml version="1.0" encoding="utf-8"?>
<p:cmAuthorLst xmlns:p="http://schemas.openxmlformats.org/presentationml/2006/main">
  <p:cmAuthor id="0" name="МДОУ" initials="МДО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425" autoAdjust="0"/>
  </p:normalViewPr>
  <p:slideViewPr>
    <p:cSldViewPr>
      <p:cViewPr varScale="1">
        <p:scale>
          <a:sx n="69" d="100"/>
          <a:sy n="69" d="100"/>
        </p:scale>
        <p:origin x="0" y="0"/>
      </p:cViewPr>
    </p:cSldViewPr>
  </p:slideViewPr>
  <p:notesViewPr>
    <p:cSldViewPr>
      <p:cViewPr varScale="1">
        <p:scale>
          <a:sx n="54" d="100"/>
          <a:sy n="54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omments/comment1.xml><?xml version="1.0" encoding="utf-8"?>
<p:cmLst xmlns:a="http://schemas.openxmlformats.org/drawingml/2006/main" xmlns:p="http://schemas.openxmlformats.org/presentationml/2006/main">
  <p:cm authorId="0" dt="2012-05-15T10:57:25.1090000" idx="1">
    <p:pos x="10" y="10"/>
    <p:text/>
    <p:extLst>
      <p:ext xmlns:p15="http://schemas.microsoft.com/office/powerpoint/2012/main" uri="{C676402C-5697-4E1C-873F-D02D1690AC5C}">
        <p15:threadingInfo timeZoneBias="0"/>
      </p:ext>
    </p:extLst>
  </p:cm>
</p:cmLst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867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8675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96F423-73A0-4E31-8218-C2E472777F32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8676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r" eaLnBrk="1" hangingPunct="1"/>
            <a:fld id="{161490FC-29AD-46FE-BED2-822FAD048508}" type="slidenum">
              <a:rPr sz="1200"/>
              <a:t>*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6626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627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C2E030-8607-493D-A8D3-C9BB7DA4F1E0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628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6629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26630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631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r" eaLnBrk="1" hangingPunct="1"/>
            <a:fld id="{4889F487-65C1-466C-BEC1-15F47D434568}" type="slidenum">
              <a:rPr sz="1200"/>
              <a:t>*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7650" name="Образ слайда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7651" name="Заметки 2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r" eaLnBrk="1" hangingPunct="1"/>
            <a:fld id="{A54D0939-994B-4BE9-A838-A0397D8B1942}" type="slidenum">
              <a:rPr sz="1200"/>
              <a:t>1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2.jpe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Титульный слайд"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grpSp>
        <p:nvGrpSpPr>
          <p:cNvPr id="3083" name="Овал 12"/>
          <p:cNvGrpSpPr/>
          <p:nvPr/>
        </p:nvGrpSpPr>
        <p:grpSpPr>
          <a:xfrm>
            <a:off x="914400" y="1408113"/>
            <a:ext cx="231775" cy="225425"/>
            <a:chOff x="576" y="887"/>
            <a:chExt cx="146" cy="142"/>
          </a:xfrm>
        </p:grpSpPr>
        <p:pic>
          <p:nvPicPr>
            <p:cNvPr id="3081" name="Овал 1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76" y="887"/>
              <a:ext cx="146" cy="14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3082" name=""/>
            <p:cNvSpPr/>
            <p:nvPr/>
          </p:nvSpPr>
          <p:spPr>
            <a:xfrm>
              <a:off x="600" y="910"/>
              <a:ext cx="94" cy="9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3084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7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088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089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D8C01007-3B7D-4046-98DD-B61BF52573B6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>
  <p:cSld name="Заголовок раздела"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4098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</a:ln>
          <a:effectLst>
            <a:outerShdw dist="38000" dir="10800000" algn="tl">
              <a:srgbClr val="706B5F">
                <a:alpha val="25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  <p:grpSp>
        <p:nvGrpSpPr>
          <p:cNvPr id="4102" name="Овал 15"/>
          <p:cNvGrpSpPr/>
          <p:nvPr/>
        </p:nvGrpSpPr>
        <p:grpSpPr>
          <a:xfrm>
            <a:off x="2163763" y="2809875"/>
            <a:ext cx="231775" cy="225425"/>
            <a:chOff x="1363" y="1770"/>
            <a:chExt cx="146" cy="142"/>
          </a:xfrm>
        </p:grpSpPr>
        <p:pic>
          <p:nvPicPr>
            <p:cNvPr id="4100" name="Овал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363" y="1770"/>
              <a:ext cx="146" cy="142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4101" name=""/>
            <p:cNvSpPr/>
            <p:nvPr/>
          </p:nvSpPr>
          <p:spPr>
            <a:xfrm>
              <a:off x="1388" y="1792"/>
              <a:ext cx="93" cy="9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4103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ct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06" name="Дата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10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10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7EB16323-B8FA-4AAC-870D-58132AE1F9A4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>
  <p:cSld name="Сравнение"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124" name="Дата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12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12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E718CA63-4654-4AD9-A4EA-2D14CB2608CD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>
  <p:cSld name="Пустой слайд"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6146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</a:ln>
          <a:effectLst>
            <a:outerShdw dist="38000" dir="10800000" algn="tl">
              <a:srgbClr val="706B5F">
                <a:alpha val="25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6150" name="Дата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5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15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E93FBE4-B2E0-4A48-AD10-9AA3CA8484C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>
  <p:cSld name="Объект с подписью"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ct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172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17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17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1FC6E058-BDFE-4CEF-BE7B-51F793F4D10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>
  <p:cSld name="Рисунок с подписью"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grpSp>
        <p:nvGrpSpPr>
          <p:cNvPr id="8196" name="Прямоугольник 12"/>
          <p:cNvGrpSpPr/>
          <p:nvPr/>
        </p:nvGrpSpPr>
        <p:grpSpPr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8194" name="Прямоугольник 1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07" y="611"/>
              <a:ext cx="3026" cy="3025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8195" name=""/>
            <p:cNvSpPr/>
            <p:nvPr/>
          </p:nvSpPr>
          <p:spPr>
            <a:xfrm>
              <a:off x="480" y="672"/>
              <a:ext cx="2880" cy="288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tIns="27432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5pPr>
            </a:lstStyle>
            <a:p>
              <a:pPr marL="0" lvl="0" indent="-282575" eaLnBrk="1" hangingPunct="1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</a:pPr>
              <a:endParaRPr lang="en-US" altLang="en-US" sz="3200">
                <a:latin typeface="Gill Sans MT" pitchFamily="34" charset="0"/>
              </a:endParaRPr>
            </a:p>
          </p:txBody>
        </p:sp>
      </p:grpSp>
      <p:sp>
        <p:nvSpPr>
          <p:cNvPr id="8197" name="Блок-схема: процесс 13"/>
          <p:cNvSpPr/>
          <p:nvPr/>
        </p:nvSpPr>
        <p:spPr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</a:ln>
          <a:effectLst>
            <a:outerShdw dist="25400" dir="3299947" sx="96001" sy="96001" algn="tl">
              <a:srgbClr val="EBDAB1">
                <a:alpha val="39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8198" name="Блок-схема: процесс 15"/>
          <p:cNvSpPr/>
          <p:nvPr/>
        </p:nvSpPr>
        <p:spPr>
          <a:xfrm rot="2160000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</a:ln>
          <a:effectLst>
            <a:outerShdw dist="25400" dir="3299947" sx="96001" sy="96001" algn="tl">
              <a:schemeClr val="bg2">
                <a:alpha val="20000"/>
              </a:scheme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prstTxWarp prst="textNoShape">
              <a:avLst/>
            </a:prstTxWarp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ct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01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20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20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3899276E-19C8-4FA5-A5C7-A5E95E734E86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4.png" /><Relationship Id="rId13" Type="http://schemas.openxmlformats.org/officeDocument/2006/relationships/image" Target="../media/image2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</p:bgPr>
    </p:bg>
    <p:spTree>
      <p:nvGrpSpPr>
        <p:cNvPr id="1" name=""/>
        <p:cNvGrpSpPr/>
        <p:nvPr/>
      </p:nvGrpSpPr>
      <p:grpSpPr/>
      <p:sp>
        <p:nvSpPr>
          <p:cNvPr id="2050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4" name="Кольцо 10"/>
          <p:cNvGrpSpPr/>
          <p:nvPr/>
        </p:nvGrpSpPr>
        <p:grpSpPr>
          <a:xfrm>
            <a:off x="165100" y="1036638"/>
            <a:ext cx="1169988" cy="1169987"/>
            <a:chOff x="104" y="653"/>
            <a:chExt cx="737" cy="737"/>
          </a:xfrm>
        </p:grpSpPr>
        <p:pic>
          <p:nvPicPr>
            <p:cNvPr id="2052" name="Кольцо 1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" y="653"/>
              <a:ext cx="737" cy="737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53" name=""/>
            <p:cNvSpPr/>
            <p:nvPr/>
          </p:nvSpPr>
          <p:spPr>
            <a:xfrm rot="2280000">
              <a:off x="219" y="766"/>
              <a:ext cx="501" cy="49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ru-RU" altLang="en-US" sz="1800" b="0" i="0" u="none" baseline="0">
                  <a:solidFill>
                    <a:schemeClr val="tx1"/>
                  </a:solidFill>
                  <a:effectLst/>
                  <a:latin typeface="Verdana" pitchFamily="34" charset="0"/>
                </a:defRPr>
              </a:lvl5pPr>
            </a:lstStyle>
            <a:p>
              <a:pPr marL="0" lvl="0" indent="0" algn="ctr" eaLnBrk="1" hangingPunct="1"/>
              <a:endParaRPr lang="en-US" alt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2055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65125" indent="-282575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defTabSz="914400" rtl="0" eaLnBrk="0" fontAlgn="base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Char char="◦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Char char="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Tx/>
              <a:buFont typeface="Wingdings 2" pitchFamily="18" charset="2"/>
              <a:buChar char="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Tx/>
              <a:buFont typeface="Wingdings 2" pitchFamily="18" charset="2"/>
              <a:buChar char="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58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59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6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lvl="0" algn="ctr" eaLnBrk="1" hangingPunct="1"/>
            <a:fld id="{02027EA4-D941-4153-A145-3614E378B4B2}" type="slidenum">
              <a:rPr sz="1200">
                <a:solidFill>
                  <a:srgbClr val="B5A788"/>
                </a:solidFill>
              </a:rPr>
              <a:t>*</a:t>
            </a:fld>
            <a:endParaRPr sz="1200">
              <a:solidFill>
                <a:srgbClr val="B5A788"/>
              </a:solidFill>
            </a:endParaRPr>
          </a:p>
        </p:txBody>
      </p:sp>
      <p:sp>
        <p:nvSpPr>
          <p:cNvPr id="2061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</a:ln>
          <a:effectLst>
            <a:outerShdw dist="38000" dir="10800000" algn="tl">
              <a:srgbClr val="706B5F">
                <a:alpha val="25000"/>
              </a:srgbClr>
            </a:outerShdw>
          </a:effectLst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lang="en-US" altLang="en-US">
              <a:solidFill>
                <a:srgbClr val="FFFFFF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8" r:id="rId3"/>
    <p:sldLayoutId id="2147484269" r:id="rId4"/>
    <p:sldLayoutId id="2147484271" r:id="rId5"/>
    <p:sldLayoutId id="2147484272" r:id="rId6"/>
    <p:sldLayoutId id="2147484274" r:id="rId7"/>
    <p:sldLayoutId id="2147484276" r:id="rId8"/>
    <p:sldLayoutId id="2147484278" r:id="rId9"/>
    <p:sldLayoutId id="2147484279" r:id="rId10"/>
    <p:sldLayoutId id="2147484280" r:id="rId1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300" b="0" i="0" u="none" kern="1200" baseline="0">
          <a:solidFill>
            <a:srgbClr val="572314"/>
          </a:solidFill>
          <a:effectLst/>
          <a:latin typeface="Corbel" pitchFamily="34" charset="0"/>
          <a:ea typeface="+mj-ea"/>
          <a:cs typeface="+mj-cs"/>
        </a:defRPr>
      </a:lvl1pPr>
    </p:titleStyle>
    <p:bodyStyle>
      <a:lvl1pPr marL="365125" indent="-282575" algn="l" defTabSz="9144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9763" indent="-236538" algn="l" defTabSz="914400" rtl="0" eaLnBrk="0" fontAlgn="base" hangingPunct="0">
        <a:lnSpc>
          <a:spcPct val="100000"/>
        </a:lnSpc>
        <a:spcBef>
          <a:spcPts val="550"/>
        </a:spcBef>
        <a:spcAft>
          <a:spcPct val="0"/>
        </a:spcAft>
        <a:buClr>
          <a:schemeClr val="accent1"/>
        </a:buClr>
        <a:buSzTx/>
        <a:buFont typeface="Verdana" pitchFamily="34" charset="0"/>
        <a:buChar char="◦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8582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Tx/>
        <a:buFont typeface="Wingdings 2" pitchFamily="18" charset="2"/>
        <a:buChar char="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96963" indent="-173038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C32D2E"/>
        </a:buClr>
        <a:buSzTx/>
        <a:buFont typeface="Wingdings 2" pitchFamily="18" charset="2"/>
        <a:buChar char="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296988" indent="-1825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rgbClr val="84AA33"/>
        </a:buClr>
        <a:buSzTx/>
        <a:buFont typeface="Wingdings 2" pitchFamily="18" charset="2"/>
        <a:buChar char="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omments" Target="../comments/commen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oleObject1.sldx" TargetMode="Internal" /><Relationship Id="rId3" Type="http://schemas.openxmlformats.org/officeDocument/2006/relationships/image" Target="../media/image10.emf" /><Relationship Id="rId4" Type="http://schemas.openxmlformats.org/officeDocument/2006/relationships/vmlDrawing" Target="../drawings/vmlDrawing1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9218" name="Rectangle 7"/>
          <p:cNvSpPr/>
          <p:nvPr/>
        </p:nvSpPr>
        <p:spPr>
          <a:xfrm>
            <a:off x="5334000" y="3673475"/>
            <a:ext cx="33528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 sz="2000" b="1" i="1" u="sng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219" name="Rectangle 29"/>
          <p:cNvSpPr/>
          <p:nvPr/>
        </p:nvSpPr>
        <p:spPr>
          <a:xfrm>
            <a:off x="6429375" y="4371975"/>
            <a:ext cx="18573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9220" name="WordArt 36"/>
          <p:cNvSpPr>
            <a:spLocks noTextEdit="1"/>
          </p:cNvSpPr>
          <p:nvPr/>
        </p:nvSpPr>
        <p:spPr>
          <a:xfrm>
            <a:off x="304800" y="228600"/>
            <a:ext cx="7162800" cy="838200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prstClr val="black"/>
            </a:solidFill>
            <a:miter lim="800000"/>
          </a:ln>
          <a:effectLst>
            <a:outerShdw dist="35921" dir="2700000" sy="50000" kx="2115830" algn="bl">
              <a:srgbClr val="C0C0C0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endParaRPr sz="3600" b="1" i="1" kern="10">
              <a:ln w="12700">
                <a:solidFill>
                  <a:prstClr val="black"/>
                </a:solidFill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>
                  <a:srgbClr val="C0C0C0">
                    <a:alpha val="79999"/>
                  </a:srgbClr>
                </a:outerShdw>
              </a:effectLst>
              <a:latin typeface="Arial"/>
            </a:endParaRPr>
          </a:p>
        </p:txBody>
      </p:sp>
      <p:sp>
        <p:nvSpPr>
          <p:cNvPr id="9221" name="WordArt 37"/>
          <p:cNvSpPr>
            <a:spLocks noTextEdit="1"/>
          </p:cNvSpPr>
          <p:nvPr/>
        </p:nvSpPr>
        <p:spPr>
          <a:xfrm>
            <a:off x="381000" y="1447800"/>
            <a:ext cx="3733800" cy="1981200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12700">
            <a:solidFill>
              <a:prstClr val="black"/>
            </a:solidFill>
            <a:miter lim="800000"/>
          </a:ln>
          <a:effectLst>
            <a:outerShdw dist="35921" dir="2700000" sy="50000" kx="2115830" algn="bl">
              <a:srgbClr val="C0C0C0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endParaRPr sz="600" b="1" i="1" kern="10">
              <a:ln w="12700">
                <a:solidFill>
                  <a:prstClr val="black"/>
                </a:solidFill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>
                  <a:srgbClr val="C0C0C0">
                    <a:alpha val="79999"/>
                  </a:srgbClr>
                </a:outerShdw>
              </a:effectLst>
              <a:latin typeface="Arial"/>
            </a:endParaRPr>
          </a:p>
        </p:txBody>
      </p:sp>
      <p:sp>
        <p:nvSpPr>
          <p:cNvPr id="9222" name="Rectangle 6"/>
          <p:cNvSpPr/>
          <p:nvPr/>
        </p:nvSpPr>
        <p:spPr>
          <a:xfrm>
            <a:off x="0" y="44450"/>
            <a:ext cx="184150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indent="0"/>
          </a:p>
        </p:txBody>
      </p:sp>
      <p:sp>
        <p:nvSpPr>
          <p:cNvPr id="9223" name="Rectangle 8"/>
          <p:cNvSpPr/>
          <p:nvPr/>
        </p:nvSpPr>
        <p:spPr>
          <a:xfrm>
            <a:off x="0" y="44450"/>
            <a:ext cx="184150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indent="0"/>
          </a:p>
        </p:txBody>
      </p:sp>
      <p:pic>
        <p:nvPicPr>
          <p:cNvPr id="9224" name="Picture 9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6324600" y="533400"/>
            <a:ext cx="2057400" cy="2798763"/>
          </a:xfrm>
          <a:prstGeom prst="rect">
            <a:avLst/>
          </a:prstGeom>
          <a:noFill/>
          <a:ln>
            <a:noFill/>
            <a:miter lim="800000"/>
          </a:ln>
          <a:effectLst>
            <a:outerShdw dist="139700" dir="2700000" algn="tl">
              <a:srgbClr val="333333">
                <a:alpha val="64999"/>
              </a:srgbClr>
            </a:outerShdw>
          </a:effectLst>
        </p:spPr>
      </p:pic>
      <p:sp>
        <p:nvSpPr>
          <p:cNvPr id="9225" name="TextBox 8"/>
          <p:cNvSpPr/>
          <p:nvPr/>
        </p:nvSpPr>
        <p:spPr>
          <a:xfrm>
            <a:off x="1143000" y="1676400"/>
            <a:ext cx="4419600" cy="5078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>
                <a:solidFill>
                  <a:srgbClr val="3333FF"/>
                </a:solidFill>
                <a:latin typeface="Arial Black" pitchFamily="34" charset="0"/>
              </a:rPr>
              <a:t>Семинар</a:t>
            </a:r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  <a:latin typeface="Arial Black" pitchFamily="34" charset="0"/>
              </a:rPr>
              <a:t>Тема: Шпаргалка по самообразованию для педагогических работников.</a:t>
            </a:r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</a:rPr>
              <a:t>МКДОУ детский сад  «Красная шапочка»</a:t>
            </a:r>
            <a:endParaRPr>
              <a:solidFill>
                <a:srgbClr val="3333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</a:rPr>
              <a:t> р.п. Линёво</a:t>
            </a:r>
            <a:endParaRPr>
              <a:solidFill>
                <a:srgbClr val="3333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</a:rPr>
              <a:t>Старший воспитатель</a:t>
            </a:r>
            <a:endParaRPr>
              <a:solidFill>
                <a:srgbClr val="3333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  <a:latin typeface="Times New Roman" pitchFamily="18" charset="0"/>
                <a:ea typeface="Times New Roman" pitchFamily="18" charset="0"/>
              </a:rPr>
              <a:t> Л.А. Анафриенко </a:t>
            </a:r>
            <a:endParaRPr>
              <a:solidFill>
                <a:srgbClr val="3333FF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  <a:p>
            <a:pPr marL="0" lvl="0" indent="0" eaLnBrk="1" hangingPunct="1"/>
            <a:endParaRPr>
              <a:solidFill>
                <a:srgbClr val="3333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Text Box 4"/>
          <p:cNvSpPr/>
          <p:nvPr/>
        </p:nvSpPr>
        <p:spPr>
          <a:xfrm>
            <a:off x="152400" y="304800"/>
            <a:ext cx="678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sz="2400" b="1">
              <a:latin typeface="Arial"/>
            </a:endParaRPr>
          </a:p>
        </p:txBody>
      </p:sp>
      <p:sp>
        <p:nvSpPr>
          <p:cNvPr id="18435" name="Rectangle 5"/>
          <p:cNvSpPr/>
          <p:nvPr/>
        </p:nvSpPr>
        <p:spPr>
          <a:xfrm>
            <a:off x="-4276725" y="3108325"/>
            <a:ext cx="18415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>
              <a:latin typeface="Arial"/>
            </a:endParaRPr>
          </a:p>
        </p:txBody>
      </p:sp>
      <p:sp>
        <p:nvSpPr>
          <p:cNvPr id="18436" name="Rectangle 7"/>
          <p:cNvSpPr/>
          <p:nvPr/>
        </p:nvSpPr>
        <p:spPr>
          <a:xfrm>
            <a:off x="228600" y="1952625"/>
            <a:ext cx="54102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18437" name="TextBox 7"/>
          <p:cNvSpPr/>
          <p:nvPr/>
        </p:nvSpPr>
        <p:spPr>
          <a:xfrm>
            <a:off x="533400" y="533400"/>
            <a:ext cx="7696200" cy="480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Определение актуальности и новизны исследования.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Почему данную проблему нужно изучать сегодня, на сколько она важна и значима для практики обучения и воспитания  дошкольников.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Актуальность</a:t>
            </a:r>
            <a:r>
              <a:rPr>
                <a:solidFill>
                  <a:srgbClr val="3333FF"/>
                </a:solidFill>
              </a:rPr>
              <a:t> заключается в объяснении теоретической направленности, который будет достигнут в результате выполнения работы.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Новизна </a:t>
            </a:r>
            <a:r>
              <a:rPr>
                <a:solidFill>
                  <a:srgbClr val="3333FF"/>
                </a:solidFill>
              </a:rPr>
              <a:t>может заключатся в новом решении вопросов, затрагивать региональные особенности.</a:t>
            </a:r>
            <a:endParaRPr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heel spokes="8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Rectangle 4"/>
          <p:cNvSpPr/>
          <p:nvPr/>
        </p:nvSpPr>
        <p:spPr>
          <a:xfrm>
            <a:off x="381000" y="533400"/>
            <a:ext cx="59436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sz="2000" b="1">
              <a:latin typeface="Arial"/>
            </a:endParaRPr>
          </a:p>
        </p:txBody>
      </p:sp>
      <p:sp>
        <p:nvSpPr>
          <p:cNvPr id="19459" name="Rectangle 7"/>
          <p:cNvSpPr/>
          <p:nvPr/>
        </p:nvSpPr>
        <p:spPr>
          <a:xfrm>
            <a:off x="152400" y="2408238"/>
            <a:ext cx="41148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19460" name="TextBox 7"/>
          <p:cNvSpPr/>
          <p:nvPr/>
        </p:nvSpPr>
        <p:spPr>
          <a:xfrm>
            <a:off x="914400" y="685800"/>
            <a:ext cx="7802563" cy="5354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ФОРМУЛИРОВАНИЕ  ЦЕЛИ ИССЛЕДОВАНИЯ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ЦЕЛЬ</a:t>
            </a:r>
            <a:r>
              <a:rPr>
                <a:solidFill>
                  <a:srgbClr val="3333FF"/>
                </a:solidFill>
              </a:rPr>
              <a:t>-  это то, что необходимо получить или показать в результате работы, это представление об общем результате работы.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Например: «Сюжетно – ролевая игра как средство развития коммуникативных способностей детей дошкольного возраста»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ЦЕЛЬ</a:t>
            </a:r>
            <a:r>
              <a:rPr>
                <a:solidFill>
                  <a:srgbClr val="3333FF"/>
                </a:solidFill>
              </a:rPr>
              <a:t>:( </a:t>
            </a:r>
            <a:r>
              <a:rPr sz="1200" b="1" i="1">
                <a:solidFill>
                  <a:srgbClr val="3333FF"/>
                </a:solidFill>
              </a:rPr>
              <a:t>существительное) </a:t>
            </a:r>
            <a:r>
              <a:rPr>
                <a:solidFill>
                  <a:srgbClr val="3333FF"/>
                </a:solidFill>
              </a:rPr>
              <a:t>развитие коммуникативных способностей  детей дошкольного возраста через- сюжетно ролевую игру.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</a:p>
          <a:p>
            <a:pPr marL="0" lvl="0" indent="0" eaLnBrk="1" hangingPunct="1"/>
          </a:p>
        </p:txBody>
      </p:sp>
    </p:spTree>
  </p:cSld>
  <p:clrMapOvr>
    <a:masterClrMapping/>
  </p:clrMapOvr>
  <p:transition>
    <p:wheel spokes="8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Text Box 4"/>
          <p:cNvSpPr/>
          <p:nvPr/>
        </p:nvSpPr>
        <p:spPr>
          <a:xfrm>
            <a:off x="152400" y="457200"/>
            <a:ext cx="64770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sz="2000" b="1">
              <a:latin typeface="Arial"/>
            </a:endParaRPr>
          </a:p>
        </p:txBody>
      </p:sp>
      <p:sp>
        <p:nvSpPr>
          <p:cNvPr id="20483" name="Rectangle 6"/>
          <p:cNvSpPr/>
          <p:nvPr/>
        </p:nvSpPr>
        <p:spPr>
          <a:xfrm>
            <a:off x="152400" y="974725"/>
            <a:ext cx="7038975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r>
              <a:rPr b="1">
                <a:latin typeface="Comic Sans MS" pitchFamily="66" charset="0"/>
              </a:rPr>
              <a:t>      </a:t>
            </a:r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20484" name="Rectangle 7"/>
          <p:cNvSpPr/>
          <p:nvPr/>
        </p:nvSpPr>
        <p:spPr>
          <a:xfrm>
            <a:off x="381000" y="3810000"/>
            <a:ext cx="8455025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20485" name="TextBox 8"/>
          <p:cNvSpPr/>
          <p:nvPr/>
        </p:nvSpPr>
        <p:spPr>
          <a:xfrm>
            <a:off x="762000" y="762000"/>
            <a:ext cx="7391400" cy="892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sz="2400"/>
              <a:t>           Формулирование  задач</a:t>
            </a:r>
            <a:endParaRPr sz="2400"/>
          </a:p>
          <a:p>
            <a:pPr marL="0" lvl="0" indent="0" eaLnBrk="1" hangingPunct="1"/>
            <a:r>
              <a:rPr sz="1400"/>
              <a:t>Ответить на вопрос, что нужно сделать, чтобы подтвердить предложение?</a:t>
            </a:r>
            <a:endParaRPr sz="1400"/>
          </a:p>
          <a:p>
            <a:pPr marL="0" lvl="0" indent="0" eaLnBrk="1" hangingPunct="1"/>
            <a:endParaRPr sz="1400"/>
          </a:p>
        </p:txBody>
      </p:sp>
      <p:sp>
        <p:nvSpPr>
          <p:cNvPr id="20486" name="Овал 9"/>
          <p:cNvSpPr/>
          <p:nvPr/>
        </p:nvSpPr>
        <p:spPr>
          <a:xfrm>
            <a:off x="685800" y="1676400"/>
            <a:ext cx="3124200" cy="152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СОДЕРЖАНИЕ ДЕЯТЕЛЬНОСТИ ИССЛЕДОВАНИЯ </a:t>
            </a:r>
          </a:p>
        </p:txBody>
      </p:sp>
      <p:sp>
        <p:nvSpPr>
          <p:cNvPr id="20487" name="Овал 10"/>
          <p:cNvSpPr/>
          <p:nvPr/>
        </p:nvSpPr>
        <p:spPr>
          <a:xfrm>
            <a:off x="5105400" y="1752600"/>
            <a:ext cx="350520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Частичный предмет деятельности</a:t>
            </a:r>
          </a:p>
        </p:txBody>
      </p:sp>
      <p:sp>
        <p:nvSpPr>
          <p:cNvPr id="20488" name="TextBox 12"/>
          <p:cNvSpPr/>
          <p:nvPr/>
        </p:nvSpPr>
        <p:spPr>
          <a:xfrm>
            <a:off x="1143000" y="4038600"/>
            <a:ext cx="3200400" cy="2246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buChar char="-"/>
            </a:pPr>
            <a:r>
              <a:rPr sz="1400" b="1"/>
              <a:t>Изучить, </a:t>
            </a:r>
            <a:endParaRPr sz="1400" b="1"/>
          </a:p>
          <a:p>
            <a:pPr marL="0" lvl="0" indent="0" eaLnBrk="1" hangingPunct="1">
              <a:buChar char="-"/>
            </a:pPr>
            <a:r>
              <a:rPr sz="1400" b="1"/>
              <a:t>исследовать, </a:t>
            </a:r>
            <a:endParaRPr sz="1400" b="1"/>
          </a:p>
          <a:p>
            <a:pPr marL="0" lvl="0" indent="0" eaLnBrk="1" hangingPunct="1">
              <a:buChar char="-"/>
            </a:pPr>
            <a:r>
              <a:rPr sz="1400" b="1"/>
              <a:t>проанализировать </a:t>
            </a:r>
            <a:endParaRPr sz="1400" b="1"/>
          </a:p>
          <a:p>
            <a:pPr marL="0" lvl="0" indent="0" eaLnBrk="1" hangingPunct="1"/>
            <a:r>
              <a:rPr sz="1400" b="1"/>
              <a:t>-рассмотреть, </a:t>
            </a:r>
            <a:endParaRPr sz="1400" b="1"/>
          </a:p>
          <a:p>
            <a:pPr marL="0" lvl="0" indent="0" eaLnBrk="1" hangingPunct="1"/>
            <a:r>
              <a:rPr sz="1400" b="1"/>
              <a:t>-обосновать, </a:t>
            </a:r>
            <a:endParaRPr sz="1400" b="1"/>
          </a:p>
          <a:p>
            <a:pPr marL="0" lvl="0" indent="0" eaLnBrk="1" hangingPunct="1"/>
            <a:r>
              <a:rPr sz="1400" b="1"/>
              <a:t>-объяснить,</a:t>
            </a:r>
            <a:endParaRPr sz="1400" b="1"/>
          </a:p>
          <a:p>
            <a:pPr marL="0" lvl="0" indent="0" eaLnBrk="1" hangingPunct="1"/>
            <a:r>
              <a:rPr sz="1400" b="1"/>
              <a:t>-разработать, </a:t>
            </a:r>
            <a:endParaRPr sz="1400" b="1"/>
          </a:p>
          <a:p>
            <a:pPr marL="0" lvl="0" indent="0" eaLnBrk="1" hangingPunct="1"/>
            <a:r>
              <a:rPr sz="1400" b="1"/>
              <a:t>-экспериментально проверить, -доказать, </a:t>
            </a:r>
            <a:endParaRPr sz="1400" b="1"/>
          </a:p>
          <a:p>
            <a:pPr marL="0" lvl="0" indent="0" eaLnBrk="1" hangingPunct="1"/>
            <a:r>
              <a:rPr sz="1400" b="1"/>
              <a:t>-апробировать.</a:t>
            </a:r>
            <a:endParaRPr sz="1400" b="1"/>
          </a:p>
        </p:txBody>
      </p:sp>
      <p:sp>
        <p:nvSpPr>
          <p:cNvPr id="20489" name="Стрелка вниз 16"/>
          <p:cNvSpPr/>
          <p:nvPr/>
        </p:nvSpPr>
        <p:spPr>
          <a:xfrm>
            <a:off x="2006600" y="3292475"/>
            <a:ext cx="484188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0" name="Стрелка вниз 17"/>
          <p:cNvSpPr/>
          <p:nvPr/>
        </p:nvSpPr>
        <p:spPr>
          <a:xfrm>
            <a:off x="6705600" y="3124200"/>
            <a:ext cx="484188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1" name="TextBox 19"/>
          <p:cNvSpPr/>
          <p:nvPr/>
        </p:nvSpPr>
        <p:spPr>
          <a:xfrm>
            <a:off x="5410200" y="4267200"/>
            <a:ext cx="2438400" cy="1169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sz="1400" b="1"/>
              <a:t>Условия, факторы, подходы, </a:t>
            </a:r>
            <a:endParaRPr sz="1400" b="1"/>
          </a:p>
          <a:p>
            <a:pPr marL="0" lvl="0" indent="0" eaLnBrk="1" hangingPunct="1"/>
            <a:r>
              <a:rPr sz="1400" b="1"/>
              <a:t>роль, значения</a:t>
            </a:r>
            <a:endParaRPr sz="1400" b="1"/>
          </a:p>
          <a:p>
            <a:pPr marL="0" lvl="0" indent="0" eaLnBrk="1" hangingPunct="1"/>
            <a:r>
              <a:rPr sz="1400" b="1"/>
              <a:t>Место, средство Возможности</a:t>
            </a:r>
            <a:endParaRPr sz="1400" b="1"/>
          </a:p>
        </p:txBody>
      </p:sp>
    </p:spTree>
  </p:cSld>
  <p:clrMapOvr>
    <a:masterClrMapping/>
  </p:clrMapOvr>
  <p:transition>
    <p:wheel spokes="8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257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                                                          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План написания самоанализа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Актуальность темы  ( значение, кто изучал данный вопрос из педагогов и кто занимается из современников)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Формулируется  на основании актуальности тема.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Из темы формулируется цель (выражается существительным )  переформулированная тема.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Формулируются задачи (  то,  что можно проверить продиагностировать)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Используемые в работе приемы, формы работы,  методы.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Связь со специалистами, работа с родителями.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Результативность.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Представление опыта  педагога в образовательном пространстве, повышение квалификации.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Отзывы родителей о работе  воспитателя или мероприятиях.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609600"/>
            <a:ext cx="7629525" cy="5791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>
    <p:wheel spokes="8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3554" name="Text Box 4"/>
          <p:cNvSpPr/>
          <p:nvPr/>
        </p:nvSpPr>
        <p:spPr>
          <a:xfrm>
            <a:off x="609600" y="304800"/>
            <a:ext cx="64770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b="1">
              <a:latin typeface="Arial"/>
            </a:endParaRPr>
          </a:p>
        </p:txBody>
      </p:sp>
      <p:sp>
        <p:nvSpPr>
          <p:cNvPr id="23555" name="WordArt 6"/>
          <p:cNvSpPr>
            <a:spLocks noTextEdit="1"/>
          </p:cNvSpPr>
          <p:nvPr/>
        </p:nvSpPr>
        <p:spPr>
          <a:xfrm>
            <a:off x="1447800" y="457200"/>
            <a:ext cx="5715000" cy="581025"/>
          </a:xfrm>
          <a:solidFill>
            <a:srgbClr val="008000"/>
          </a:solidFill>
          <a:ln w="12700">
            <a:solidFill>
              <a:prstClr val="black"/>
            </a:solidFill>
            <a:miter lim="800000"/>
          </a:ln>
          <a:effectLst>
            <a:outerShdw dist="125724" dir="18900000" algn="ctr">
              <a:srgbClr val="000099"/>
            </a:outerShd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sz="3200" kern="10" spc="-320">
              <a:ln w="12700">
                <a:solidFill>
                  <a:prstClr val="black"/>
                </a:solidFill>
              </a:ln>
              <a:solidFill>
                <a:srgbClr val="008000"/>
              </a:solidFill>
              <a:effectLst>
                <a:outerShdw dist="125724" dir="18900000" algn="ctr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3556" name="TextBox 4"/>
          <p:cNvSpPr/>
          <p:nvPr/>
        </p:nvSpPr>
        <p:spPr>
          <a:xfrm>
            <a:off x="914400" y="304800"/>
            <a:ext cx="163195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>
                <a:latin typeface="Comic Sans MS" pitchFamily="66" charset="0"/>
              </a:rPr>
              <a:t>                     </a:t>
            </a:r>
            <a:endParaRPr>
              <a:latin typeface="Comic Sans MS" pitchFamily="66" charset="0"/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68325"/>
            <a:ext cx="7781925" cy="59848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>
    <p:wheel spokes="8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7" name="Text Box 4"/>
          <p:cNvSpPr/>
          <p:nvPr/>
        </p:nvSpPr>
        <p:spPr>
          <a:xfrm>
            <a:off x="381000" y="0"/>
            <a:ext cx="61722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>
              <a:latin typeface="Arial"/>
            </a:endParaRPr>
          </a:p>
        </p:txBody>
      </p:sp>
      <p:sp>
        <p:nvSpPr>
          <p:cNvPr id="1028" name="WordArt 12"/>
          <p:cNvSpPr>
            <a:spLocks noTextEdit="1"/>
          </p:cNvSpPr>
          <p:nvPr/>
        </p:nvSpPr>
        <p:spPr>
          <a:xfrm>
            <a:off x="1905000" y="152400"/>
            <a:ext cx="4429125" cy="581025"/>
          </a:xfrm>
          <a:solidFill>
            <a:srgbClr val="008000"/>
          </a:solidFill>
          <a:ln w="12700">
            <a:solidFill>
              <a:prstClr val="black"/>
            </a:solidFill>
            <a:miter lim="800000"/>
          </a:ln>
          <a:effectLst>
            <a:outerShdw dist="125724" dir="18900000" algn="ctr">
              <a:srgbClr val="000099"/>
            </a:outerShd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sz="3200" kern="10" spc="-320">
              <a:ln w="12700">
                <a:solidFill>
                  <a:prstClr val="black"/>
                </a:solidFill>
              </a:ln>
              <a:solidFill>
                <a:srgbClr val="008000"/>
              </a:solidFill>
              <a:effectLst>
                <a:outerShdw dist="125724" dir="18900000" algn="ctr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9" name="TextBox 4"/>
          <p:cNvSpPr/>
          <p:nvPr/>
        </p:nvSpPr>
        <p:spPr>
          <a:xfrm>
            <a:off x="228600" y="609600"/>
            <a:ext cx="8915400" cy="1754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</a:p>
          <a:p>
            <a:pPr marL="0" lvl="0" indent="0" algn="ctr" eaLnBrk="1" hangingPunct="1"/>
          </a:p>
          <a:p>
            <a:pPr marL="0" lvl="0" indent="0" algn="ctr" eaLnBrk="1" hangingPunct="1"/>
          </a:p>
          <a:p>
            <a:pPr marL="0" lvl="0" indent="0" algn="ctr" eaLnBrk="1" hangingPunct="1"/>
          </a:p>
          <a:p>
            <a:pPr marL="0" lvl="0" indent="0" algn="ctr" eaLnBrk="1" hangingPunct="1"/>
          </a:p>
          <a:p>
            <a:pPr marL="0" lvl="0" indent="0" eaLnBrk="1" hangingPunct="1"/>
          </a:p>
        </p:txBody>
      </p:sp>
      <p:sp>
        <p:nvSpPr>
          <p:cNvPr id="1030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indent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57200" y="457200"/>
          <a:ext cx="81534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" r:id="rId2" imgW="8153400" imgH="5943600" progId="PowerPoint.Slide.12">
                  <p:embed/>
                </p:oleObj>
              </mc:Choice>
              <mc:Fallback>
                <p:oleObj name="Слайд" r:id="rId2" imgW="8153400" imgH="5943600" progId="PowerPoint.Slide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8153400" cy="5943600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8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27856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>
    <p:wheel spokes="8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5602" name="Прямоугольник 1"/>
          <p:cNvSpPr/>
          <p:nvPr/>
        </p:nvSpPr>
        <p:spPr>
          <a:xfrm>
            <a:off x="2286000" y="48139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МКДОУ детский сад  комбинированного вида«Красная шапочка» р.п. Линёво,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 м-он. д.15,      т. 3-38-21   </a:t>
            </a:r>
          </a:p>
        </p:txBody>
      </p:sp>
      <p:sp>
        <p:nvSpPr>
          <p:cNvPr id="25603" name="Прямоугольник 2"/>
          <p:cNvSpPr/>
          <p:nvPr/>
        </p:nvSpPr>
        <p:spPr>
          <a:xfrm>
            <a:off x="2286000" y="914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300" normalizeH="0" baseline="0" noProof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Чувствовать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300" normalizeH="0" baseline="0" noProof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   Познавать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300" normalizeH="0" baseline="0" noProof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       Творить!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300" normalizeH="0" baseline="0" noProof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300" normalizeH="0" baseline="0" noProof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0242" name="Овал 4"/>
          <p:cNvSpPr/>
          <p:nvPr/>
        </p:nvSpPr>
        <p:spPr>
          <a:xfrm>
            <a:off x="1600200" y="457200"/>
            <a:ext cx="70104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itchFamily="66" charset="0"/>
                <a:ea typeface="+mn-ea" pitchFamily="34" charset="0"/>
                <a:cs typeface="+mn-cs" pitchFamily="34" charset="0"/>
              </a:rPr>
              <a:t>Самообразование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omic Sans MS" pitchFamily="66" charset="0"/>
                <a:ea typeface="+mn-ea" pitchFamily="34" charset="0"/>
                <a:cs typeface="+mn-cs" pitchFamily="34" charset="0"/>
              </a:rPr>
              <a:t>педагогов- специально организованная, самостоятельная , систематическая, познавательная деятельность направленная на удовлетворение познавательных интересов, общекультурных и профессиональных запросов и повышение профессиональной  квалификации.</a:t>
            </a:r>
          </a:p>
        </p:txBody>
      </p:sp>
      <p:cxnSp>
        <p:nvCxnSpPr>
          <p:cNvPr id="10243" name="Прямая со стрелкой 6"/>
          <p:cNvCxnSpPr/>
          <p:nvPr/>
        </p:nvCxnSpPr>
        <p:spPr>
          <a:xfrm>
            <a:off x="5943600" y="2590800"/>
            <a:ext cx="914400" cy="9144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sp>
        <p:nvSpPr>
          <p:cNvPr id="10244" name="Овал 7"/>
          <p:cNvSpPr/>
          <p:nvPr/>
        </p:nvSpPr>
        <p:spPr>
          <a:xfrm>
            <a:off x="6705600" y="4800600"/>
            <a:ext cx="2209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Общеобразовательное фоновое</a:t>
            </a:r>
          </a:p>
        </p:txBody>
      </p:sp>
      <p:sp>
        <p:nvSpPr>
          <p:cNvPr id="10245" name="Овал 8"/>
          <p:cNvSpPr/>
          <p:nvPr/>
        </p:nvSpPr>
        <p:spPr>
          <a:xfrm>
            <a:off x="4038600" y="5410200"/>
            <a:ext cx="2514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Педагогическое фоновое</a:t>
            </a:r>
          </a:p>
        </p:txBody>
      </p:sp>
      <p:sp>
        <p:nvSpPr>
          <p:cNvPr id="10246" name="Овал 9"/>
          <p:cNvSpPr/>
          <p:nvPr/>
        </p:nvSpPr>
        <p:spPr>
          <a:xfrm>
            <a:off x="990600" y="55626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профессиональное</a:t>
            </a:r>
          </a:p>
        </p:txBody>
      </p:sp>
      <p:sp>
        <p:nvSpPr>
          <p:cNvPr id="10247" name="Овал 10"/>
          <p:cNvSpPr/>
          <p:nvPr/>
        </p:nvSpPr>
        <p:spPr>
          <a:xfrm>
            <a:off x="609600" y="4114800"/>
            <a:ext cx="2514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Профессиональное перспективное</a:t>
            </a:r>
          </a:p>
        </p:txBody>
      </p:sp>
      <p:cxnSp>
        <p:nvCxnSpPr>
          <p:cNvPr id="10248" name="Прямая со стрелкой 12"/>
          <p:cNvCxnSpPr>
            <a:stCxn id="10242" idx="4"/>
            <a:endCxn id="10244" idx="0"/>
          </p:cNvCxnSpPr>
          <p:nvPr/>
        </p:nvCxnSpPr>
        <p:spPr>
          <a:xfrm rot="16200000" flipH="1">
            <a:off x="6076950" y="3067050"/>
            <a:ext cx="762000" cy="27051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cxnSp>
        <p:nvCxnSpPr>
          <p:cNvPr id="10249" name="Прямая со стрелкой 14"/>
          <p:cNvCxnSpPr>
            <a:stCxn id="10242" idx="4"/>
            <a:endCxn id="10245" idx="0"/>
          </p:cNvCxnSpPr>
          <p:nvPr/>
        </p:nvCxnSpPr>
        <p:spPr>
          <a:xfrm rot="16200000" flipH="1">
            <a:off x="4514850" y="4629150"/>
            <a:ext cx="1371600" cy="1905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cxnSp>
        <p:nvCxnSpPr>
          <p:cNvPr id="10250" name="Прямая со стрелкой 18"/>
          <p:cNvCxnSpPr>
            <a:stCxn id="10242" idx="4"/>
            <a:endCxn id="10246" idx="0"/>
          </p:cNvCxnSpPr>
          <p:nvPr/>
        </p:nvCxnSpPr>
        <p:spPr>
          <a:xfrm rot="5400000">
            <a:off x="2838450" y="3295650"/>
            <a:ext cx="1524000" cy="30099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cxnSp>
        <p:nvCxnSpPr>
          <p:cNvPr id="10251" name="Прямая со стрелкой 26"/>
          <p:cNvCxnSpPr>
            <a:stCxn id="10242" idx="4"/>
            <a:endCxn id="10247" idx="7"/>
          </p:cNvCxnSpPr>
          <p:nvPr/>
        </p:nvCxnSpPr>
        <p:spPr>
          <a:xfrm rot="5400000">
            <a:off x="3825875" y="2968625"/>
            <a:ext cx="209550" cy="23495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</p:spTree>
  </p:cSld>
  <p:clrMapOvr>
    <a:masterClrMapping/>
  </p:clrMapOvr>
  <p:transition>
    <p:wheel spokes="8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1266" name="TextBox 2"/>
          <p:cNvSpPr/>
          <p:nvPr/>
        </p:nvSpPr>
        <p:spPr>
          <a:xfrm>
            <a:off x="381000" y="685800"/>
            <a:ext cx="8610600" cy="544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sz="1600" b="1" u="sng">
                <a:solidFill>
                  <a:srgbClr val="3333FF"/>
                </a:solidFill>
              </a:rPr>
              <a:t>Самообразование общеобразовательное фоновое- </a:t>
            </a:r>
            <a:r>
              <a:rPr sz="1600">
                <a:solidFill>
                  <a:srgbClr val="3333FF"/>
                </a:solidFill>
              </a:rPr>
              <a:t>включает в себя чтение художественной и детской  литературы, периодических изданий, просмотр отдельных телепередач, слушанье радио, посещение кинотеатров, театров, музеев, выставок, курсов, участие в экскурсиях.</a:t>
            </a:r>
            <a:endParaRPr sz="1600">
              <a:solidFill>
                <a:srgbClr val="3333FF"/>
              </a:solidFill>
            </a:endParaRPr>
          </a:p>
          <a:p>
            <a:pPr marL="0" lvl="0" indent="0" eaLnBrk="1" hangingPunct="1"/>
            <a:endParaRPr sz="1600"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sz="1600" b="1" u="sng">
                <a:solidFill>
                  <a:srgbClr val="3333FF"/>
                </a:solidFill>
              </a:rPr>
              <a:t>Самообразование педагогическое фоновое </a:t>
            </a:r>
            <a:r>
              <a:rPr sz="1600">
                <a:solidFill>
                  <a:srgbClr val="3333FF"/>
                </a:solidFill>
              </a:rPr>
              <a:t>– включает просмотр и чтение педагогической периодики и новых книг по педагогике, психологии, методикам, сбор и систематизация личной библиотеки, накапливание материалов для работы.</a:t>
            </a:r>
            <a:endParaRPr sz="1600">
              <a:solidFill>
                <a:srgbClr val="3333FF"/>
              </a:solidFill>
            </a:endParaRPr>
          </a:p>
          <a:p>
            <a:pPr marL="0" lvl="0" indent="0" eaLnBrk="1" hangingPunct="1"/>
            <a:endParaRPr sz="1600"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sz="1600" b="1" u="sng">
                <a:solidFill>
                  <a:srgbClr val="3333FF"/>
                </a:solidFill>
              </a:rPr>
              <a:t>Самообразование педагога профессиональное </a:t>
            </a:r>
            <a:r>
              <a:rPr sz="1600">
                <a:solidFill>
                  <a:srgbClr val="3333FF"/>
                </a:solidFill>
              </a:rPr>
              <a:t>– многокомпонентная деятельность, включающая общеобразовательное, предметное, психолого- педагогическое и методическое самообразование. </a:t>
            </a:r>
            <a:endParaRPr sz="1600">
              <a:solidFill>
                <a:srgbClr val="3333FF"/>
              </a:solidFill>
            </a:endParaRPr>
          </a:p>
          <a:p>
            <a:pPr marL="0" lvl="0" indent="0" eaLnBrk="1" hangingPunct="1"/>
            <a:endParaRPr sz="1600"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sz="1600" b="1" u="sng">
                <a:solidFill>
                  <a:srgbClr val="3333FF"/>
                </a:solidFill>
              </a:rPr>
              <a:t>Самообразование профессиональное перспективное </a:t>
            </a:r>
            <a:r>
              <a:rPr sz="1600">
                <a:solidFill>
                  <a:srgbClr val="3333FF"/>
                </a:solidFill>
              </a:rPr>
              <a:t>-  один из видов самообразования педагога, который в течении длительного  времени (не менее двух лет) проводит работу над определенной психолого- педагогической или методической проблемой, выявленной в результате педагогического самоанализа осознанной в качестве необходимой для глубокого изучения.</a:t>
            </a:r>
            <a:endParaRPr sz="1600">
              <a:solidFill>
                <a:srgbClr val="3333FF"/>
              </a:solidFill>
            </a:endParaRPr>
          </a:p>
          <a:p>
            <a:pPr marL="0" lvl="0" indent="0" eaLnBrk="1" hangingPunct="1"/>
            <a:endParaRPr sz="1400"/>
          </a:p>
          <a:p>
            <a:pPr marL="0" lvl="0" indent="0" eaLnBrk="1" hangingPunct="1"/>
            <a:endParaRPr sz="1400"/>
          </a:p>
        </p:txBody>
      </p:sp>
    </p:spTree>
  </p:cSld>
  <p:clrMapOvr>
    <a:masterClrMapping/>
  </p:clrMapOvr>
  <p:transition>
    <p:wheel spokes="8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2290" name="Прямоугольник 1"/>
          <p:cNvSpPr/>
          <p:nvPr/>
        </p:nvSpPr>
        <p:spPr>
          <a:xfrm>
            <a:off x="2438400" y="890588"/>
            <a:ext cx="5791200" cy="5016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sz="2000">
                <a:solidFill>
                  <a:srgbClr val="3333FF"/>
                </a:solidFill>
              </a:rPr>
              <a:t>В ДОУ  практикуется именно </a:t>
            </a:r>
            <a:r>
              <a:rPr sz="2000" b="1">
                <a:solidFill>
                  <a:srgbClr val="3333FF"/>
                </a:solidFill>
              </a:rPr>
              <a:t>самообразование профессиональное перспективное.</a:t>
            </a:r>
            <a:endParaRPr sz="2000" b="1">
              <a:solidFill>
                <a:srgbClr val="3333FF"/>
              </a:solidFill>
            </a:endParaRPr>
          </a:p>
          <a:p>
            <a:pPr marL="0" lvl="0" indent="0" eaLnBrk="1" hangingPunct="1"/>
            <a:endParaRPr sz="2000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sz="2000">
                <a:solidFill>
                  <a:srgbClr val="3333FF"/>
                </a:solidFill>
              </a:rPr>
              <a:t>В конце года каждый педагог проводит самоанализ своей профессиональной деятельности и определяет для себя перспективный план на следующий год, обязательно исходя из целей и задач всего педагогического коллектива, поставленных на основе глубокого проблемного анализа работы ДОУ за предыдущий год.</a:t>
            </a:r>
            <a:endParaRPr sz="2000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sz="2000">
                <a:solidFill>
                  <a:srgbClr val="3333FF"/>
                </a:solidFill>
              </a:rPr>
              <a:t>Те знания становятся убеждениями человека, которые им самостоятельно получены обдуманы и пережиты.</a:t>
            </a:r>
            <a:endParaRPr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heel spokes="8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3314" name="TextBox 1"/>
          <p:cNvSpPr/>
          <p:nvPr/>
        </p:nvSpPr>
        <p:spPr>
          <a:xfrm>
            <a:off x="1600200" y="228600"/>
            <a:ext cx="7239000" cy="6616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План отчета педагога по методической теме (самообразованию).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1.Обоснование  выбора темы. Почему была выбрана данная тема.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2.Какая предварительная работа проводилась перед тем, как начать самообразование.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3.Какие программы, методики,технологии изучены в процессе работы над методической темой. Кто авторы. Какой передовой педагогический опыт изучен. Какие  методические рекомендации использованы.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4.Каким образом проводилось практическое применение теоретического материала. Какие формы работы, виды деятельности были использованы.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>
              <a:buChar char="-"/>
            </a:pPr>
            <a:r>
              <a:rPr>
                <a:solidFill>
                  <a:srgbClr val="3333FF"/>
                </a:solidFill>
              </a:rPr>
              <a:t>Непосредственно образовательная деятельность;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>
              <a:buChar char="-"/>
            </a:pPr>
            <a:r>
              <a:rPr>
                <a:solidFill>
                  <a:srgbClr val="3333FF"/>
                </a:solidFill>
              </a:rPr>
              <a:t>Вне занятий;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>
              <a:buChar char="-"/>
            </a:pPr>
            <a:r>
              <a:rPr>
                <a:solidFill>
                  <a:srgbClr val="3333FF"/>
                </a:solidFill>
              </a:rPr>
              <a:t>В совместной деятельности с детьми;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>
              <a:buChar char="-"/>
            </a:pPr>
            <a:r>
              <a:rPr>
                <a:solidFill>
                  <a:srgbClr val="3333FF"/>
                </a:solidFill>
              </a:rPr>
              <a:t>В свободной самостоятельной деятельности детей;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>
              <a:buChar char="-"/>
            </a:pPr>
            <a:r>
              <a:rPr>
                <a:solidFill>
                  <a:srgbClr val="3333FF"/>
                </a:solidFill>
              </a:rPr>
              <a:t>В кружковой деятельности</a:t>
            </a:r>
            <a:r>
              <a:rPr sz="1600">
                <a:solidFill>
                  <a:srgbClr val="3333FF"/>
                </a:solidFill>
              </a:rPr>
              <a:t>. </a:t>
            </a:r>
            <a:endParaRPr sz="1600">
              <a:solidFill>
                <a:srgbClr val="3333FF"/>
              </a:solidFill>
            </a:endParaRPr>
          </a:p>
          <a:p>
            <a:pPr marL="0" lvl="0" indent="0" eaLnBrk="1" hangingPunct="1"/>
            <a:endParaRPr sz="1400"/>
          </a:p>
          <a:p>
            <a:pPr marL="0" lvl="0" indent="0" eaLnBrk="1" hangingPunct="1"/>
            <a:endParaRPr sz="1400"/>
          </a:p>
        </p:txBody>
      </p:sp>
    </p:spTree>
  </p:cSld>
  <p:clrMapOvr>
    <a:masterClrMapping/>
  </p:clrMapOvr>
  <p:transition>
    <p:wheel spokes="8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4338" name="Прямоугольник 1"/>
          <p:cNvSpPr/>
          <p:nvPr/>
        </p:nvSpPr>
        <p:spPr>
          <a:xfrm>
            <a:off x="1600200" y="336550"/>
            <a:ext cx="6705600" cy="5632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5. Какими пособиями пользовался педагог при работе по данной методической теме. Какие методические пособия (игры, нетрадиционное оборудование) разработаны самостоятельно.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6.Как отслеживался результат по теме. Таблицы результаты в %.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7.Выводы по теме Есть ли положительные результаты (приложить сравнительный результат) Все это помимо обязательных результатов которые необходимо отслеживать по программе.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8. Как работает выбранная тема под цель и задачи ДОУ.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9. Проекция на будущее (предполагаемый результат). Что сделать еще, чтобы работа была более эффективной какие формы и методы работы применить.</a:t>
            </a:r>
            <a:endParaRPr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heel spokes="8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5362" name="TextBox 1"/>
          <p:cNvSpPr/>
          <p:nvPr/>
        </p:nvSpPr>
        <p:spPr>
          <a:xfrm>
            <a:off x="609600" y="685800"/>
            <a:ext cx="8153400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t>                </a:t>
            </a:r>
            <a:r>
              <a:rPr b="1"/>
              <a:t>Что необходимо по самообразованию.</a:t>
            </a:r>
            <a:endParaRPr b="1"/>
          </a:p>
          <a:p>
            <a:pPr marL="0" lvl="0" indent="0" eaLnBrk="1" hangingPunct="1"/>
          </a:p>
          <a:p>
            <a:pPr marL="0" lvl="0" indent="0" eaLnBrk="1" hangingPunct="1"/>
          </a:p>
        </p:txBody>
      </p:sp>
      <p:sp>
        <p:nvSpPr>
          <p:cNvPr id="15363" name="TextBox 3"/>
          <p:cNvSpPr/>
          <p:nvPr/>
        </p:nvSpPr>
        <p:spPr>
          <a:xfrm>
            <a:off x="838200" y="1752600"/>
            <a:ext cx="8001000" cy="4800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1.Определится с темой.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2. Найти теоретический материал по интересующей теме.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3. Какие программы,  методики, технологии изучены в процессе работы над методической темой. 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Кто авторы. Какой передовой педагогический опыт изучен. 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Какие  методические рекомендации использованы.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4.Практическое применение материала через различные формы работы: разработка и реализация проектов, перспективное планирование по работе.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5.Результативность (используемые методики диагностики).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6.План на будущее.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</a:p>
        </p:txBody>
      </p:sp>
    </p:spTree>
  </p:cSld>
  <p:clrMapOvr>
    <a:masterClrMapping/>
  </p:clrMapOvr>
  <p:transition>
    <p:wheel spokes="8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TextBox 5"/>
          <p:cNvSpPr/>
          <p:nvPr/>
        </p:nvSpPr>
        <p:spPr>
          <a:xfrm>
            <a:off x="1143000" y="304800"/>
            <a:ext cx="784860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t>             Как правильно сформулировать тему.</a:t>
            </a:r>
          </a:p>
          <a:p>
            <a:pPr marL="0" lvl="0" indent="0" eaLnBrk="1" hangingPunct="1"/>
          </a:p>
        </p:txBody>
      </p:sp>
      <p:sp>
        <p:nvSpPr>
          <p:cNvPr id="16387" name="TextBox 6"/>
          <p:cNvSpPr/>
          <p:nvPr/>
        </p:nvSpPr>
        <p:spPr>
          <a:xfrm>
            <a:off x="3200400" y="914400"/>
            <a:ext cx="184150" cy="276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endParaRPr sz="1200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57200" y="1066800"/>
            <a:ext cx="8024813" cy="54784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1.Формулировка от указания на исследуемый процесс и на  условия, в которых он изучается по схеме: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389" name="Прямая со стрелкой 9"/>
          <p:cNvCxnSpPr/>
          <p:nvPr/>
        </p:nvCxnSpPr>
        <p:spPr>
          <a:xfrm rot="10800000" flipV="1">
            <a:off x="1981200" y="762000"/>
            <a:ext cx="609600" cy="4572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cxnSp>
        <p:nvCxnSpPr>
          <p:cNvPr id="16390" name="Прямая со стрелкой 12"/>
          <p:cNvCxnSpPr/>
          <p:nvPr/>
        </p:nvCxnSpPr>
        <p:spPr>
          <a:xfrm rot="5400000">
            <a:off x="4116388" y="1143000"/>
            <a:ext cx="760412" cy="1588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cxnSp>
        <p:nvCxnSpPr>
          <p:cNvPr id="16391" name="Прямая со стрелкой 15"/>
          <p:cNvCxnSpPr/>
          <p:nvPr/>
        </p:nvCxnSpPr>
        <p:spPr>
          <a:xfrm>
            <a:off x="5867400" y="609600"/>
            <a:ext cx="762000" cy="609600"/>
          </a:xfrm>
          <a:prstGeom prst="line">
            <a:avLst/>
          </a:prstGeom>
          <a:noFill/>
          <a:ln>
            <a:solidFill>
              <a:schemeClr val="accent1"/>
            </a:solidFill>
            <a:miter lim="800000"/>
            <a:tailEnd type="arrow"/>
          </a:ln>
        </p:spPr>
      </p:cxnSp>
      <p:sp>
        <p:nvSpPr>
          <p:cNvPr id="16392" name="Прямоугольник 20"/>
          <p:cNvSpPr/>
          <p:nvPr/>
        </p:nvSpPr>
        <p:spPr>
          <a:xfrm>
            <a:off x="304800" y="1676400"/>
            <a:ext cx="2209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ИЗУЧАЕМЫЙ ПРОЦЕСС: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Изучение;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Исследование;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Развитие;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Формирование;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Становление;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Воспитание;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Анализ;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Разработка;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Организация;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Влияние.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3" name="Прямоугольник 21"/>
          <p:cNvSpPr/>
          <p:nvPr/>
        </p:nvSpPr>
        <p:spPr>
          <a:xfrm>
            <a:off x="3352800" y="1676400"/>
            <a:ext cx="2286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ПРЕДМЕТ ИССЛЕДОВАНИЯ: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Познавательные способности;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Познавательная активность;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Умения что-то делать;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Личностные качества;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Любознательность;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-Самостоятельность;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Наблюдательность.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4" name="Прямоугольник 24"/>
          <p:cNvSpPr/>
          <p:nvPr/>
        </p:nvSpPr>
        <p:spPr>
          <a:xfrm>
            <a:off x="6324600" y="1524000"/>
            <a:ext cx="2286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УСЛОВИЯ: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На музыкальных занятиях;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На экскурсиях в природу;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В процессе  изучения чего- либо;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- В процессе знакомства с чем-то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В игровой деятельности.</a:t>
            </a:r>
          </a:p>
        </p:txBody>
      </p:sp>
      <p:sp>
        <p:nvSpPr>
          <p:cNvPr id="16395" name="TextBox 17"/>
          <p:cNvSpPr/>
          <p:nvPr/>
        </p:nvSpPr>
        <p:spPr>
          <a:xfrm>
            <a:off x="990600" y="5715000"/>
            <a:ext cx="73152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/>
              <a:t>Например: </a:t>
            </a:r>
            <a:r>
              <a:rPr sz="1400" b="1"/>
              <a:t>«Развитие наблюдательности у детей старшего дошкольного возраста во время прогулок на природу</a:t>
            </a:r>
            <a:r>
              <a:rPr sz="1200" b="1"/>
              <a:t>»</a:t>
            </a:r>
            <a:endParaRPr b="1"/>
          </a:p>
        </p:txBody>
      </p:sp>
    </p:spTree>
  </p:cSld>
  <p:clrMapOvr>
    <a:masterClrMapping/>
  </p:clrMapOvr>
  <p:transition>
    <p:wheel spokes="8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Text Box 4"/>
          <p:cNvSpPr/>
          <p:nvPr/>
        </p:nvSpPr>
        <p:spPr>
          <a:xfrm>
            <a:off x="457200" y="381000"/>
            <a:ext cx="7620000" cy="39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sz="2000" b="1">
              <a:latin typeface="Arial"/>
            </a:endParaRPr>
          </a:p>
        </p:txBody>
      </p:sp>
      <p:sp>
        <p:nvSpPr>
          <p:cNvPr id="17411" name="Rectangle 6"/>
          <p:cNvSpPr/>
          <p:nvPr/>
        </p:nvSpPr>
        <p:spPr>
          <a:xfrm>
            <a:off x="3886200" y="-4994275"/>
            <a:ext cx="35814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sp>
        <p:nvSpPr>
          <p:cNvPr id="17412" name="Rectangle 7"/>
          <p:cNvSpPr/>
          <p:nvPr/>
        </p:nvSpPr>
        <p:spPr>
          <a:xfrm>
            <a:off x="381000" y="2865438"/>
            <a:ext cx="36576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algn="ctr" eaLnBrk="1" hangingPunct="1"/>
            <a:endParaRPr>
              <a:latin typeface="Comic Sans MS" pitchFamily="66" charset="0"/>
            </a:endParaRPr>
          </a:p>
          <a:p>
            <a:pPr marL="0" lvl="0" indent="0" algn="ctr"/>
            <a:endParaRPr>
              <a:latin typeface="Arial"/>
            </a:endParaRPr>
          </a:p>
        </p:txBody>
      </p:sp>
      <p:pic>
        <p:nvPicPr>
          <p:cNvPr id="17413" name="Picture 5" descr="C:\Users\МДОУ\Desktop\ярмарка день рожд..пионербол\SDC15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67000" y="-17145000"/>
            <a:ext cx="34747200" cy="26060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4" name="TextBox 8"/>
          <p:cNvSpPr/>
          <p:nvPr/>
        </p:nvSpPr>
        <p:spPr>
          <a:xfrm>
            <a:off x="1066800" y="609600"/>
            <a:ext cx="723900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/>
              <a:t>              Формулировка  темы по схемам</a:t>
            </a:r>
            <a:endParaRPr b="1"/>
          </a:p>
        </p:txBody>
      </p:sp>
      <p:sp>
        <p:nvSpPr>
          <p:cNvPr id="17415" name="TextBox 9"/>
          <p:cNvSpPr/>
          <p:nvPr/>
        </p:nvSpPr>
        <p:spPr>
          <a:xfrm>
            <a:off x="381000" y="1524000"/>
            <a:ext cx="8534400" cy="452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Verdana" pitchFamily="34" charset="0"/>
              </a:defRPr>
            </a:lvl5pPr>
          </a:lstStyle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ЧТО-ТО </a:t>
            </a:r>
            <a:r>
              <a:rPr>
                <a:solidFill>
                  <a:srgbClr val="3333FF"/>
                </a:solidFill>
              </a:rPr>
              <a:t> как условие развития  </a:t>
            </a:r>
            <a:r>
              <a:rPr b="1">
                <a:solidFill>
                  <a:srgbClr val="3333FF"/>
                </a:solidFill>
              </a:rPr>
              <a:t>ЧЕГО- ЛИБО;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 b="1">
                <a:solidFill>
                  <a:srgbClr val="3333FF"/>
                </a:solidFill>
              </a:rPr>
              <a:t>ЧТО-ТО  </a:t>
            </a:r>
            <a:r>
              <a:rPr>
                <a:solidFill>
                  <a:srgbClr val="3333FF"/>
                </a:solidFill>
              </a:rPr>
              <a:t>как средство формирования  </a:t>
            </a:r>
            <a:r>
              <a:rPr b="1">
                <a:solidFill>
                  <a:srgbClr val="3333FF"/>
                </a:solidFill>
              </a:rPr>
              <a:t>ЧЕГО-ЛИБО;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Использование  </a:t>
            </a:r>
            <a:r>
              <a:rPr b="1">
                <a:solidFill>
                  <a:srgbClr val="3333FF"/>
                </a:solidFill>
              </a:rPr>
              <a:t>ЧЕГО- ЛИБО </a:t>
            </a:r>
            <a:r>
              <a:rPr>
                <a:solidFill>
                  <a:srgbClr val="3333FF"/>
                </a:solidFill>
              </a:rPr>
              <a:t>как средство (условие) развития(формирования, воспитания, становления)    </a:t>
            </a:r>
            <a:r>
              <a:rPr b="1">
                <a:solidFill>
                  <a:srgbClr val="3333FF"/>
                </a:solidFill>
              </a:rPr>
              <a:t>ЧЕГО-ТО;</a:t>
            </a:r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endParaRPr b="1"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«Сюжетно – ролевая игра как средство развития коммуникативных способностей детей дошкольного возраста»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«Наблюдение как средство развития произвольного внимания у детей дошкольного возраста»</a:t>
            </a:r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endParaRPr>
              <a:solidFill>
                <a:srgbClr val="3333FF"/>
              </a:solidFill>
            </a:endParaRPr>
          </a:p>
          <a:p>
            <a:pPr marL="0" lvl="0" indent="0" eaLnBrk="1" hangingPunct="1"/>
            <a:r>
              <a:rPr>
                <a:solidFill>
                  <a:srgbClr val="3333FF"/>
                </a:solidFill>
              </a:rPr>
              <a:t>«Использование развивающих игр как средство формирования познавательных способностей у детей старшего дошкольного возраста»   </a:t>
            </a:r>
            <a:endParaRPr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wheel spokes="8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121</Paragraphs>
  <Slides>18</Slides>
  <Notes>1</Notes>
  <TotalTime>6463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Verdana</vt:lpstr>
      <vt:lpstr>Corbel</vt:lpstr>
      <vt:lpstr>Wingdings 2</vt:lpstr>
      <vt:lpstr>Calibri</vt:lpstr>
      <vt:lpstr>Gill Sans MT</vt:lpstr>
      <vt:lpstr>Comic Sans MS</vt:lpstr>
      <vt:lpstr>Arial Black</vt:lpstr>
      <vt:lpstr>Times New Roman</vt:lpstr>
      <vt:lpstr>Impact</vt:lpstr>
      <vt:lpstr>Солнцестояние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cp:revision>190</cp:revision>
  <dcterms:modified xsi:type="dcterms:W3CDTF">2020-08-12T03:55:47Z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</Properties>
</file>