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88" r:id="rId5"/>
    <p:sldId id="259" r:id="rId6"/>
    <p:sldId id="281" r:id="rId7"/>
    <p:sldId id="274" r:id="rId8"/>
    <p:sldId id="282" r:id="rId9"/>
    <p:sldId id="273" r:id="rId10"/>
    <p:sldId id="283" r:id="rId11"/>
    <p:sldId id="285" r:id="rId12"/>
    <p:sldId id="275" r:id="rId13"/>
    <p:sldId id="284" r:id="rId14"/>
    <p:sldId id="286" r:id="rId15"/>
    <p:sldId id="277" r:id="rId16"/>
    <p:sldId id="280" r:id="rId17"/>
    <p:sldId id="289" r:id="rId18"/>
    <p:sldId id="290" r:id="rId19"/>
    <p:sldId id="291" r:id="rId20"/>
    <p:sldId id="292" r:id="rId21"/>
    <p:sldId id="293" r:id="rId22"/>
    <p:sldId id="294" r:id="rId23"/>
    <p:sldId id="295"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FF66"/>
    <a:srgbClr val="FFCC00"/>
    <a:srgbClr val="FF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48" autoAdjust="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B4C71EC6-210F-42DE-9C53-41977AD35B3D}" type="datetimeFigureOut">
              <a:rPr lang="ru-RU" smtClean="0"/>
              <a:pPr/>
              <a:t>30.07.2021</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30.07.2021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30.07.2021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B4C71EC6-210F-42DE-9C53-41977AD35B3D}" type="datetimeFigureOut">
              <a:rPr lang="ru-RU" smtClean="0"/>
              <a:pPr/>
              <a:t>30.07.2021</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B4C71EC6-210F-42DE-9C53-41977AD35B3D}" type="datetimeFigureOut">
              <a:rPr lang="ru-RU" smtClean="0"/>
              <a:pPr/>
              <a:t>30.07.2021</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B19B0651-EE4F-4900-A07F-96A6BFA9D0F0}"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B4C71EC6-210F-42DE-9C53-41977AD35B3D}" type="datetimeFigureOut">
              <a:rPr lang="ru-RU" smtClean="0"/>
              <a:pPr/>
              <a:t>30.07.2021</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B4C71EC6-210F-42DE-9C53-41977AD35B3D}" type="datetimeFigureOut">
              <a:rPr lang="ru-RU" smtClean="0"/>
              <a:pPr/>
              <a:t>30.07.2021</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pPr/>
              <a:t>30.07.2021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B4C71EC6-210F-42DE-9C53-41977AD35B3D}" type="datetimeFigureOut">
              <a:rPr lang="ru-RU" smtClean="0"/>
              <a:pPr/>
              <a:t>30.07.2021</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B4C71EC6-210F-42DE-9C53-41977AD35B3D}" type="datetimeFigureOut">
              <a:rPr lang="ru-RU" smtClean="0"/>
              <a:pPr/>
              <a:t>30.07.2021</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B4C71EC6-210F-42DE-9C53-41977AD35B3D}" type="datetimeFigureOut">
              <a:rPr lang="ru-RU" smtClean="0"/>
              <a:pPr/>
              <a:t>30.07.2021</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4C71EC6-210F-42DE-9C53-41977AD35B3D}" type="datetimeFigureOut">
              <a:rPr lang="ru-RU" smtClean="0"/>
              <a:pPr/>
              <a:t>30.07.2021</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19B0651-EE4F-4900-A07F-96A6BFA9D0F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Скругленный прямоугольник 2"/>
          <p:cNvSpPr/>
          <p:nvPr/>
        </p:nvSpPr>
        <p:spPr>
          <a:xfrm>
            <a:off x="827584" y="1484784"/>
            <a:ext cx="6768752" cy="2448272"/>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2800" b="1" spc="150" dirty="0">
                <a:ln w="11430"/>
                <a:solidFill>
                  <a:srgbClr val="C00000"/>
                </a:solidFill>
                <a:effectLst>
                  <a:outerShdw blurRad="25400" algn="tl" rotWithShape="0">
                    <a:srgbClr val="000000">
                      <a:alpha val="43000"/>
                    </a:srgbClr>
                  </a:outerShdw>
                </a:effectLst>
                <a:latin typeface="Georgia" panose="02040502050405020303" pitchFamily="18" charset="0"/>
              </a:rPr>
              <a:t>Использование здоровьесберегающих технологий в работе логопеда</a:t>
            </a:r>
          </a:p>
          <a:p>
            <a:pPr algn="ctr"/>
            <a:endParaRPr lang="ru-RU" sz="2800" b="1" spc="150" dirty="0">
              <a:ln w="11430"/>
              <a:solidFill>
                <a:srgbClr val="FFCC66"/>
              </a:solidFill>
              <a:effectLst>
                <a:outerShdw blurRad="25400" algn="tl" rotWithShape="0">
                  <a:srgbClr val="000000">
                    <a:alpha val="43000"/>
                  </a:srgbClr>
                </a:outerShdw>
              </a:effectLst>
            </a:endParaRPr>
          </a:p>
        </p:txBody>
      </p:sp>
      <p:sp>
        <p:nvSpPr>
          <p:cNvPr id="4" name="Скругленный прямоугольник 3"/>
          <p:cNvSpPr/>
          <p:nvPr/>
        </p:nvSpPr>
        <p:spPr>
          <a:xfrm>
            <a:off x="3323033" y="4645365"/>
            <a:ext cx="3240360" cy="86409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solidFill>
                  <a:srgbClr val="7030A0"/>
                </a:solidFill>
                <a:latin typeface="Georgia" panose="02040502050405020303" pitchFamily="18" charset="0"/>
              </a:rPr>
              <a:t>Учитель-логопед </a:t>
            </a:r>
          </a:p>
          <a:p>
            <a:pPr algn="ctr"/>
            <a:r>
              <a:rPr lang="ru-RU" sz="1400" b="1" dirty="0" smtClean="0">
                <a:solidFill>
                  <a:srgbClr val="7030A0"/>
                </a:solidFill>
                <a:latin typeface="Georgia" panose="02040502050405020303" pitchFamily="18" charset="0"/>
              </a:rPr>
              <a:t>Острая Людмила Сергеевна</a:t>
            </a:r>
            <a:endParaRPr lang="ru-RU" sz="1400" b="1" dirty="0">
              <a:solidFill>
                <a:srgbClr val="7030A0"/>
              </a:solidFill>
              <a:latin typeface="Georgia" panose="02040502050405020303" pitchFamily="18" charset="0"/>
            </a:endParaRPr>
          </a:p>
        </p:txBody>
      </p:sp>
      <p:sp>
        <p:nvSpPr>
          <p:cNvPr id="5" name="Прямоугольник 4"/>
          <p:cNvSpPr/>
          <p:nvPr/>
        </p:nvSpPr>
        <p:spPr>
          <a:xfrm>
            <a:off x="755576" y="332656"/>
            <a:ext cx="7632848" cy="707886"/>
          </a:xfrm>
          <a:prstGeom prst="rect">
            <a:avLst/>
          </a:prstGeom>
        </p:spPr>
        <p:txBody>
          <a:bodyPr wrap="square">
            <a:spAutoFit/>
          </a:bodyPr>
          <a:lstStyle/>
          <a:p>
            <a:r>
              <a:rPr lang="ru-RU" sz="2000" b="1" dirty="0" smtClean="0">
                <a:latin typeface="Georgia" panose="02040502050405020303" pitchFamily="18" charset="0"/>
              </a:rPr>
              <a:t>         МКДОУ детский </a:t>
            </a:r>
            <a:r>
              <a:rPr lang="ru-RU" sz="2000" b="1" dirty="0">
                <a:latin typeface="Georgia" panose="02040502050405020303" pitchFamily="18" charset="0"/>
              </a:rPr>
              <a:t>сад комбинированного </a:t>
            </a:r>
            <a:r>
              <a:rPr lang="ru-RU" sz="2000" b="1" dirty="0" smtClean="0">
                <a:latin typeface="Georgia" panose="02040502050405020303" pitchFamily="18" charset="0"/>
              </a:rPr>
              <a:t>вида     </a:t>
            </a:r>
          </a:p>
          <a:p>
            <a:r>
              <a:rPr lang="ru-RU" sz="2000" b="1" dirty="0" smtClean="0">
                <a:latin typeface="Georgia" panose="02040502050405020303" pitchFamily="18" charset="0"/>
              </a:rPr>
              <a:t>                                   «Красная шапочка»</a:t>
            </a:r>
            <a:endParaRPr lang="ru-RU" sz="2000" b="1" dirty="0">
              <a:latin typeface="Georgia" panose="02040502050405020303" pitchFamily="18" charset="0"/>
            </a:endParaRPr>
          </a:p>
        </p:txBody>
      </p:sp>
      <p:sp>
        <p:nvSpPr>
          <p:cNvPr id="7" name="TextBox 6"/>
          <p:cNvSpPr txBox="1"/>
          <p:nvPr/>
        </p:nvSpPr>
        <p:spPr>
          <a:xfrm>
            <a:off x="3703130" y="5869426"/>
            <a:ext cx="1084336" cy="1015663"/>
          </a:xfrm>
          <a:prstGeom prst="rect">
            <a:avLst/>
          </a:prstGeom>
          <a:noFill/>
        </p:spPr>
        <p:txBody>
          <a:bodyPr wrap="none" rtlCol="0">
            <a:spAutoFit/>
          </a:bodyPr>
          <a:lstStyle/>
          <a:p>
            <a:r>
              <a:rPr lang="ru-RU" sz="1400" b="1" dirty="0" err="1" smtClean="0">
                <a:solidFill>
                  <a:srgbClr val="7030A0"/>
                </a:solidFill>
                <a:latin typeface="Times New Roman" pitchFamily="18" charset="0"/>
                <a:cs typeface="Times New Roman" pitchFamily="18" charset="0"/>
              </a:rPr>
              <a:t>р.п</a:t>
            </a:r>
            <a:r>
              <a:rPr lang="ru-RU" sz="1400" b="1" dirty="0" smtClean="0">
                <a:solidFill>
                  <a:srgbClr val="7030A0"/>
                </a:solidFill>
                <a:latin typeface="Times New Roman" pitchFamily="18" charset="0"/>
                <a:cs typeface="Times New Roman" pitchFamily="18" charset="0"/>
              </a:rPr>
              <a:t> Линёво</a:t>
            </a:r>
          </a:p>
          <a:p>
            <a:endParaRPr lang="ru-RU" b="1" dirty="0" smtClean="0">
              <a:solidFill>
                <a:srgbClr val="7030A0"/>
              </a:solidFill>
              <a:latin typeface="Times New Roman" pitchFamily="18" charset="0"/>
              <a:cs typeface="Times New Roman" pitchFamily="18" charset="0"/>
            </a:endParaRPr>
          </a:p>
          <a:p>
            <a:r>
              <a:rPr lang="ru-RU" sz="1400" b="1" smtClean="0">
                <a:solidFill>
                  <a:srgbClr val="7030A0"/>
                </a:solidFill>
                <a:latin typeface="Times New Roman" pitchFamily="18" charset="0"/>
                <a:cs typeface="Times New Roman" pitchFamily="18" charset="0"/>
              </a:rPr>
              <a:t>      </a:t>
            </a:r>
            <a:r>
              <a:rPr lang="ru-RU" sz="1400" b="1" smtClean="0">
                <a:solidFill>
                  <a:srgbClr val="7030A0"/>
                </a:solidFill>
                <a:latin typeface="Times New Roman" pitchFamily="18" charset="0"/>
                <a:cs typeface="Times New Roman" pitchFamily="18" charset="0"/>
              </a:rPr>
              <a:t>2017г.</a:t>
            </a:r>
            <a:endParaRPr lang="ru-RU" sz="1400" b="1" dirty="0" smtClean="0">
              <a:solidFill>
                <a:srgbClr val="7030A0"/>
              </a:solidFill>
              <a:latin typeface="Times New Roman" pitchFamily="18" charset="0"/>
              <a:cs typeface="Times New Roman" pitchFamily="18" charset="0"/>
            </a:endParaRPr>
          </a:p>
          <a:p>
            <a:endParaRPr lang="ru-RU" sz="1400" b="1" dirty="0">
              <a:solidFill>
                <a:srgbClr val="7030A0"/>
              </a:solidFill>
              <a:latin typeface="Georgia" panose="02040502050405020303" pitchFamily="18" charset="0"/>
            </a:endParaRPr>
          </a:p>
        </p:txBody>
      </p:sp>
    </p:spTree>
    <p:extLst>
      <p:ext uri="{BB962C8B-B14F-4D97-AF65-F5344CB8AC3E}">
        <p14:creationId xmlns="" xmlns:p14="http://schemas.microsoft.com/office/powerpoint/2010/main" val="1923835476"/>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58003"/>
            <a:ext cx="9144000" cy="6858000"/>
          </a:xfrm>
          <a:prstGeom prst="rect">
            <a:avLst/>
          </a:prstGeom>
        </p:spPr>
      </p:pic>
      <p:sp>
        <p:nvSpPr>
          <p:cNvPr id="3" name="Скругленный прямоугольник 2"/>
          <p:cNvSpPr/>
          <p:nvPr/>
        </p:nvSpPr>
        <p:spPr>
          <a:xfrm>
            <a:off x="1547664" y="476672"/>
            <a:ext cx="6192688" cy="936104"/>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cap="all" dirty="0">
                <a:ln w="0"/>
                <a:solidFill>
                  <a:srgbClr val="C00000"/>
                </a:solidFill>
                <a:effectLst/>
                <a:latin typeface="Georgia" panose="02040502050405020303" pitchFamily="18" charset="0"/>
              </a:rPr>
              <a:t>Двигательная гимнастика</a:t>
            </a:r>
          </a:p>
        </p:txBody>
      </p:sp>
      <p:sp>
        <p:nvSpPr>
          <p:cNvPr id="4" name="Скругленный прямоугольник 3"/>
          <p:cNvSpPr/>
          <p:nvPr/>
        </p:nvSpPr>
        <p:spPr>
          <a:xfrm>
            <a:off x="755576" y="1628800"/>
            <a:ext cx="7992888" cy="1657324"/>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r>
              <a:rPr lang="ru-RU" b="1" dirty="0">
                <a:solidFill>
                  <a:srgbClr val="7030A0"/>
                </a:solidFill>
                <a:latin typeface="Georgia" panose="02040502050405020303" pitchFamily="18" charset="0"/>
              </a:rPr>
              <a:t>Проведение динамических пауз предупреждает переутомление, служит средством эмоциональной разрядки, снимает статическую нагрузку, раскрепощает моторику и речь детей.</a:t>
            </a:r>
          </a:p>
        </p:txBody>
      </p:sp>
      <p:pic>
        <p:nvPicPr>
          <p:cNvPr id="36865" name="Picture 1" descr="C:\Users\Администратор\Desktop\занятия 2016\P1040800.JPG"/>
          <p:cNvPicPr>
            <a:picLocks noChangeAspect="1" noChangeArrowheads="1"/>
          </p:cNvPicPr>
          <p:nvPr/>
        </p:nvPicPr>
        <p:blipFill>
          <a:blip r:embed="rId3" cstate="print"/>
          <a:srcRect/>
          <a:stretch>
            <a:fillRect/>
          </a:stretch>
        </p:blipFill>
        <p:spPr bwMode="auto">
          <a:xfrm>
            <a:off x="-1" y="3214686"/>
            <a:ext cx="4857751" cy="3643313"/>
          </a:xfrm>
          <a:prstGeom prst="rect">
            <a:avLst/>
          </a:prstGeom>
          <a:noFill/>
        </p:spPr>
      </p:pic>
      <p:pic>
        <p:nvPicPr>
          <p:cNvPr id="36866" name="Picture 2" descr="C:\Users\Администратор\Desktop\занятия 2016\P1040626.JPG"/>
          <p:cNvPicPr>
            <a:picLocks noChangeAspect="1" noChangeArrowheads="1"/>
          </p:cNvPicPr>
          <p:nvPr/>
        </p:nvPicPr>
        <p:blipFill>
          <a:blip r:embed="rId4" cstate="print"/>
          <a:srcRect/>
          <a:stretch>
            <a:fillRect/>
          </a:stretch>
        </p:blipFill>
        <p:spPr bwMode="auto">
          <a:xfrm>
            <a:off x="4659779" y="3214686"/>
            <a:ext cx="4484220" cy="3643314"/>
          </a:xfrm>
          <a:prstGeom prst="rect">
            <a:avLst/>
          </a:prstGeom>
          <a:noFill/>
        </p:spPr>
      </p:pic>
    </p:spTree>
    <p:extLst>
      <p:ext uri="{BB962C8B-B14F-4D97-AF65-F5344CB8AC3E}">
        <p14:creationId xmlns="" xmlns:p14="http://schemas.microsoft.com/office/powerpoint/2010/main" val="309023440"/>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008" y="58003"/>
            <a:ext cx="9144000" cy="6858000"/>
          </a:xfrm>
          <a:prstGeom prst="rect">
            <a:avLst/>
          </a:prstGeom>
        </p:spPr>
      </p:pic>
      <p:sp>
        <p:nvSpPr>
          <p:cNvPr id="3" name="Скругленный прямоугольник 2"/>
          <p:cNvSpPr/>
          <p:nvPr/>
        </p:nvSpPr>
        <p:spPr>
          <a:xfrm>
            <a:off x="1547664" y="476672"/>
            <a:ext cx="6192688" cy="936104"/>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cap="all" dirty="0" smtClean="0">
                <a:ln w="0"/>
                <a:solidFill>
                  <a:srgbClr val="C00000"/>
                </a:solidFill>
                <a:latin typeface="Georgia" panose="02040502050405020303" pitchFamily="18" charset="0"/>
              </a:rPr>
              <a:t>Упражнения на ориентацию в пространстве и собственном теле</a:t>
            </a:r>
            <a:endParaRPr lang="ru-RU" b="1" cap="all" dirty="0">
              <a:ln w="0"/>
              <a:solidFill>
                <a:srgbClr val="C00000"/>
              </a:solidFill>
              <a:effectLst/>
              <a:latin typeface="Georgia" panose="02040502050405020303" pitchFamily="18" charset="0"/>
            </a:endParaRPr>
          </a:p>
        </p:txBody>
      </p:sp>
      <p:sp>
        <p:nvSpPr>
          <p:cNvPr id="5" name="Скругленный прямоугольник 4"/>
          <p:cNvSpPr/>
          <p:nvPr/>
        </p:nvSpPr>
        <p:spPr>
          <a:xfrm>
            <a:off x="755576" y="1628800"/>
            <a:ext cx="7992888" cy="79208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r>
              <a:rPr lang="ru-RU" b="1" dirty="0" smtClean="0">
                <a:solidFill>
                  <a:srgbClr val="7030A0"/>
                </a:solidFill>
                <a:latin typeface="Georgia" panose="02040502050405020303" pitchFamily="18" charset="0"/>
              </a:rPr>
              <a:t>Активизирует нервные процессы, обостряет внимание, кинетическую память</a:t>
            </a:r>
            <a:endParaRPr lang="ru-RU" b="1" dirty="0">
              <a:solidFill>
                <a:srgbClr val="7030A0"/>
              </a:solidFill>
              <a:latin typeface="Georgia" panose="02040502050405020303" pitchFamily="18" charset="0"/>
            </a:endParaRPr>
          </a:p>
        </p:txBody>
      </p:sp>
      <p:pic>
        <p:nvPicPr>
          <p:cNvPr id="35841" name="Picture 1" descr="C:\Users\Администратор\Desktop\занятия 2016\P1040792.JPG"/>
          <p:cNvPicPr>
            <a:picLocks noChangeAspect="1" noChangeArrowheads="1"/>
          </p:cNvPicPr>
          <p:nvPr/>
        </p:nvPicPr>
        <p:blipFill>
          <a:blip r:embed="rId3" cstate="print"/>
          <a:srcRect/>
          <a:stretch>
            <a:fillRect/>
          </a:stretch>
        </p:blipFill>
        <p:spPr bwMode="auto">
          <a:xfrm>
            <a:off x="1238259" y="2428868"/>
            <a:ext cx="5905509" cy="4429132"/>
          </a:xfrm>
          <a:prstGeom prst="rect">
            <a:avLst/>
          </a:prstGeom>
          <a:noFill/>
        </p:spPr>
      </p:pic>
    </p:spTree>
    <p:extLst>
      <p:ext uri="{BB962C8B-B14F-4D97-AF65-F5344CB8AC3E}">
        <p14:creationId xmlns="" xmlns:p14="http://schemas.microsoft.com/office/powerpoint/2010/main" val="891466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Скругленный прямоугольник 2"/>
          <p:cNvSpPr/>
          <p:nvPr/>
        </p:nvSpPr>
        <p:spPr>
          <a:xfrm>
            <a:off x="1259632" y="548680"/>
            <a:ext cx="7128792" cy="1008112"/>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cap="all" dirty="0" err="1">
                <a:ln w="0"/>
                <a:solidFill>
                  <a:srgbClr val="C00000"/>
                </a:solidFill>
                <a:effectLst/>
                <a:latin typeface="Georgia" panose="02040502050405020303" pitchFamily="18" charset="0"/>
              </a:rPr>
              <a:t>Кинезиологические</a:t>
            </a:r>
            <a:r>
              <a:rPr lang="ru-RU" b="1" cap="all" dirty="0">
                <a:ln w="0"/>
                <a:solidFill>
                  <a:srgbClr val="C00000"/>
                </a:solidFill>
                <a:effectLst/>
                <a:latin typeface="Georgia" panose="02040502050405020303" pitchFamily="18" charset="0"/>
              </a:rPr>
              <a:t> упражнения</a:t>
            </a:r>
          </a:p>
        </p:txBody>
      </p:sp>
      <p:sp>
        <p:nvSpPr>
          <p:cNvPr id="4" name="Скругленный прямоугольник 3"/>
          <p:cNvSpPr/>
          <p:nvPr/>
        </p:nvSpPr>
        <p:spPr>
          <a:xfrm>
            <a:off x="215516" y="1700808"/>
            <a:ext cx="6804756" cy="223224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just"/>
            <a:r>
              <a:rPr lang="ru-RU" b="1" dirty="0" err="1">
                <a:solidFill>
                  <a:srgbClr val="7030A0"/>
                </a:solidFill>
                <a:latin typeface="Georgia" panose="02040502050405020303" pitchFamily="18" charset="0"/>
              </a:rPr>
              <a:t>Кинезиологические</a:t>
            </a:r>
            <a:r>
              <a:rPr lang="ru-RU" b="1" dirty="0">
                <a:solidFill>
                  <a:srgbClr val="7030A0"/>
                </a:solidFill>
                <a:latin typeface="Georgia" panose="02040502050405020303" pitchFamily="18" charset="0"/>
              </a:rPr>
              <a:t> упражнения дают возможность задействовать те участки мозга, которые раньше не принимали участия в учении, и решить проблему </a:t>
            </a:r>
            <a:r>
              <a:rPr lang="ru-RU" b="1" dirty="0" err="1">
                <a:solidFill>
                  <a:srgbClr val="7030A0"/>
                </a:solidFill>
                <a:latin typeface="Georgia" panose="02040502050405020303" pitchFamily="18" charset="0"/>
              </a:rPr>
              <a:t>неуспешности</a:t>
            </a:r>
            <a:r>
              <a:rPr lang="ru-RU" b="1" dirty="0">
                <a:solidFill>
                  <a:srgbClr val="7030A0"/>
                </a:solidFill>
                <a:latin typeface="Georgia" panose="02040502050405020303" pitchFamily="18" charset="0"/>
              </a:rPr>
              <a:t>. Коррекционно- развивающая работа направлена от движения к мышлению, а не наоборот. Широко известны упражнения «Колечки», «Кулак-ребро-ладонь», </a:t>
            </a:r>
            <a:r>
              <a:rPr lang="ru-RU" b="1" dirty="0" smtClean="0">
                <a:solidFill>
                  <a:srgbClr val="7030A0"/>
                </a:solidFill>
                <a:latin typeface="Georgia" panose="02040502050405020303" pitchFamily="18" charset="0"/>
              </a:rPr>
              <a:t>«</a:t>
            </a:r>
            <a:r>
              <a:rPr lang="ru-RU" b="1" dirty="0">
                <a:solidFill>
                  <a:srgbClr val="7030A0"/>
                </a:solidFill>
                <a:latin typeface="Georgia" panose="02040502050405020303" pitchFamily="18" charset="0"/>
              </a:rPr>
              <a:t>Ухо-нос».  </a:t>
            </a:r>
          </a:p>
        </p:txBody>
      </p:sp>
      <p:pic>
        <p:nvPicPr>
          <p:cNvPr id="5122" name="Picture 2" descr="C:\Users\Администратор\Desktop\Новая папка\P1040807.JPG"/>
          <p:cNvPicPr>
            <a:picLocks noChangeAspect="1" noChangeArrowheads="1"/>
          </p:cNvPicPr>
          <p:nvPr/>
        </p:nvPicPr>
        <p:blipFill>
          <a:blip r:embed="rId3" cstate="print"/>
          <a:srcRect/>
          <a:stretch>
            <a:fillRect/>
          </a:stretch>
        </p:blipFill>
        <p:spPr bwMode="auto">
          <a:xfrm>
            <a:off x="1" y="3857627"/>
            <a:ext cx="4000495" cy="3000372"/>
          </a:xfrm>
          <a:prstGeom prst="rect">
            <a:avLst/>
          </a:prstGeom>
          <a:noFill/>
        </p:spPr>
      </p:pic>
      <p:pic>
        <p:nvPicPr>
          <p:cNvPr id="5123" name="Picture 3" descr="C:\Users\Администратор\Desktop\Новая папка\P1040808.JPG"/>
          <p:cNvPicPr>
            <a:picLocks noChangeAspect="1" noChangeArrowheads="1"/>
          </p:cNvPicPr>
          <p:nvPr/>
        </p:nvPicPr>
        <p:blipFill>
          <a:blip r:embed="rId4" cstate="print"/>
          <a:srcRect/>
          <a:stretch>
            <a:fillRect/>
          </a:stretch>
        </p:blipFill>
        <p:spPr bwMode="auto">
          <a:xfrm>
            <a:off x="4786312" y="3857628"/>
            <a:ext cx="4000497" cy="3000372"/>
          </a:xfrm>
          <a:prstGeom prst="rect">
            <a:avLst/>
          </a:prstGeom>
          <a:noFill/>
        </p:spPr>
      </p:pic>
    </p:spTree>
    <p:extLst>
      <p:ext uri="{BB962C8B-B14F-4D97-AF65-F5344CB8AC3E}">
        <p14:creationId xmlns="" xmlns:p14="http://schemas.microsoft.com/office/powerpoint/2010/main" val="1616945404"/>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Скругленный прямоугольник 2"/>
          <p:cNvSpPr/>
          <p:nvPr/>
        </p:nvSpPr>
        <p:spPr>
          <a:xfrm>
            <a:off x="755576" y="404664"/>
            <a:ext cx="5328592" cy="86409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cap="all" dirty="0">
                <a:ln w="0"/>
                <a:solidFill>
                  <a:srgbClr val="C00000"/>
                </a:solidFill>
                <a:effectLst/>
                <a:latin typeface="Georgia" panose="02040502050405020303" pitchFamily="18" charset="0"/>
              </a:rPr>
              <a:t>Самомассаж</a:t>
            </a:r>
          </a:p>
        </p:txBody>
      </p:sp>
      <p:sp>
        <p:nvSpPr>
          <p:cNvPr id="5" name="Скругленный прямоугольник 4"/>
          <p:cNvSpPr/>
          <p:nvPr/>
        </p:nvSpPr>
        <p:spPr>
          <a:xfrm>
            <a:off x="137436" y="1484784"/>
            <a:ext cx="7026852" cy="2294874"/>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just"/>
            <a:r>
              <a:rPr lang="ru-RU" b="1" dirty="0" smtClean="0">
                <a:solidFill>
                  <a:srgbClr val="7030A0"/>
                </a:solidFill>
              </a:rPr>
              <a:t>       </a:t>
            </a:r>
            <a:r>
              <a:rPr lang="ru-RU" sz="1600" b="1" dirty="0" smtClean="0">
                <a:solidFill>
                  <a:srgbClr val="7030A0"/>
                </a:solidFill>
                <a:latin typeface="Georgia" panose="02040502050405020303" pitchFamily="18" charset="0"/>
              </a:rPr>
              <a:t>В </a:t>
            </a:r>
            <a:r>
              <a:rPr lang="ru-RU" sz="1600" b="1" dirty="0">
                <a:solidFill>
                  <a:srgbClr val="7030A0"/>
                </a:solidFill>
                <a:latin typeface="Georgia" panose="02040502050405020303" pitchFamily="18" charset="0"/>
              </a:rPr>
              <a:t>практике логопедической работы использование приемов самомассажа весьма полезно по нескольким причинам. В отличие от логопедического массажа, проводимого логопедом, самомассаж можно проводить не только индивидуально, но и фронтально с группой детей одновременно. Кроме этого самомассаж можно использовать многократно в течение дня, включая его в различные режимные моменты в условиях дошкольного учреждения</a:t>
            </a:r>
            <a:r>
              <a:rPr lang="ru-RU" sz="1600" dirty="0">
                <a:solidFill>
                  <a:srgbClr val="7030A0"/>
                </a:solidFill>
                <a:latin typeface="Georgia" panose="02040502050405020303" pitchFamily="18" charset="0"/>
              </a:rPr>
              <a:t>. </a:t>
            </a:r>
          </a:p>
        </p:txBody>
      </p:sp>
      <p:pic>
        <p:nvPicPr>
          <p:cNvPr id="4" name="Picture 2"/>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7146353" y="260648"/>
            <a:ext cx="1897737" cy="17395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6" name="Picture 2" descr="C:\Users\Администратор\Desktop\P1040724.JPG"/>
          <p:cNvPicPr>
            <a:picLocks noChangeAspect="1" noChangeArrowheads="1"/>
          </p:cNvPicPr>
          <p:nvPr/>
        </p:nvPicPr>
        <p:blipFill>
          <a:blip r:embed="rId4" cstate="print"/>
          <a:srcRect/>
          <a:stretch>
            <a:fillRect/>
          </a:stretch>
        </p:blipFill>
        <p:spPr bwMode="auto">
          <a:xfrm>
            <a:off x="2762270" y="3786190"/>
            <a:ext cx="4095746" cy="3071810"/>
          </a:xfrm>
          <a:prstGeom prst="rect">
            <a:avLst/>
          </a:prstGeom>
          <a:noFill/>
        </p:spPr>
      </p:pic>
    </p:spTree>
    <p:extLst>
      <p:ext uri="{BB962C8B-B14F-4D97-AF65-F5344CB8AC3E}">
        <p14:creationId xmlns="" xmlns:p14="http://schemas.microsoft.com/office/powerpoint/2010/main" val="412431870"/>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Скругленный прямоугольник 2"/>
          <p:cNvSpPr/>
          <p:nvPr/>
        </p:nvSpPr>
        <p:spPr>
          <a:xfrm>
            <a:off x="755576" y="404664"/>
            <a:ext cx="5328592" cy="86409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cap="all" dirty="0" smtClean="0">
                <a:ln w="0"/>
                <a:solidFill>
                  <a:srgbClr val="C00000"/>
                </a:solidFill>
                <a:latin typeface="Georgia" panose="02040502050405020303" pitchFamily="18" charset="0"/>
              </a:rPr>
              <a:t>Логопедическая ритмика</a:t>
            </a:r>
            <a:endParaRPr lang="ru-RU" b="1" cap="all" dirty="0">
              <a:ln w="0"/>
              <a:solidFill>
                <a:srgbClr val="C00000"/>
              </a:solidFill>
              <a:effectLst/>
              <a:latin typeface="Georgia" panose="02040502050405020303" pitchFamily="18" charset="0"/>
            </a:endParaRPr>
          </a:p>
        </p:txBody>
      </p:sp>
      <p:sp>
        <p:nvSpPr>
          <p:cNvPr id="5" name="Скругленный прямоугольник 4"/>
          <p:cNvSpPr/>
          <p:nvPr/>
        </p:nvSpPr>
        <p:spPr>
          <a:xfrm>
            <a:off x="214282" y="1357298"/>
            <a:ext cx="7026852" cy="258062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r>
              <a:rPr lang="ru-RU" b="1" dirty="0" smtClean="0">
                <a:solidFill>
                  <a:srgbClr val="7030A0"/>
                </a:solidFill>
              </a:rPr>
              <a:t> Целью проведения занятий по </a:t>
            </a:r>
            <a:r>
              <a:rPr lang="ru-RU" b="1" dirty="0" err="1" smtClean="0">
                <a:solidFill>
                  <a:srgbClr val="7030A0"/>
                </a:solidFill>
              </a:rPr>
              <a:t>логоритмике</a:t>
            </a:r>
            <a:r>
              <a:rPr lang="ru-RU" b="1" dirty="0" smtClean="0">
                <a:solidFill>
                  <a:srgbClr val="7030A0"/>
                </a:solidFill>
              </a:rPr>
              <a:t>  является преодоление речевых нарушений с помощью развития и коррекции неречевых и речевых психических функций через музыку, движение и слово. В занятия по </a:t>
            </a:r>
            <a:r>
              <a:rPr lang="ru-RU" b="1" dirty="0" err="1" smtClean="0">
                <a:solidFill>
                  <a:srgbClr val="7030A0"/>
                </a:solidFill>
              </a:rPr>
              <a:t>логоритмике</a:t>
            </a:r>
            <a:r>
              <a:rPr lang="ru-RU" b="1" dirty="0" smtClean="0">
                <a:solidFill>
                  <a:srgbClr val="7030A0"/>
                </a:solidFill>
              </a:rPr>
              <a:t> я включаю разные виды упражнений: </a:t>
            </a:r>
            <a:r>
              <a:rPr lang="ru-RU" b="1" dirty="0" err="1" smtClean="0">
                <a:solidFill>
                  <a:srgbClr val="7030A0"/>
                </a:solidFill>
              </a:rPr>
              <a:t>общеразвивающие</a:t>
            </a:r>
            <a:r>
              <a:rPr lang="ru-RU" b="1" dirty="0" smtClean="0">
                <a:solidFill>
                  <a:srgbClr val="7030A0"/>
                </a:solidFill>
              </a:rPr>
              <a:t>, подвижные игры, дыхательную гимнастику, пальчиковую гимнастику, массаж и </a:t>
            </a:r>
            <a:r>
              <a:rPr lang="ru-RU" b="1" dirty="0" err="1" smtClean="0">
                <a:solidFill>
                  <a:srgbClr val="7030A0"/>
                </a:solidFill>
              </a:rPr>
              <a:t>самомассаж</a:t>
            </a:r>
            <a:r>
              <a:rPr lang="ru-RU" b="1" dirty="0" smtClean="0">
                <a:solidFill>
                  <a:srgbClr val="7030A0"/>
                </a:solidFill>
              </a:rPr>
              <a:t>,  музыкотерапию.</a:t>
            </a:r>
          </a:p>
          <a:p>
            <a:r>
              <a:rPr lang="ru-RU" sz="1600" dirty="0" smtClean="0">
                <a:solidFill>
                  <a:srgbClr val="7030A0"/>
                </a:solidFill>
                <a:latin typeface="Georgia" panose="02040502050405020303" pitchFamily="18" charset="0"/>
              </a:rPr>
              <a:t> </a:t>
            </a:r>
            <a:endParaRPr lang="ru-RU" sz="1600" dirty="0">
              <a:solidFill>
                <a:srgbClr val="7030A0"/>
              </a:solidFill>
              <a:latin typeface="Georgia" panose="02040502050405020303" pitchFamily="18" charset="0"/>
            </a:endParaRPr>
          </a:p>
        </p:txBody>
      </p:sp>
      <p:pic>
        <p:nvPicPr>
          <p:cNvPr id="1026" name="Picture 2" descr="C:\Users\Администратор\Desktop\занятия 2016\P1040794.JPG"/>
          <p:cNvPicPr>
            <a:picLocks noChangeAspect="1" noChangeArrowheads="1"/>
          </p:cNvPicPr>
          <p:nvPr/>
        </p:nvPicPr>
        <p:blipFill>
          <a:blip r:embed="rId3" cstate="print"/>
          <a:srcRect/>
          <a:stretch>
            <a:fillRect/>
          </a:stretch>
        </p:blipFill>
        <p:spPr bwMode="auto">
          <a:xfrm>
            <a:off x="0" y="3750447"/>
            <a:ext cx="4143404" cy="3107553"/>
          </a:xfrm>
          <a:prstGeom prst="rect">
            <a:avLst/>
          </a:prstGeom>
          <a:noFill/>
        </p:spPr>
      </p:pic>
      <p:pic>
        <p:nvPicPr>
          <p:cNvPr id="1027" name="Picture 3" descr="C:\Users\Администратор\Desktop\занятия 2016\P1040797.JPG"/>
          <p:cNvPicPr>
            <a:picLocks noChangeAspect="1" noChangeArrowheads="1"/>
          </p:cNvPicPr>
          <p:nvPr/>
        </p:nvPicPr>
        <p:blipFill>
          <a:blip r:embed="rId4" cstate="print"/>
          <a:srcRect/>
          <a:stretch>
            <a:fillRect/>
          </a:stretch>
        </p:blipFill>
        <p:spPr bwMode="auto">
          <a:xfrm>
            <a:off x="4214809" y="3357562"/>
            <a:ext cx="4745039" cy="3500438"/>
          </a:xfrm>
          <a:prstGeom prst="rect">
            <a:avLst/>
          </a:prstGeom>
          <a:noFill/>
        </p:spPr>
      </p:pic>
    </p:spTree>
    <p:extLst>
      <p:ext uri="{BB962C8B-B14F-4D97-AF65-F5344CB8AC3E}">
        <p14:creationId xmlns="" xmlns:p14="http://schemas.microsoft.com/office/powerpoint/2010/main" val="412431870"/>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Скругленный прямоугольник 2"/>
          <p:cNvSpPr/>
          <p:nvPr/>
        </p:nvSpPr>
        <p:spPr>
          <a:xfrm>
            <a:off x="1547664" y="116632"/>
            <a:ext cx="5616624" cy="576064"/>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cap="all" dirty="0" smtClean="0">
                <a:ln w="0"/>
                <a:solidFill>
                  <a:srgbClr val="C00000"/>
                </a:solidFill>
                <a:effectLst/>
              </a:rPr>
              <a:t> </a:t>
            </a:r>
            <a:r>
              <a:rPr lang="ru-RU" b="1" cap="all" dirty="0" err="1" smtClean="0">
                <a:ln w="0"/>
                <a:solidFill>
                  <a:srgbClr val="C00000"/>
                </a:solidFill>
                <a:effectLst/>
                <a:latin typeface="Georgia" panose="02040502050405020303" pitchFamily="18" charset="0"/>
              </a:rPr>
              <a:t>сказкотерапия</a:t>
            </a:r>
            <a:r>
              <a:rPr lang="ru-RU" b="1" cap="all" dirty="0" smtClean="0">
                <a:ln w="0"/>
                <a:solidFill>
                  <a:srgbClr val="C00000"/>
                </a:solidFill>
                <a:effectLst/>
                <a:latin typeface="Georgia" panose="02040502050405020303" pitchFamily="18" charset="0"/>
              </a:rPr>
              <a:t>, </a:t>
            </a:r>
            <a:r>
              <a:rPr lang="ru-RU" b="1" cap="all" dirty="0" err="1" smtClean="0">
                <a:ln w="0"/>
                <a:solidFill>
                  <a:srgbClr val="C00000"/>
                </a:solidFill>
                <a:effectLst/>
                <a:latin typeface="Georgia" panose="02040502050405020303" pitchFamily="18" charset="0"/>
              </a:rPr>
              <a:t>Куклотерапия</a:t>
            </a:r>
            <a:endParaRPr lang="ru-RU" b="1" cap="all" dirty="0">
              <a:ln w="0"/>
              <a:solidFill>
                <a:srgbClr val="C00000"/>
              </a:solidFill>
              <a:effectLst/>
              <a:latin typeface="Georgia" panose="02040502050405020303" pitchFamily="18" charset="0"/>
            </a:endParaRPr>
          </a:p>
        </p:txBody>
      </p:sp>
      <p:sp>
        <p:nvSpPr>
          <p:cNvPr id="4" name="Скругленный прямоугольник 3"/>
          <p:cNvSpPr/>
          <p:nvPr/>
        </p:nvSpPr>
        <p:spPr>
          <a:xfrm>
            <a:off x="161764" y="908720"/>
            <a:ext cx="8514692" cy="230425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r>
              <a:rPr lang="ru-RU" sz="1600" b="1" dirty="0" smtClean="0">
                <a:solidFill>
                  <a:srgbClr val="7030A0"/>
                </a:solidFill>
                <a:latin typeface="Georgia" panose="02040502050405020303" pitchFamily="18" charset="0"/>
              </a:rPr>
              <a:t>Задачи: развитие </a:t>
            </a:r>
            <a:r>
              <a:rPr lang="ru-RU" sz="1600" b="1" dirty="0">
                <a:solidFill>
                  <a:srgbClr val="7030A0"/>
                </a:solidFill>
                <a:latin typeface="Georgia" panose="02040502050405020303" pitchFamily="18" charset="0"/>
              </a:rPr>
              <a:t>посредством куклы способов выражения эмоций, чувств, состояний, движений, которые в обычной жизни по каким-либо причинам ребёнок не может или не позволяет себе проявлять; обучение способам адекватного телесного выражения различных эмоций, чувств, состояний и др. Ребенку легче произнести правильно звук, если он хочет понравиться кукле или говорит слоги, слова, предложения за куклу. Работая с куклой, говоря за нее, ребенок по-иному относится к своей собственной речи. Кукла служит для ребенка своего рода защитой, психологической опорой в его публичном выступлении</a:t>
            </a:r>
            <a:r>
              <a:rPr lang="ru-RU" sz="1600" dirty="0">
                <a:solidFill>
                  <a:srgbClr val="7030A0"/>
                </a:solidFill>
                <a:latin typeface="Georgia" panose="02040502050405020303" pitchFamily="18" charset="0"/>
              </a:rPr>
              <a:t>.</a:t>
            </a:r>
          </a:p>
        </p:txBody>
      </p:sp>
      <p:pic>
        <p:nvPicPr>
          <p:cNvPr id="7170" name="Picture 2" descr="C:\Users\Администратор\Desktop\Новая папка\P1040812.JPG"/>
          <p:cNvPicPr>
            <a:picLocks noChangeAspect="1" noChangeArrowheads="1"/>
          </p:cNvPicPr>
          <p:nvPr/>
        </p:nvPicPr>
        <p:blipFill>
          <a:blip r:embed="rId3" cstate="print"/>
          <a:srcRect/>
          <a:stretch>
            <a:fillRect/>
          </a:stretch>
        </p:blipFill>
        <p:spPr bwMode="auto">
          <a:xfrm>
            <a:off x="2071670" y="3214686"/>
            <a:ext cx="4857751" cy="3643314"/>
          </a:xfrm>
          <a:prstGeom prst="rect">
            <a:avLst/>
          </a:prstGeom>
          <a:noFill/>
        </p:spPr>
      </p:pic>
    </p:spTree>
    <p:extLst>
      <p:ext uri="{BB962C8B-B14F-4D97-AF65-F5344CB8AC3E}">
        <p14:creationId xmlns="" xmlns:p14="http://schemas.microsoft.com/office/powerpoint/2010/main" val="588272331"/>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Скругленный прямоугольник 2"/>
          <p:cNvSpPr/>
          <p:nvPr/>
        </p:nvSpPr>
        <p:spPr>
          <a:xfrm>
            <a:off x="1000100" y="260648"/>
            <a:ext cx="7820372" cy="302547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just"/>
            <a:r>
              <a:rPr lang="ru-RU" b="1" dirty="0" smtClean="0">
                <a:solidFill>
                  <a:srgbClr val="7030A0"/>
                </a:solidFill>
              </a:rPr>
              <a:t>Я считаю, что применение в работе учителя-логопеда здоровьесберегающих педагогических технологий повышает результативность коррекционной логопедической работы, делает ее более успешной и продуктивной; формирует у педагогов и родителей ценностные ориентации, направленные на сохранение и укрепление здоровья воспитанников.</a:t>
            </a:r>
          </a:p>
          <a:p>
            <a:pPr algn="ctr"/>
            <a:endParaRPr lang="ru-RU" b="1" i="1" dirty="0">
              <a:solidFill>
                <a:srgbClr val="7030A0"/>
              </a:solidFill>
              <a:latin typeface="Georgia" panose="02040502050405020303" pitchFamily="18" charset="0"/>
            </a:endParaRPr>
          </a:p>
        </p:txBody>
      </p:sp>
      <p:pic>
        <p:nvPicPr>
          <p:cNvPr id="8194" name="Picture 2" descr="G:\Семинар фото!!!\DSCF9665.JPG"/>
          <p:cNvPicPr>
            <a:picLocks noChangeAspect="1" noChangeArrowheads="1"/>
          </p:cNvPicPr>
          <p:nvPr/>
        </p:nvPicPr>
        <p:blipFill>
          <a:blip r:embed="rId3" cstate="print"/>
          <a:srcRect/>
          <a:stretch>
            <a:fillRect/>
          </a:stretch>
        </p:blipFill>
        <p:spPr bwMode="auto">
          <a:xfrm>
            <a:off x="2285984" y="3357538"/>
            <a:ext cx="4667282" cy="3500462"/>
          </a:xfrm>
          <a:prstGeom prst="rect">
            <a:avLst/>
          </a:prstGeom>
          <a:noFill/>
        </p:spPr>
      </p:pic>
    </p:spTree>
    <p:extLst>
      <p:ext uri="{BB962C8B-B14F-4D97-AF65-F5344CB8AC3E}">
        <p14:creationId xmlns="" xmlns:p14="http://schemas.microsoft.com/office/powerpoint/2010/main" val="3294362287"/>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0418" name="Picture 2" descr="G:\SAM_6805.JPG"/>
          <p:cNvPicPr>
            <a:picLocks noChangeAspect="1" noChangeArrowheads="1"/>
          </p:cNvPicPr>
          <p:nvPr/>
        </p:nvPicPr>
        <p:blipFill>
          <a:blip r:embed="rId3" cstate="print"/>
          <a:srcRect/>
          <a:stretch>
            <a:fillRect/>
          </a:stretch>
        </p:blipFill>
        <p:spPr bwMode="auto">
          <a:xfrm>
            <a:off x="107126" y="1714488"/>
            <a:ext cx="9036874" cy="6572248"/>
          </a:xfrm>
          <a:prstGeom prst="rect">
            <a:avLst/>
          </a:prstGeom>
          <a:noFill/>
        </p:spPr>
      </p:pic>
      <p:sp>
        <p:nvSpPr>
          <p:cNvPr id="4" name="Заголовок 3"/>
          <p:cNvSpPr>
            <a:spLocks noGrp="1"/>
          </p:cNvSpPr>
          <p:nvPr>
            <p:ph type="title"/>
          </p:nvPr>
        </p:nvSpPr>
        <p:spPr/>
        <p:txBody>
          <a:bodyPr/>
          <a:lstStyle/>
          <a:p>
            <a:r>
              <a:rPr lang="ru-RU" b="1" dirty="0" smtClean="0">
                <a:solidFill>
                  <a:srgbClr val="C00000"/>
                </a:solidFill>
              </a:rPr>
              <a:t>Интегрированное занятие по сказкам А.С. Пушкина</a:t>
            </a:r>
            <a:endParaRPr lang="ru-RU" b="1" dirty="0">
              <a:solidFill>
                <a:srgbClr val="C00000"/>
              </a:solidFill>
            </a:endParaRPr>
          </a:p>
        </p:txBody>
      </p:sp>
    </p:spTree>
    <p:extLst>
      <p:ext uri="{BB962C8B-B14F-4D97-AF65-F5344CB8AC3E}">
        <p14:creationId xmlns="" xmlns:p14="http://schemas.microsoft.com/office/powerpoint/2010/main" val="2820874188"/>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2050" name="Picture 2" descr="G:\SAM_6767.JPG"/>
          <p:cNvPicPr>
            <a:picLocks noChangeAspect="1" noChangeArrowheads="1"/>
          </p:cNvPicPr>
          <p:nvPr/>
        </p:nvPicPr>
        <p:blipFill>
          <a:blip r:embed="rId3" cstate="print"/>
          <a:srcRect/>
          <a:stretch>
            <a:fillRect/>
          </a:stretch>
        </p:blipFill>
        <p:spPr bwMode="auto">
          <a:xfrm>
            <a:off x="0" y="-214338"/>
            <a:ext cx="9144000" cy="7072338"/>
          </a:xfrm>
          <a:prstGeom prst="rect">
            <a:avLst/>
          </a:prstGeom>
          <a:noFill/>
        </p:spPr>
      </p:pic>
    </p:spTree>
    <p:extLst>
      <p:ext uri="{BB962C8B-B14F-4D97-AF65-F5344CB8AC3E}">
        <p14:creationId xmlns="" xmlns:p14="http://schemas.microsoft.com/office/powerpoint/2010/main" val="2820874188"/>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Облако 2"/>
          <p:cNvSpPr/>
          <p:nvPr/>
        </p:nvSpPr>
        <p:spPr>
          <a:xfrm>
            <a:off x="500034" y="642918"/>
            <a:ext cx="6264696" cy="3143272"/>
          </a:xfrm>
          <a:prstGeom prst="cloud">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000" b="1" cap="all" dirty="0" smtClean="0">
                <a:ln w="0"/>
                <a:solidFill>
                  <a:srgbClr val="C00000"/>
                </a:solidFill>
                <a:effectLst/>
                <a:latin typeface="Georgia" panose="02040502050405020303" pitchFamily="18" charset="0"/>
              </a:rPr>
              <a:t>Спасибо за внимание</a:t>
            </a:r>
            <a:r>
              <a:rPr lang="ru-RU" sz="2000" b="1" cap="all" dirty="0">
                <a:ln w="0"/>
                <a:solidFill>
                  <a:srgbClr val="C00000"/>
                </a:solidFill>
                <a:latin typeface="Georgia" panose="02040502050405020303" pitchFamily="18" charset="0"/>
              </a:rPr>
              <a:t> !</a:t>
            </a:r>
          </a:p>
        </p:txBody>
      </p:sp>
      <p:pic>
        <p:nvPicPr>
          <p:cNvPr id="3074" name="Picture 2" descr="G:\SAM_6769.JPG"/>
          <p:cNvPicPr>
            <a:picLocks noChangeAspect="1" noChangeArrowheads="1"/>
          </p:cNvPicPr>
          <p:nvPr/>
        </p:nvPicPr>
        <p:blipFill>
          <a:blip r:embed="rId3" cstate="print"/>
          <a:srcRect/>
          <a:stretch>
            <a:fillRect/>
          </a:stretch>
        </p:blipFill>
        <p:spPr bwMode="auto">
          <a:xfrm>
            <a:off x="214282" y="71414"/>
            <a:ext cx="8686798" cy="6786586"/>
          </a:xfrm>
          <a:prstGeom prst="rect">
            <a:avLst/>
          </a:prstGeom>
          <a:noFill/>
        </p:spPr>
      </p:pic>
    </p:spTree>
    <p:extLst>
      <p:ext uri="{BB962C8B-B14F-4D97-AF65-F5344CB8AC3E}">
        <p14:creationId xmlns="" xmlns:p14="http://schemas.microsoft.com/office/powerpoint/2010/main" val="2820874188"/>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Скругленный прямоугольник 2"/>
          <p:cNvSpPr/>
          <p:nvPr/>
        </p:nvSpPr>
        <p:spPr>
          <a:xfrm>
            <a:off x="5652120" y="188640"/>
            <a:ext cx="3312368" cy="158417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spcBef>
                <a:spcPct val="0"/>
              </a:spcBef>
              <a:defRPr/>
            </a:pPr>
            <a:r>
              <a:rPr lang="ru-RU" b="1" dirty="0" smtClean="0">
                <a:solidFill>
                  <a:srgbClr val="C00000"/>
                </a:solidFill>
                <a:latin typeface="Georgia" pitchFamily="18" charset="0"/>
              </a:rPr>
              <a:t>«Здоровье </a:t>
            </a:r>
            <a:r>
              <a:rPr lang="ru-RU" b="1" dirty="0">
                <a:solidFill>
                  <a:srgbClr val="C00000"/>
                </a:solidFill>
                <a:latin typeface="Georgia" pitchFamily="18" charset="0"/>
              </a:rPr>
              <a:t>– это самое ценное, что есть у </a:t>
            </a:r>
            <a:r>
              <a:rPr lang="ru-RU" b="1" dirty="0" smtClean="0">
                <a:solidFill>
                  <a:srgbClr val="C00000"/>
                </a:solidFill>
                <a:latin typeface="Georgia" pitchFamily="18" charset="0"/>
              </a:rPr>
              <a:t>человека».</a:t>
            </a:r>
            <a:r>
              <a:rPr lang="ru-RU" b="1" dirty="0">
                <a:solidFill>
                  <a:srgbClr val="C00000"/>
                </a:solidFill>
                <a:latin typeface="Georgia" pitchFamily="18" charset="0"/>
              </a:rPr>
              <a:t/>
            </a:r>
            <a:br>
              <a:rPr lang="ru-RU" b="1" dirty="0">
                <a:solidFill>
                  <a:srgbClr val="C00000"/>
                </a:solidFill>
                <a:latin typeface="Georgia" pitchFamily="18" charset="0"/>
              </a:rPr>
            </a:br>
            <a:r>
              <a:rPr lang="ru-RU" b="1" dirty="0">
                <a:solidFill>
                  <a:srgbClr val="C00000"/>
                </a:solidFill>
                <a:latin typeface="Georgia" pitchFamily="18" charset="0"/>
              </a:rPr>
              <a:t>                                               Н.А. Семашко</a:t>
            </a:r>
          </a:p>
        </p:txBody>
      </p:sp>
      <p:sp>
        <p:nvSpPr>
          <p:cNvPr id="4" name="Скругленный прямоугольник 3"/>
          <p:cNvSpPr/>
          <p:nvPr/>
        </p:nvSpPr>
        <p:spPr>
          <a:xfrm>
            <a:off x="214282" y="154360"/>
            <a:ext cx="5143536" cy="527490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spcBef>
                <a:spcPct val="0"/>
              </a:spcBef>
              <a:defRPr/>
            </a:pPr>
            <a:r>
              <a:rPr lang="ru-RU" b="1" dirty="0" smtClean="0">
                <a:solidFill>
                  <a:srgbClr val="7030A0"/>
                </a:solidFill>
              </a:rPr>
              <a:t>Хорошая речь – важнейшее условие всестороннего полноценного развития детей. Чем богаче и правильнее у ребёнка речь, тем легче ему высказывать свои мысли, тем шире его возможности в познании окружающей действительности, содержательнее и полноценнее отношения со сверстниками и взрослыми, тем активнее осуществляется его психическое развитие. Развитие речи – её звуковой стороны, словарного запаса, грамматического строя – одна из важнейших задач обучения в логопедической группе детского сада.</a:t>
            </a:r>
          </a:p>
          <a:p>
            <a:pPr lvl="0" algn="ctr">
              <a:spcBef>
                <a:spcPct val="0"/>
              </a:spcBef>
              <a:defRPr/>
            </a:pPr>
            <a:endParaRPr lang="ru-RU" b="1" dirty="0">
              <a:solidFill>
                <a:srgbClr val="7030A0"/>
              </a:solidFill>
              <a:latin typeface="Georgia" pitchFamily="18" charset="0"/>
            </a:endParaRPr>
          </a:p>
        </p:txBody>
      </p:sp>
      <p:pic>
        <p:nvPicPr>
          <p:cNvPr id="6" name="Рисунок 5"/>
          <p:cNvPicPr>
            <a:picLocks noChangeAspect="1"/>
          </p:cNvPicPr>
          <p:nvPr/>
        </p:nvPicPr>
        <p:blipFill rotWithShape="1">
          <a:blip r:embed="rId4" cstate="screen">
            <a:extLst>
              <a:ext uri="{28A0092B-C50C-407E-A947-70E740481C1C}">
                <a14:useLocalDpi xmlns="" xmlns:a14="http://schemas.microsoft.com/office/drawing/2010/main"/>
              </a:ext>
            </a:extLst>
          </a:blip>
          <a:srcRect/>
          <a:stretch/>
        </p:blipFill>
        <p:spPr>
          <a:xfrm>
            <a:off x="5440218" y="2348880"/>
            <a:ext cx="3703782" cy="38700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23391107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Облако 2"/>
          <p:cNvSpPr/>
          <p:nvPr/>
        </p:nvSpPr>
        <p:spPr>
          <a:xfrm>
            <a:off x="500034" y="642918"/>
            <a:ext cx="6264696" cy="3143272"/>
          </a:xfrm>
          <a:prstGeom prst="cloud">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000" b="1" cap="all" dirty="0" smtClean="0">
                <a:ln w="0"/>
                <a:solidFill>
                  <a:srgbClr val="C00000"/>
                </a:solidFill>
                <a:effectLst/>
                <a:latin typeface="Georgia" panose="02040502050405020303" pitchFamily="18" charset="0"/>
              </a:rPr>
              <a:t>Спасибо за внимание</a:t>
            </a:r>
            <a:r>
              <a:rPr lang="ru-RU" sz="2000" b="1" cap="all" dirty="0">
                <a:ln w="0"/>
                <a:solidFill>
                  <a:srgbClr val="C00000"/>
                </a:solidFill>
                <a:latin typeface="Georgia" panose="02040502050405020303" pitchFamily="18" charset="0"/>
              </a:rPr>
              <a:t> !</a:t>
            </a:r>
          </a:p>
        </p:txBody>
      </p:sp>
      <p:pic>
        <p:nvPicPr>
          <p:cNvPr id="4098" name="Picture 2" descr="G:\SAM_6813.JPG"/>
          <p:cNvPicPr>
            <a:picLocks noChangeAspect="1" noChangeArrowheads="1"/>
          </p:cNvPicPr>
          <p:nvPr/>
        </p:nvPicPr>
        <p:blipFill>
          <a:blip r:embed="rId3" cstate="print"/>
          <a:srcRect/>
          <a:stretch>
            <a:fillRect/>
          </a:stretch>
        </p:blipFill>
        <p:spPr bwMode="auto">
          <a:xfrm>
            <a:off x="0" y="381000"/>
            <a:ext cx="9144000" cy="6096000"/>
          </a:xfrm>
          <a:prstGeom prst="rect">
            <a:avLst/>
          </a:prstGeom>
          <a:noFill/>
        </p:spPr>
      </p:pic>
    </p:spTree>
    <p:extLst>
      <p:ext uri="{BB962C8B-B14F-4D97-AF65-F5344CB8AC3E}">
        <p14:creationId xmlns="" xmlns:p14="http://schemas.microsoft.com/office/powerpoint/2010/main" val="2820874188"/>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5122" name="Picture 2" descr="C:\Users\Администратор\Desktop\Дет.Сад\Новая папка2\P1040676.JPG"/>
          <p:cNvPicPr>
            <a:picLocks noChangeAspect="1" noChangeArrowheads="1"/>
          </p:cNvPicPr>
          <p:nvPr/>
        </p:nvPicPr>
        <p:blipFill>
          <a:blip r:embed="rId3" cstate="print"/>
          <a:srcRect/>
          <a:stretch>
            <a:fillRect/>
          </a:stretch>
        </p:blipFill>
        <p:spPr bwMode="auto">
          <a:xfrm>
            <a:off x="1000100" y="1529350"/>
            <a:ext cx="7566974" cy="5328650"/>
          </a:xfrm>
          <a:prstGeom prst="rect">
            <a:avLst/>
          </a:prstGeom>
          <a:noFill/>
        </p:spPr>
      </p:pic>
      <p:sp>
        <p:nvSpPr>
          <p:cNvPr id="6" name="Заголовок 5"/>
          <p:cNvSpPr>
            <a:spLocks noGrp="1"/>
          </p:cNvSpPr>
          <p:nvPr>
            <p:ph type="title"/>
          </p:nvPr>
        </p:nvSpPr>
        <p:spPr/>
        <p:txBody>
          <a:bodyPr/>
          <a:lstStyle/>
          <a:p>
            <a:r>
              <a:rPr lang="ru-RU" dirty="0" smtClean="0">
                <a:solidFill>
                  <a:srgbClr val="C00000"/>
                </a:solidFill>
              </a:rPr>
              <a:t>    Занятия по обучению      </a:t>
            </a:r>
            <a:br>
              <a:rPr lang="ru-RU" dirty="0" smtClean="0">
                <a:solidFill>
                  <a:srgbClr val="C00000"/>
                </a:solidFill>
              </a:rPr>
            </a:br>
            <a:r>
              <a:rPr lang="ru-RU" dirty="0" smtClean="0">
                <a:solidFill>
                  <a:srgbClr val="C00000"/>
                </a:solidFill>
              </a:rPr>
              <a:t>              грамоте</a:t>
            </a:r>
            <a:endParaRPr lang="ru-RU" dirty="0">
              <a:solidFill>
                <a:srgbClr val="C00000"/>
              </a:solidFill>
            </a:endParaRPr>
          </a:p>
        </p:txBody>
      </p:sp>
    </p:spTree>
    <p:extLst>
      <p:ext uri="{BB962C8B-B14F-4D97-AF65-F5344CB8AC3E}">
        <p14:creationId xmlns="" xmlns:p14="http://schemas.microsoft.com/office/powerpoint/2010/main" val="2820874188"/>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6" name="Заголовок 5"/>
          <p:cNvSpPr>
            <a:spLocks noGrp="1"/>
          </p:cNvSpPr>
          <p:nvPr>
            <p:ph type="title"/>
          </p:nvPr>
        </p:nvSpPr>
        <p:spPr/>
        <p:txBody>
          <a:bodyPr/>
          <a:lstStyle/>
          <a:p>
            <a:endParaRPr lang="ru-RU" dirty="0">
              <a:solidFill>
                <a:srgbClr val="C00000"/>
              </a:solidFill>
            </a:endParaRPr>
          </a:p>
        </p:txBody>
      </p:sp>
      <p:pic>
        <p:nvPicPr>
          <p:cNvPr id="6146" name="Picture 2" descr="C:\Users\Администратор\Desktop\Дет.Сад\Новая папка2\P1040677.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extLst>
      <p:ext uri="{BB962C8B-B14F-4D97-AF65-F5344CB8AC3E}">
        <p14:creationId xmlns="" xmlns:p14="http://schemas.microsoft.com/office/powerpoint/2010/main" val="2820874188"/>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6" name="Заголовок 5"/>
          <p:cNvSpPr>
            <a:spLocks noGrp="1"/>
          </p:cNvSpPr>
          <p:nvPr>
            <p:ph type="title"/>
          </p:nvPr>
        </p:nvSpPr>
        <p:spPr/>
        <p:txBody>
          <a:bodyPr/>
          <a:lstStyle/>
          <a:p>
            <a:endParaRPr lang="ru-RU" dirty="0">
              <a:solidFill>
                <a:srgbClr val="C00000"/>
              </a:solidFill>
            </a:endParaRPr>
          </a:p>
        </p:txBody>
      </p:sp>
      <p:pic>
        <p:nvPicPr>
          <p:cNvPr id="7170" name="Picture 2" descr="C:\Users\Администратор\Desktop\Дет.Сад\Новая папка2\P1040680 (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extLst>
      <p:ext uri="{BB962C8B-B14F-4D97-AF65-F5344CB8AC3E}">
        <p14:creationId xmlns="" xmlns:p14="http://schemas.microsoft.com/office/powerpoint/2010/main" val="2820874188"/>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4" name="Скругленный прямоугольник 3"/>
          <p:cNvSpPr/>
          <p:nvPr/>
        </p:nvSpPr>
        <p:spPr>
          <a:xfrm>
            <a:off x="305655" y="1571612"/>
            <a:ext cx="6338047" cy="3500462"/>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r>
              <a:rPr lang="ru-RU" b="1" dirty="0" smtClean="0">
                <a:solidFill>
                  <a:srgbClr val="002060"/>
                </a:solidFill>
              </a:rPr>
              <a:t>В настоящее время, в результате вмешательства факторов среды и образа жизни, наблюдается ухудшение здоровья дошкольников, увеличение количества детей с нарушениями речевого развития. Поэтому, одним из приоритетных  направлений государственной политики стало </a:t>
            </a:r>
            <a:r>
              <a:rPr lang="ru-RU" b="1" dirty="0" err="1" smtClean="0">
                <a:solidFill>
                  <a:srgbClr val="002060"/>
                </a:solidFill>
              </a:rPr>
              <a:t>здоровьесбережение</a:t>
            </a:r>
            <a:r>
              <a:rPr lang="ru-RU" b="1" dirty="0" smtClean="0">
                <a:solidFill>
                  <a:srgbClr val="002060"/>
                </a:solidFill>
              </a:rPr>
              <a:t> детей. Более того, сохранение, укрепление  здоровья ребёнка является первоосновой его полноценного развития.  </a:t>
            </a:r>
          </a:p>
          <a:p>
            <a:r>
              <a:rPr lang="ru-RU" b="1" dirty="0" smtClean="0">
                <a:solidFill>
                  <a:srgbClr val="7030A0"/>
                </a:solidFill>
                <a:latin typeface="Georgia" panose="02040502050405020303" pitchFamily="18" charset="0"/>
              </a:rPr>
              <a:t> </a:t>
            </a:r>
            <a:endParaRPr lang="ru-RU" b="1" dirty="0">
              <a:solidFill>
                <a:srgbClr val="7030A0"/>
              </a:solidFill>
              <a:latin typeface="Georgia" panose="02040502050405020303" pitchFamily="18" charset="0"/>
            </a:endParaRPr>
          </a:p>
        </p:txBody>
      </p:sp>
      <p:sp>
        <p:nvSpPr>
          <p:cNvPr id="7" name="Скругленный прямоугольник 6"/>
          <p:cNvSpPr/>
          <p:nvPr/>
        </p:nvSpPr>
        <p:spPr>
          <a:xfrm>
            <a:off x="1403648" y="188640"/>
            <a:ext cx="6696744" cy="10081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cap="all" dirty="0" smtClean="0">
                <a:ln w="0"/>
                <a:solidFill>
                  <a:srgbClr val="C00000"/>
                </a:solidFill>
                <a:latin typeface="Georgia" panose="02040502050405020303" pitchFamily="18" charset="0"/>
              </a:rPr>
              <a:t> </a:t>
            </a:r>
            <a:r>
              <a:rPr lang="ru-RU" b="1" cap="all" dirty="0" err="1" smtClean="0">
                <a:ln w="0"/>
                <a:solidFill>
                  <a:srgbClr val="C00000"/>
                </a:solidFill>
                <a:latin typeface="Georgia" panose="02040502050405020303" pitchFamily="18" charset="0"/>
              </a:rPr>
              <a:t>здоровьесберегающие</a:t>
            </a:r>
            <a:r>
              <a:rPr lang="ru-RU" b="1" cap="all" dirty="0" smtClean="0">
                <a:ln w="0"/>
                <a:solidFill>
                  <a:srgbClr val="C00000"/>
                </a:solidFill>
                <a:latin typeface="Georgia" panose="02040502050405020303" pitchFamily="18" charset="0"/>
              </a:rPr>
              <a:t> технологии</a:t>
            </a:r>
            <a:endParaRPr lang="ru-RU" b="1" cap="all" dirty="0">
              <a:ln w="0"/>
              <a:solidFill>
                <a:srgbClr val="C00000"/>
              </a:solidFill>
              <a:effectLst/>
              <a:latin typeface="Georgia" panose="02040502050405020303" pitchFamily="18" charset="0"/>
            </a:endParaRPr>
          </a:p>
        </p:txBody>
      </p:sp>
    </p:spTree>
    <p:extLst>
      <p:ext uri="{BB962C8B-B14F-4D97-AF65-F5344CB8AC3E}">
        <p14:creationId xmlns="" xmlns:p14="http://schemas.microsoft.com/office/powerpoint/2010/main" val="2851785667"/>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4" name="Скругленный прямоугольник 3"/>
          <p:cNvSpPr/>
          <p:nvPr/>
        </p:nvSpPr>
        <p:spPr>
          <a:xfrm>
            <a:off x="0" y="1500174"/>
            <a:ext cx="4286248" cy="335758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ru-RU" sz="2000" b="1" dirty="0" smtClean="0">
                <a:solidFill>
                  <a:srgbClr val="002060"/>
                </a:solidFill>
              </a:rPr>
              <a:t> Коррекция речевых нарушений и сохранение здоровья детей  через использование здоровьесберегающих технологий.</a:t>
            </a:r>
          </a:p>
          <a:p>
            <a:pPr algn="r"/>
            <a:r>
              <a:rPr lang="ru-RU" sz="2000" b="1" dirty="0" smtClean="0">
                <a:solidFill>
                  <a:srgbClr val="002060"/>
                </a:solidFill>
              </a:rPr>
              <a:t>  </a:t>
            </a:r>
          </a:p>
          <a:p>
            <a:r>
              <a:rPr lang="ru-RU" sz="2000" b="1" dirty="0" smtClean="0">
                <a:solidFill>
                  <a:srgbClr val="7030A0"/>
                </a:solidFill>
                <a:latin typeface="Georgia" panose="02040502050405020303" pitchFamily="18" charset="0"/>
              </a:rPr>
              <a:t> </a:t>
            </a:r>
            <a:endParaRPr lang="ru-RU" sz="2000" b="1" dirty="0">
              <a:solidFill>
                <a:srgbClr val="7030A0"/>
              </a:solidFill>
              <a:latin typeface="Georgia" panose="02040502050405020303" pitchFamily="18" charset="0"/>
            </a:endParaRPr>
          </a:p>
        </p:txBody>
      </p:sp>
      <p:sp>
        <p:nvSpPr>
          <p:cNvPr id="7" name="Скругленный прямоугольник 6"/>
          <p:cNvSpPr/>
          <p:nvPr/>
        </p:nvSpPr>
        <p:spPr>
          <a:xfrm>
            <a:off x="0" y="0"/>
            <a:ext cx="4643438" cy="122240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cap="all" dirty="0" smtClean="0">
                <a:ln w="0"/>
                <a:solidFill>
                  <a:srgbClr val="C00000"/>
                </a:solidFill>
                <a:latin typeface="Georgia" panose="02040502050405020303" pitchFamily="18" charset="0"/>
              </a:rPr>
              <a:t> Цель работы:</a:t>
            </a:r>
            <a:endParaRPr lang="ru-RU" b="1" cap="all" dirty="0">
              <a:ln w="0"/>
              <a:solidFill>
                <a:srgbClr val="C00000"/>
              </a:solidFill>
              <a:effectLst/>
              <a:latin typeface="Georgia" panose="02040502050405020303" pitchFamily="18" charset="0"/>
            </a:endParaRPr>
          </a:p>
        </p:txBody>
      </p:sp>
      <p:sp>
        <p:nvSpPr>
          <p:cNvPr id="6" name="Скругленный прямоугольник 5"/>
          <p:cNvSpPr/>
          <p:nvPr/>
        </p:nvSpPr>
        <p:spPr>
          <a:xfrm>
            <a:off x="4714876" y="0"/>
            <a:ext cx="4429124" cy="122240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cap="all" dirty="0" smtClean="0">
                <a:ln w="0"/>
                <a:solidFill>
                  <a:srgbClr val="C00000"/>
                </a:solidFill>
                <a:latin typeface="Georgia" panose="02040502050405020303" pitchFamily="18" charset="0"/>
              </a:rPr>
              <a:t> задачи работы:</a:t>
            </a:r>
            <a:endParaRPr lang="ru-RU" b="1" cap="all" dirty="0">
              <a:ln w="0"/>
              <a:solidFill>
                <a:srgbClr val="C00000"/>
              </a:solidFill>
              <a:effectLst/>
              <a:latin typeface="Georgia" panose="02040502050405020303" pitchFamily="18" charset="0"/>
            </a:endParaRPr>
          </a:p>
        </p:txBody>
      </p:sp>
      <p:sp>
        <p:nvSpPr>
          <p:cNvPr id="8" name="Скругленный прямоугольник 7"/>
          <p:cNvSpPr/>
          <p:nvPr/>
        </p:nvSpPr>
        <p:spPr>
          <a:xfrm>
            <a:off x="4643438" y="1571612"/>
            <a:ext cx="4286248" cy="321471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endParaRPr lang="ru-RU" b="1" dirty="0" smtClean="0">
              <a:solidFill>
                <a:srgbClr val="002060"/>
              </a:solidFill>
            </a:endParaRPr>
          </a:p>
          <a:p>
            <a:endParaRPr lang="ru-RU" b="1" dirty="0" smtClean="0">
              <a:solidFill>
                <a:srgbClr val="002060"/>
              </a:solidFill>
            </a:endParaRPr>
          </a:p>
          <a:p>
            <a:r>
              <a:rPr lang="ru-RU" b="1" dirty="0" smtClean="0">
                <a:solidFill>
                  <a:srgbClr val="002060"/>
                </a:solidFill>
              </a:rPr>
              <a:t>1.Выявить уровень развития неречевых и речевых функций у  детей 6-7лет.</a:t>
            </a:r>
          </a:p>
          <a:p>
            <a:r>
              <a:rPr lang="ru-RU" b="1" dirty="0" smtClean="0">
                <a:solidFill>
                  <a:srgbClr val="002060"/>
                </a:solidFill>
              </a:rPr>
              <a:t>2.Создать условия для  коррекции речи детей дошкольного возраста с использованием здоровьесберегающих технологий. </a:t>
            </a:r>
          </a:p>
          <a:p>
            <a:pPr algn="ctr">
              <a:lnSpc>
                <a:spcPct val="150000"/>
              </a:lnSpc>
            </a:pPr>
            <a:endParaRPr lang="ru-RU" sz="2000" b="1" dirty="0" smtClean="0">
              <a:solidFill>
                <a:srgbClr val="002060"/>
              </a:solidFill>
            </a:endParaRPr>
          </a:p>
          <a:p>
            <a:pPr algn="r"/>
            <a:r>
              <a:rPr lang="ru-RU" sz="2000" b="1" dirty="0" smtClean="0">
                <a:solidFill>
                  <a:srgbClr val="002060"/>
                </a:solidFill>
              </a:rPr>
              <a:t>  </a:t>
            </a:r>
          </a:p>
          <a:p>
            <a:r>
              <a:rPr lang="ru-RU" sz="2000" b="1" dirty="0" smtClean="0">
                <a:solidFill>
                  <a:srgbClr val="7030A0"/>
                </a:solidFill>
                <a:latin typeface="Georgia" panose="02040502050405020303" pitchFamily="18" charset="0"/>
              </a:rPr>
              <a:t> </a:t>
            </a:r>
            <a:endParaRPr lang="ru-RU" sz="2000" b="1" dirty="0">
              <a:solidFill>
                <a:srgbClr val="7030A0"/>
              </a:solidFill>
              <a:latin typeface="Georgia" panose="02040502050405020303" pitchFamily="18" charset="0"/>
            </a:endParaRPr>
          </a:p>
        </p:txBody>
      </p:sp>
    </p:spTree>
    <p:extLst>
      <p:ext uri="{BB962C8B-B14F-4D97-AF65-F5344CB8AC3E}">
        <p14:creationId xmlns="" xmlns:p14="http://schemas.microsoft.com/office/powerpoint/2010/main" val="2851785667"/>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Скругленный прямоугольник 2"/>
          <p:cNvSpPr/>
          <p:nvPr/>
        </p:nvSpPr>
        <p:spPr>
          <a:xfrm>
            <a:off x="161764" y="191964"/>
            <a:ext cx="8820472" cy="3992504"/>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just"/>
            <a:r>
              <a:rPr lang="ru-RU" sz="1400" dirty="0" smtClean="0">
                <a:solidFill>
                  <a:srgbClr val="7030A0"/>
                </a:solidFill>
              </a:rPr>
              <a:t>             </a:t>
            </a:r>
            <a:r>
              <a:rPr lang="ru-RU" sz="1600" b="1" dirty="0" smtClean="0">
                <a:solidFill>
                  <a:srgbClr val="7030A0"/>
                </a:solidFill>
                <a:latin typeface="Georgia" panose="02040502050405020303" pitchFamily="18" charset="0"/>
              </a:rPr>
              <a:t>Логопедические </a:t>
            </a:r>
            <a:r>
              <a:rPr lang="ru-RU" sz="1600" b="1" dirty="0">
                <a:solidFill>
                  <a:srgbClr val="7030A0"/>
                </a:solidFill>
                <a:latin typeface="Georgia" panose="02040502050405020303" pitchFamily="18" charset="0"/>
              </a:rPr>
              <a:t>группы посещают дети, имеющие различные речевые нарушения. У них  речевой дефект сочетается с различными нарушениями психической деятельности. </a:t>
            </a:r>
            <a:r>
              <a:rPr lang="ru-RU" sz="1600" b="1" dirty="0" smtClean="0">
                <a:solidFill>
                  <a:srgbClr val="7030A0"/>
                </a:solidFill>
                <a:latin typeface="Georgia" panose="02040502050405020303" pitchFamily="18" charset="0"/>
              </a:rPr>
              <a:t> </a:t>
            </a:r>
            <a:r>
              <a:rPr lang="ru-RU" sz="1600" b="1" dirty="0">
                <a:solidFill>
                  <a:srgbClr val="7030A0"/>
                </a:solidFill>
                <a:latin typeface="Georgia" panose="02040502050405020303" pitchFamily="18" charset="0"/>
              </a:rPr>
              <a:t> </a:t>
            </a:r>
            <a:r>
              <a:rPr lang="ru-RU" sz="1600" b="1" dirty="0" smtClean="0">
                <a:solidFill>
                  <a:srgbClr val="7030A0"/>
                </a:solidFill>
                <a:latin typeface="Georgia" panose="02040502050405020303" pitchFamily="18" charset="0"/>
              </a:rPr>
              <a:t>Речевые нарушения у некоторых детей </a:t>
            </a:r>
            <a:r>
              <a:rPr lang="ru-RU" sz="1600" b="1" dirty="0">
                <a:solidFill>
                  <a:srgbClr val="7030A0"/>
                </a:solidFill>
                <a:latin typeface="Georgia" panose="02040502050405020303" pitchFamily="18" charset="0"/>
              </a:rPr>
              <a:t>сочетаются с недостаточностью развития мелкой </a:t>
            </a:r>
            <a:r>
              <a:rPr lang="ru-RU" sz="1600" b="1" dirty="0" smtClean="0">
                <a:solidFill>
                  <a:srgbClr val="7030A0"/>
                </a:solidFill>
                <a:latin typeface="Georgia" panose="02040502050405020303" pitchFamily="18" charset="0"/>
              </a:rPr>
              <a:t>моторики, </a:t>
            </a:r>
            <a:r>
              <a:rPr lang="ru-RU" sz="1600" b="1" dirty="0" err="1" smtClean="0">
                <a:solidFill>
                  <a:srgbClr val="7030A0"/>
                </a:solidFill>
                <a:latin typeface="Georgia" panose="02040502050405020303" pitchFamily="18" charset="0"/>
              </a:rPr>
              <a:t>несформированностью</a:t>
            </a:r>
            <a:r>
              <a:rPr lang="ru-RU" sz="1600" b="1" dirty="0" smtClean="0">
                <a:solidFill>
                  <a:srgbClr val="7030A0"/>
                </a:solidFill>
                <a:latin typeface="Georgia" panose="02040502050405020303" pitchFamily="18" charset="0"/>
              </a:rPr>
              <a:t> </a:t>
            </a:r>
            <a:r>
              <a:rPr lang="ru-RU" sz="1600" b="1" dirty="0">
                <a:solidFill>
                  <a:srgbClr val="7030A0"/>
                </a:solidFill>
                <a:latin typeface="Georgia" panose="02040502050405020303" pitchFamily="18" charset="0"/>
              </a:rPr>
              <a:t> пространственных отношений, недостаточностью временных понятий, восприятия цветов и оттенков, что в конечном итоге без своевременной логопедической помощи приводит к стойким специфическим ошибкам письменной речи и  снижает возможность успешного обучения в школе.</a:t>
            </a:r>
          </a:p>
          <a:p>
            <a:pPr algn="just"/>
            <a:r>
              <a:rPr lang="ru-RU" sz="1600" b="1" dirty="0">
                <a:solidFill>
                  <a:srgbClr val="7030A0"/>
                </a:solidFill>
                <a:latin typeface="Georgia" panose="02040502050405020303" pitchFamily="18" charset="0"/>
              </a:rPr>
              <a:t>	Решение данной проблемы видится  во внедрении элементов здоровьесберегающих технологий, использование которых в воспитательно-образовательном и коррекционно-развивающем процессе идёт на пользу здоровья детей.</a:t>
            </a:r>
          </a:p>
        </p:txBody>
      </p:sp>
      <p:pic>
        <p:nvPicPr>
          <p:cNvPr id="1026" name="Picture 2" descr="G:\Семинар фото!!!\DSCF9672.JPG"/>
          <p:cNvPicPr>
            <a:picLocks noChangeAspect="1" noChangeArrowheads="1"/>
          </p:cNvPicPr>
          <p:nvPr/>
        </p:nvPicPr>
        <p:blipFill>
          <a:blip r:embed="rId3" cstate="print"/>
          <a:srcRect/>
          <a:stretch>
            <a:fillRect/>
          </a:stretch>
        </p:blipFill>
        <p:spPr bwMode="auto">
          <a:xfrm>
            <a:off x="3071802" y="4000504"/>
            <a:ext cx="3809994" cy="2857496"/>
          </a:xfrm>
          <a:prstGeom prst="rect">
            <a:avLst/>
          </a:prstGeom>
          <a:noFill/>
        </p:spPr>
      </p:pic>
    </p:spTree>
    <p:extLst>
      <p:ext uri="{BB962C8B-B14F-4D97-AF65-F5344CB8AC3E}">
        <p14:creationId xmlns="" xmlns:p14="http://schemas.microsoft.com/office/powerpoint/2010/main" val="2661048447"/>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Скругленный прямоугольник 2"/>
          <p:cNvSpPr/>
          <p:nvPr/>
        </p:nvSpPr>
        <p:spPr>
          <a:xfrm>
            <a:off x="971600" y="188640"/>
            <a:ext cx="6696744" cy="7920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cap="all" dirty="0">
                <a:ln w="0"/>
                <a:solidFill>
                  <a:srgbClr val="C00000"/>
                </a:solidFill>
                <a:effectLst/>
                <a:latin typeface="Georgia" panose="02040502050405020303" pitchFamily="18" charset="0"/>
              </a:rPr>
              <a:t>Артикуляционная гимнастика</a:t>
            </a:r>
          </a:p>
        </p:txBody>
      </p:sp>
      <p:sp>
        <p:nvSpPr>
          <p:cNvPr id="4" name="Скругленный прямоугольник 3"/>
          <p:cNvSpPr/>
          <p:nvPr/>
        </p:nvSpPr>
        <p:spPr>
          <a:xfrm>
            <a:off x="971600" y="1052736"/>
            <a:ext cx="6840760" cy="330495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b="1" dirty="0">
                <a:solidFill>
                  <a:srgbClr val="7030A0"/>
                </a:solidFill>
                <a:latin typeface="Georgia" panose="02040502050405020303" pitchFamily="18" charset="0"/>
              </a:rPr>
              <a:t>Данный вид гимнастики является одним из самых эффективных средств формирования и коррекции правильного звукопроизношения. В нашей группе артикуляционная гимнастика проводится  как логопедом на индивидуальных занятиях, так и воспитателями. При  проведении АГ используем музыку и сопряженные движения руки ребенка. Это повышает эффективность артикуляционной гимнастики. </a:t>
            </a:r>
          </a:p>
        </p:txBody>
      </p:sp>
      <p:pic>
        <p:nvPicPr>
          <p:cNvPr id="40961" name="Picture 1" descr="C:\Users\Администратор\Desktop\занятия 2016\P1040875.JPG"/>
          <p:cNvPicPr>
            <a:picLocks noChangeAspect="1" noChangeArrowheads="1"/>
          </p:cNvPicPr>
          <p:nvPr/>
        </p:nvPicPr>
        <p:blipFill>
          <a:blip r:embed="rId3" cstate="print"/>
          <a:srcRect/>
          <a:stretch>
            <a:fillRect/>
          </a:stretch>
        </p:blipFill>
        <p:spPr bwMode="auto">
          <a:xfrm>
            <a:off x="2976583" y="3643314"/>
            <a:ext cx="4286247" cy="3214686"/>
          </a:xfrm>
          <a:prstGeom prst="rect">
            <a:avLst/>
          </a:prstGeom>
          <a:noFill/>
        </p:spPr>
      </p:pic>
    </p:spTree>
    <p:extLst>
      <p:ext uri="{BB962C8B-B14F-4D97-AF65-F5344CB8AC3E}">
        <p14:creationId xmlns="" xmlns:p14="http://schemas.microsoft.com/office/powerpoint/2010/main" val="707724167"/>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Скругленный прямоугольник 2"/>
          <p:cNvSpPr/>
          <p:nvPr/>
        </p:nvSpPr>
        <p:spPr>
          <a:xfrm>
            <a:off x="1873781" y="255879"/>
            <a:ext cx="5832648" cy="936104"/>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cap="all" dirty="0">
                <a:ln w="0"/>
                <a:solidFill>
                  <a:srgbClr val="C00000"/>
                </a:solidFill>
                <a:effectLst/>
                <a:latin typeface="Georgia" panose="02040502050405020303" pitchFamily="18" charset="0"/>
              </a:rPr>
              <a:t>Пальчиковая гимнастика</a:t>
            </a:r>
          </a:p>
        </p:txBody>
      </p:sp>
      <p:sp>
        <p:nvSpPr>
          <p:cNvPr id="4" name="Скругленный прямоугольник 3"/>
          <p:cNvSpPr/>
          <p:nvPr/>
        </p:nvSpPr>
        <p:spPr>
          <a:xfrm>
            <a:off x="0" y="1500174"/>
            <a:ext cx="6280809" cy="2738933"/>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r>
              <a:rPr lang="ru-RU" b="1" dirty="0" smtClean="0">
                <a:solidFill>
                  <a:srgbClr val="002060"/>
                </a:solidFill>
              </a:rPr>
              <a:t>Систематические упражнения по тренировке движений пальцев, наряду со стимулирующим влиянием на развитие речи, является мощным средством повышения работоспособности коры головного мозга, влияет на центры развития речи, развивает ручную умелость, помогает снять напряжение.</a:t>
            </a:r>
          </a:p>
        </p:txBody>
      </p:sp>
      <p:pic>
        <p:nvPicPr>
          <p:cNvPr id="7" name="Рисунок 6"/>
          <p:cNvPicPr>
            <a:picLocks noChangeAspect="1"/>
          </p:cNvPicPr>
          <p:nvPr/>
        </p:nvPicPr>
        <p:blipFill rotWithShape="1">
          <a:blip r:embed="rId3" cstate="screen">
            <a:extLst>
              <a:ext uri="{28A0092B-C50C-407E-A947-70E740481C1C}">
                <a14:useLocalDpi xmlns="" xmlns:a14="http://schemas.microsoft.com/office/drawing/2010/main"/>
              </a:ext>
            </a:extLst>
          </a:blip>
          <a:srcRect/>
          <a:stretch/>
        </p:blipFill>
        <p:spPr>
          <a:xfrm>
            <a:off x="5643570" y="4143380"/>
            <a:ext cx="3297606" cy="2379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C:\Users\Администратор\Desktop\P1030564.JPG"/>
          <p:cNvPicPr>
            <a:picLocks noChangeAspect="1" noChangeArrowheads="1"/>
          </p:cNvPicPr>
          <p:nvPr/>
        </p:nvPicPr>
        <p:blipFill>
          <a:blip r:embed="rId4" cstate="print"/>
          <a:srcRect/>
          <a:stretch>
            <a:fillRect/>
          </a:stretch>
        </p:blipFill>
        <p:spPr bwMode="auto">
          <a:xfrm>
            <a:off x="1071538" y="4071918"/>
            <a:ext cx="3714776" cy="2786082"/>
          </a:xfrm>
          <a:prstGeom prst="rect">
            <a:avLst/>
          </a:prstGeom>
          <a:noFill/>
        </p:spPr>
      </p:pic>
      <p:pic>
        <p:nvPicPr>
          <p:cNvPr id="2051" name="Picture 3" descr="C:\Users\Администратор\Desktop\Дет.Сад\Новая папка2\P1040682 (2).JPG"/>
          <p:cNvPicPr>
            <a:picLocks noChangeAspect="1" noChangeArrowheads="1"/>
          </p:cNvPicPr>
          <p:nvPr/>
        </p:nvPicPr>
        <p:blipFill>
          <a:blip r:embed="rId5" cstate="print"/>
          <a:srcRect/>
          <a:stretch>
            <a:fillRect/>
          </a:stretch>
        </p:blipFill>
        <p:spPr bwMode="auto">
          <a:xfrm>
            <a:off x="6381731" y="1928802"/>
            <a:ext cx="2762269" cy="2071702"/>
          </a:xfrm>
          <a:prstGeom prst="rect">
            <a:avLst/>
          </a:prstGeom>
          <a:noFill/>
        </p:spPr>
      </p:pic>
    </p:spTree>
    <p:extLst>
      <p:ext uri="{BB962C8B-B14F-4D97-AF65-F5344CB8AC3E}">
        <p14:creationId xmlns="" xmlns:p14="http://schemas.microsoft.com/office/powerpoint/2010/main" val="2210734313"/>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Скругленный прямоугольник 2"/>
          <p:cNvSpPr/>
          <p:nvPr/>
        </p:nvSpPr>
        <p:spPr>
          <a:xfrm>
            <a:off x="1475656" y="404664"/>
            <a:ext cx="6048672" cy="86409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cap="all" dirty="0">
                <a:ln w="0"/>
                <a:solidFill>
                  <a:srgbClr val="C00000"/>
                </a:solidFill>
                <a:effectLst/>
                <a:latin typeface="Georgia" panose="02040502050405020303" pitchFamily="18" charset="0"/>
              </a:rPr>
              <a:t>Дыхательная гимнастика</a:t>
            </a:r>
          </a:p>
        </p:txBody>
      </p:sp>
      <p:sp>
        <p:nvSpPr>
          <p:cNvPr id="4" name="Скругленный прямоугольник 3"/>
          <p:cNvSpPr/>
          <p:nvPr/>
        </p:nvSpPr>
        <p:spPr>
          <a:xfrm>
            <a:off x="928662" y="1357298"/>
            <a:ext cx="7776863" cy="1883762"/>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r>
              <a:rPr lang="ru-RU" sz="1600" b="1" dirty="0" smtClean="0">
                <a:solidFill>
                  <a:srgbClr val="002060"/>
                </a:solidFill>
              </a:rPr>
              <a:t>Правильное дыхание очень важно для развития речи, так как дыхательная система - это энергетическая база для речевой системы. Дыхание влияет на звукопроизношение, артикуляцию и развитие голоса. </a:t>
            </a:r>
          </a:p>
          <a:p>
            <a:r>
              <a:rPr lang="ru-RU" sz="1600" b="1" dirty="0" smtClean="0">
                <a:solidFill>
                  <a:srgbClr val="002060"/>
                </a:solidFill>
              </a:rPr>
              <a:t>Дыхательные упражнения помогают выработать диафрагмальное дыхание, а также продолжительность, силу и правильное распределение выдоха. </a:t>
            </a:r>
          </a:p>
          <a:p>
            <a:pPr algn="ctr"/>
            <a:endParaRPr lang="ru-RU" sz="1600" b="1" dirty="0">
              <a:solidFill>
                <a:srgbClr val="7030A0"/>
              </a:solidFill>
              <a:latin typeface="Georgia" panose="02040502050405020303" pitchFamily="18" charset="0"/>
            </a:endParaRPr>
          </a:p>
        </p:txBody>
      </p:sp>
      <p:pic>
        <p:nvPicPr>
          <p:cNvPr id="3075" name="Picture 3" descr="C:\Users\Администратор\Desktop\P1040720.JPG"/>
          <p:cNvPicPr>
            <a:picLocks noChangeAspect="1" noChangeArrowheads="1"/>
          </p:cNvPicPr>
          <p:nvPr/>
        </p:nvPicPr>
        <p:blipFill>
          <a:blip r:embed="rId3" cstate="print"/>
          <a:srcRect/>
          <a:stretch>
            <a:fillRect/>
          </a:stretch>
        </p:blipFill>
        <p:spPr bwMode="auto">
          <a:xfrm>
            <a:off x="5008742" y="3143248"/>
            <a:ext cx="4135258" cy="3714752"/>
          </a:xfrm>
          <a:prstGeom prst="rect">
            <a:avLst/>
          </a:prstGeom>
          <a:noFill/>
        </p:spPr>
      </p:pic>
      <p:pic>
        <p:nvPicPr>
          <p:cNvPr id="1026" name="Picture 2" descr="C:\Users\Администратор\Desktop\Новая папка\P1040804.JPG"/>
          <p:cNvPicPr>
            <a:picLocks noChangeAspect="1" noChangeArrowheads="1"/>
          </p:cNvPicPr>
          <p:nvPr/>
        </p:nvPicPr>
        <p:blipFill>
          <a:blip r:embed="rId4" cstate="print"/>
          <a:srcRect/>
          <a:stretch>
            <a:fillRect/>
          </a:stretch>
        </p:blipFill>
        <p:spPr bwMode="auto">
          <a:xfrm>
            <a:off x="-1" y="3143249"/>
            <a:ext cx="4953003" cy="3714752"/>
          </a:xfrm>
          <a:prstGeom prst="rect">
            <a:avLst/>
          </a:prstGeom>
          <a:noFill/>
        </p:spPr>
      </p:pic>
    </p:spTree>
    <p:extLst>
      <p:ext uri="{BB962C8B-B14F-4D97-AF65-F5344CB8AC3E}">
        <p14:creationId xmlns="" xmlns:p14="http://schemas.microsoft.com/office/powerpoint/2010/main" val="3829936675"/>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Скругленный прямоугольник 2"/>
          <p:cNvSpPr/>
          <p:nvPr/>
        </p:nvSpPr>
        <p:spPr>
          <a:xfrm>
            <a:off x="2015716" y="155923"/>
            <a:ext cx="6048672" cy="936104"/>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cap="all" dirty="0">
                <a:ln w="0"/>
                <a:solidFill>
                  <a:srgbClr val="C00000"/>
                </a:solidFill>
                <a:effectLst/>
                <a:latin typeface="Georgia" panose="02040502050405020303" pitchFamily="18" charset="0"/>
              </a:rPr>
              <a:t>Гимнастика для глаз</a:t>
            </a:r>
            <a:r>
              <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Georgia" panose="02040502050405020303" pitchFamily="18" charset="0"/>
              </a:rPr>
              <a:t/>
            </a:r>
            <a:br>
              <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Georgia" panose="02040502050405020303" pitchFamily="18" charset="0"/>
              </a:rPr>
            </a:b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Georgia" panose="02040502050405020303" pitchFamily="18" charset="0"/>
            </a:endParaRPr>
          </a:p>
        </p:txBody>
      </p:sp>
      <p:sp>
        <p:nvSpPr>
          <p:cNvPr id="4" name="Скругленный прямоугольник 3"/>
          <p:cNvSpPr/>
          <p:nvPr/>
        </p:nvSpPr>
        <p:spPr>
          <a:xfrm>
            <a:off x="3214678" y="1285860"/>
            <a:ext cx="3801606" cy="165121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solidFill>
                  <a:srgbClr val="7030A0"/>
                </a:solidFill>
                <a:latin typeface="Georgia" panose="02040502050405020303" pitchFamily="18" charset="0"/>
              </a:rPr>
              <a:t>С детьми выполняем </a:t>
            </a:r>
            <a:r>
              <a:rPr lang="ru-RU" b="1" dirty="0">
                <a:solidFill>
                  <a:srgbClr val="7030A0"/>
                </a:solidFill>
                <a:latin typeface="Georgia" panose="02040502050405020303" pitchFamily="18" charset="0"/>
              </a:rPr>
              <a:t>гимнастику для глаз с целью предотвращения утомления  и нарушений зрения</a:t>
            </a:r>
          </a:p>
        </p:txBody>
      </p:sp>
      <p:pic>
        <p:nvPicPr>
          <p:cNvPr id="2050" name="Picture 2" descr="C:\Users\Администратор\Desktop\Новая папка\P1040801.JPG"/>
          <p:cNvPicPr>
            <a:picLocks noChangeAspect="1" noChangeArrowheads="1"/>
          </p:cNvPicPr>
          <p:nvPr/>
        </p:nvPicPr>
        <p:blipFill>
          <a:blip r:embed="rId3" cstate="print"/>
          <a:srcRect/>
          <a:stretch>
            <a:fillRect/>
          </a:stretch>
        </p:blipFill>
        <p:spPr bwMode="auto">
          <a:xfrm>
            <a:off x="0" y="3000372"/>
            <a:ext cx="5143504" cy="3857628"/>
          </a:xfrm>
          <a:prstGeom prst="rect">
            <a:avLst/>
          </a:prstGeom>
          <a:noFill/>
        </p:spPr>
      </p:pic>
    </p:spTree>
    <p:extLst>
      <p:ext uri="{BB962C8B-B14F-4D97-AF65-F5344CB8AC3E}">
        <p14:creationId xmlns="" xmlns:p14="http://schemas.microsoft.com/office/powerpoint/2010/main" val="2435797816"/>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1705</TotalTime>
  <Words>751</Words>
  <Application>Microsoft Office PowerPoint</Application>
  <PresentationFormat>Экран (4:3)</PresentationFormat>
  <Paragraphs>54</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Яркая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Интегрированное занятие по сказкам А.С. Пушкина</vt:lpstr>
      <vt:lpstr>Слайд 18</vt:lpstr>
      <vt:lpstr>Слайд 19</vt:lpstr>
      <vt:lpstr>Слайд 20</vt:lpstr>
      <vt:lpstr>    Занятия по обучению                     грамоте</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Жилины</dc:creator>
  <cp:lastModifiedBy>Администратор</cp:lastModifiedBy>
  <cp:revision>64</cp:revision>
  <dcterms:created xsi:type="dcterms:W3CDTF">2014-01-09T19:11:53Z</dcterms:created>
  <dcterms:modified xsi:type="dcterms:W3CDTF">2021-07-30T10:27:22Z</dcterms:modified>
</cp:coreProperties>
</file>