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sldIdLst>
    <p:sldId id="256" r:id="rId2"/>
    <p:sldId id="286" r:id="rId3"/>
    <p:sldId id="257" r:id="rId4"/>
    <p:sldId id="269" r:id="rId5"/>
    <p:sldId id="272" r:id="rId6"/>
    <p:sldId id="277" r:id="rId7"/>
    <p:sldId id="258" r:id="rId8"/>
    <p:sldId id="259" r:id="rId9"/>
    <p:sldId id="271" r:id="rId10"/>
    <p:sldId id="270" r:id="rId11"/>
    <p:sldId id="260" r:id="rId12"/>
    <p:sldId id="261" r:id="rId13"/>
    <p:sldId id="262" r:id="rId14"/>
    <p:sldId id="265" r:id="rId15"/>
    <p:sldId id="264" r:id="rId16"/>
    <p:sldId id="266" r:id="rId17"/>
    <p:sldId id="267" r:id="rId18"/>
    <p:sldId id="273" r:id="rId19"/>
    <p:sldId id="274" r:id="rId20"/>
    <p:sldId id="275" r:id="rId21"/>
    <p:sldId id="276" r:id="rId22"/>
    <p:sldId id="278" r:id="rId23"/>
    <p:sldId id="279" r:id="rId24"/>
    <p:sldId id="283" r:id="rId25"/>
    <p:sldId id="284" r:id="rId26"/>
    <p:sldId id="280" r:id="rId27"/>
    <p:sldId id="281" r:id="rId28"/>
    <p:sldId id="282" r:id="rId29"/>
    <p:sldId id="285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89213" y="2514600"/>
            <a:ext cx="8915399" cy="2262781"/>
          </a:xfrm>
        </p:spPr>
        <p:txBody>
          <a:bodyPr anchor="b">
            <a:normAutofit/>
          </a:bodyPr>
          <a:lstStyle>
            <a:lvl1pPr>
              <a:defRPr sz="54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589213" y="4777379"/>
            <a:ext cx="8915399" cy="1126283"/>
          </a:xfrm>
        </p:spPr>
        <p:txBody>
          <a:bodyPr anchor="t"/>
          <a:lstStyle>
            <a:lvl1pPr marL="0" indent="0" algn="l">
              <a:buNone/>
              <a:defRPr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6"/>
          <p:cNvSpPr/>
          <p:nvPr/>
        </p:nvSpPr>
        <p:spPr bwMode="auto">
          <a:xfrm>
            <a:off x="0" y="4323810"/>
            <a:ext cx="1744652" cy="778589"/>
          </a:xfrm>
          <a:custGeom>
            <a:avLst/>
            <a:gdLst/>
            <a:ahLst/>
            <a:cxnLst/>
            <a:rect l="0" t="0" r="r" b="b"/>
            <a:pathLst>
              <a:path w="372" h="166">
                <a:moveTo>
                  <a:pt x="287" y="166"/>
                </a:moveTo>
                <a:cubicBezTo>
                  <a:pt x="290" y="166"/>
                  <a:pt x="292" y="165"/>
                  <a:pt x="293" y="164"/>
                </a:cubicBezTo>
                <a:cubicBezTo>
                  <a:pt x="293" y="163"/>
                  <a:pt x="294" y="163"/>
                  <a:pt x="294" y="163"/>
                </a:cubicBezTo>
                <a:cubicBezTo>
                  <a:pt x="370" y="87"/>
                  <a:pt x="370" y="87"/>
                  <a:pt x="370" y="87"/>
                </a:cubicBezTo>
                <a:cubicBezTo>
                  <a:pt x="372" y="85"/>
                  <a:pt x="372" y="81"/>
                  <a:pt x="370" y="78"/>
                </a:cubicBezTo>
                <a:cubicBezTo>
                  <a:pt x="294" y="3"/>
                  <a:pt x="294" y="3"/>
                  <a:pt x="294" y="3"/>
                </a:cubicBezTo>
                <a:cubicBezTo>
                  <a:pt x="294" y="2"/>
                  <a:pt x="293" y="2"/>
                  <a:pt x="293" y="2"/>
                </a:cubicBezTo>
                <a:cubicBezTo>
                  <a:pt x="292" y="1"/>
                  <a:pt x="290" y="0"/>
                  <a:pt x="287" y="0"/>
                </a:cubicBezTo>
                <a:cubicBezTo>
                  <a:pt x="0" y="0"/>
                  <a:pt x="0" y="0"/>
                  <a:pt x="0" y="0"/>
                </a:cubicBezTo>
                <a:cubicBezTo>
                  <a:pt x="0" y="166"/>
                  <a:pt x="0" y="166"/>
                  <a:pt x="0" y="166"/>
                </a:cubicBezTo>
                <a:lnTo>
                  <a:pt x="287" y="166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4529540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09600"/>
            <a:ext cx="8915399" cy="311704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3275012" y="3505200"/>
            <a:ext cx="753655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4354046"/>
            <a:ext cx="8915399" cy="1555864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2438400"/>
            <a:ext cx="8915400" cy="2724845"/>
          </a:xfrm>
        </p:spPr>
        <p:txBody>
          <a:bodyPr anchor="b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849949" y="609600"/>
            <a:ext cx="8393926" cy="2895600"/>
          </a:xfrm>
        </p:spPr>
        <p:txBody>
          <a:bodyPr anchor="ctr">
            <a:normAutofit/>
          </a:bodyPr>
          <a:lstStyle>
            <a:lvl1pPr algn="l">
              <a:defRPr sz="48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2467652" y="648005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11114852" y="290530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/>
                </a:solidFill>
                <a:effectLst/>
                <a:latin typeface="Arial"/>
              </a:rPr>
              <a:t>”</a:t>
            </a:r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627407"/>
            <a:ext cx="8915399" cy="2880020"/>
          </a:xfrm>
        </p:spPr>
        <p:txBody>
          <a:bodyPr anchor="ctr">
            <a:normAutofit/>
          </a:bodyPr>
          <a:lstStyle>
            <a:lvl1pPr algn="l">
              <a:defRPr sz="48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1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2589212" y="4343400"/>
            <a:ext cx="8915400" cy="838200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181600"/>
            <a:ext cx="8915400" cy="729622"/>
          </a:xfrm>
        </p:spPr>
        <p:txBody>
          <a:bodyPr vert="horz" lIns="91440" tIns="45720" rIns="91440" bIns="45720" rtlCol="0" anchor="t">
            <a:normAutofit/>
          </a:bodyPr>
          <a:lstStyle>
            <a:lvl1pPr>
              <a:buNone/>
              <a:defRPr lang="en-US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</a:lstStyle>
          <a:p>
            <a:pPr marL="0" lvl="0" indent="0">
              <a:buNone/>
            </a:pPr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94812" y="627405"/>
            <a:ext cx="2207601" cy="5283817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589212" y="627405"/>
            <a:ext cx="6477000" cy="528381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92925" y="624110"/>
            <a:ext cx="8911687" cy="128089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89212" y="2133600"/>
            <a:ext cx="8915400" cy="377762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2058750"/>
            <a:ext cx="8915399" cy="146880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3530129"/>
            <a:ext cx="8915399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31781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3244139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589212" y="2133600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190747" y="2126222"/>
            <a:ext cx="4313864" cy="3777622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1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9373" y="1972703"/>
            <a:ext cx="3992732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589212" y="2548966"/>
            <a:ext cx="4342893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7506629" y="1969475"/>
            <a:ext cx="399900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7166957" y="2545738"/>
            <a:ext cx="4338674" cy="3354060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13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531812" y="787782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2" y="446088"/>
            <a:ext cx="3505199" cy="976312"/>
          </a:xfrm>
        </p:spPr>
        <p:txBody>
          <a:bodyPr anchor="b"/>
          <a:lstStyle>
            <a:lvl1pPr algn="l">
              <a:defRPr sz="20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23012" y="446088"/>
            <a:ext cx="5181600" cy="5414963"/>
          </a:xfrm>
        </p:spPr>
        <p:txBody>
          <a:bodyPr anchor="ctr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2" y="1598613"/>
            <a:ext cx="3505199" cy="426243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71437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89213" y="4800600"/>
            <a:ext cx="8915400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2589212" y="634965"/>
            <a:ext cx="8915400" cy="385497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589213" y="5367338"/>
            <a:ext cx="8915400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Freeform 11"/>
          <p:cNvSpPr/>
          <p:nvPr/>
        </p:nvSpPr>
        <p:spPr bwMode="auto">
          <a:xfrm flipV="1">
            <a:off x="-4189" y="4911725"/>
            <a:ext cx="1588527" cy="507297"/>
          </a:xfrm>
          <a:custGeom>
            <a:avLst/>
            <a:gdLst/>
            <a:ahLst/>
            <a:cxnLst/>
            <a:rect l="l" t="t" r="r" b="b"/>
            <a:pathLst>
              <a:path w="9248" h="10000">
                <a:moveTo>
                  <a:pt x="9248" y="4701"/>
                </a:moveTo>
                <a:lnTo>
                  <a:pt x="7915" y="188"/>
                </a:lnTo>
                <a:cubicBezTo>
                  <a:pt x="7906" y="156"/>
                  <a:pt x="7895" y="126"/>
                  <a:pt x="7886" y="94"/>
                </a:cubicBezTo>
                <a:cubicBezTo>
                  <a:pt x="7859" y="0"/>
                  <a:pt x="7831" y="0"/>
                  <a:pt x="7803" y="0"/>
                </a:cubicBezTo>
                <a:lnTo>
                  <a:pt x="7275" y="0"/>
                </a:lnTo>
                <a:lnTo>
                  <a:pt x="0" y="70"/>
                </a:lnTo>
                <a:cubicBezTo>
                  <a:pt x="8" y="3380"/>
                  <a:pt x="17" y="6690"/>
                  <a:pt x="25" y="10000"/>
                </a:cubicBezTo>
                <a:lnTo>
                  <a:pt x="7275" y="9966"/>
                </a:lnTo>
                <a:lnTo>
                  <a:pt x="7803" y="9966"/>
                </a:lnTo>
                <a:cubicBezTo>
                  <a:pt x="7831" y="9966"/>
                  <a:pt x="7859" y="9872"/>
                  <a:pt x="7886" y="9872"/>
                </a:cubicBezTo>
                <a:cubicBezTo>
                  <a:pt x="7886" y="9778"/>
                  <a:pt x="7915" y="9778"/>
                  <a:pt x="7915" y="9778"/>
                </a:cubicBezTo>
                <a:lnTo>
                  <a:pt x="9248" y="5265"/>
                </a:lnTo>
                <a:cubicBezTo>
                  <a:pt x="9303" y="5077"/>
                  <a:pt x="9303" y="4889"/>
                  <a:pt x="9248" y="470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531812" y="4983087"/>
            <a:ext cx="779767" cy="3651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1" y="228600"/>
            <a:ext cx="2851516" cy="6638628"/>
            <a:chOff x="2487613" y="285750"/>
            <a:chExt cx="2428875" cy="5654676"/>
          </a:xfrm>
        </p:grpSpPr>
        <p:sp>
          <p:nvSpPr>
            <p:cNvPr id="24" name="Freeform 11"/>
            <p:cNvSpPr/>
            <p:nvPr/>
          </p:nvSpPr>
          <p:spPr bwMode="auto">
            <a:xfrm>
              <a:off x="2487613" y="2284413"/>
              <a:ext cx="85725" cy="533400"/>
            </a:xfrm>
            <a:custGeom>
              <a:avLst/>
              <a:gdLst/>
              <a:ahLst/>
              <a:cxnLst/>
              <a:rect l="0" t="0" r="r" b="b"/>
              <a:pathLst>
                <a:path w="22" h="136">
                  <a:moveTo>
                    <a:pt x="22" y="136"/>
                  </a:moveTo>
                  <a:cubicBezTo>
                    <a:pt x="20" y="117"/>
                    <a:pt x="19" y="99"/>
                    <a:pt x="17" y="80"/>
                  </a:cubicBezTo>
                  <a:cubicBezTo>
                    <a:pt x="11" y="54"/>
                    <a:pt x="6" y="27"/>
                    <a:pt x="0" y="0"/>
                  </a:cubicBezTo>
                  <a:cubicBezTo>
                    <a:pt x="0" y="35"/>
                    <a:pt x="0" y="35"/>
                    <a:pt x="0" y="35"/>
                  </a:cubicBezTo>
                  <a:cubicBezTo>
                    <a:pt x="6" y="64"/>
                    <a:pt x="13" y="94"/>
                    <a:pt x="20" y="124"/>
                  </a:cubicBezTo>
                  <a:cubicBezTo>
                    <a:pt x="20" y="128"/>
                    <a:pt x="21" y="132"/>
                    <a:pt x="22" y="136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5" name="Freeform 12"/>
            <p:cNvSpPr/>
            <p:nvPr/>
          </p:nvSpPr>
          <p:spPr bwMode="auto">
            <a:xfrm>
              <a:off x="2597151" y="2779713"/>
              <a:ext cx="550863" cy="1978025"/>
            </a:xfrm>
            <a:custGeom>
              <a:avLst/>
              <a:gdLst/>
              <a:ahLst/>
              <a:cxnLst/>
              <a:rect l="0" t="0" r="r" b="b"/>
              <a:pathLst>
                <a:path w="140" h="504">
                  <a:moveTo>
                    <a:pt x="86" y="350"/>
                  </a:moveTo>
                  <a:cubicBezTo>
                    <a:pt x="103" y="402"/>
                    <a:pt x="120" y="453"/>
                    <a:pt x="139" y="504"/>
                  </a:cubicBezTo>
                  <a:cubicBezTo>
                    <a:pt x="139" y="495"/>
                    <a:pt x="139" y="487"/>
                    <a:pt x="140" y="478"/>
                  </a:cubicBezTo>
                  <a:cubicBezTo>
                    <a:pt x="124" y="435"/>
                    <a:pt x="109" y="391"/>
                    <a:pt x="95" y="347"/>
                  </a:cubicBezTo>
                  <a:cubicBezTo>
                    <a:pt x="58" y="233"/>
                    <a:pt x="27" y="117"/>
                    <a:pt x="0" y="0"/>
                  </a:cubicBezTo>
                  <a:cubicBezTo>
                    <a:pt x="2" y="20"/>
                    <a:pt x="4" y="41"/>
                    <a:pt x="6" y="61"/>
                  </a:cubicBezTo>
                  <a:cubicBezTo>
                    <a:pt x="30" y="158"/>
                    <a:pt x="56" y="255"/>
                    <a:pt x="86" y="35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6" name="Freeform 13"/>
            <p:cNvSpPr/>
            <p:nvPr/>
          </p:nvSpPr>
          <p:spPr bwMode="auto">
            <a:xfrm>
              <a:off x="3175001" y="4730750"/>
              <a:ext cx="519113" cy="1209675"/>
            </a:xfrm>
            <a:custGeom>
              <a:avLst/>
              <a:gdLst/>
              <a:ahLst/>
              <a:cxnLst/>
              <a:rect l="0" t="0" r="r" b="b"/>
              <a:pathLst>
                <a:path w="132" h="308">
                  <a:moveTo>
                    <a:pt x="8" y="22"/>
                  </a:moveTo>
                  <a:cubicBezTo>
                    <a:pt x="5" y="15"/>
                    <a:pt x="2" y="8"/>
                    <a:pt x="0" y="0"/>
                  </a:cubicBezTo>
                  <a:cubicBezTo>
                    <a:pt x="0" y="10"/>
                    <a:pt x="0" y="19"/>
                    <a:pt x="0" y="29"/>
                  </a:cubicBezTo>
                  <a:cubicBezTo>
                    <a:pt x="21" y="85"/>
                    <a:pt x="44" y="140"/>
                    <a:pt x="68" y="194"/>
                  </a:cubicBezTo>
                  <a:cubicBezTo>
                    <a:pt x="85" y="232"/>
                    <a:pt x="104" y="270"/>
                    <a:pt x="123" y="308"/>
                  </a:cubicBezTo>
                  <a:cubicBezTo>
                    <a:pt x="132" y="308"/>
                    <a:pt x="132" y="308"/>
                    <a:pt x="132" y="308"/>
                  </a:cubicBezTo>
                  <a:cubicBezTo>
                    <a:pt x="113" y="269"/>
                    <a:pt x="94" y="230"/>
                    <a:pt x="77" y="190"/>
                  </a:cubicBezTo>
                  <a:cubicBezTo>
                    <a:pt x="52" y="135"/>
                    <a:pt x="29" y="79"/>
                    <a:pt x="8" y="22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7" name="Freeform 14"/>
            <p:cNvSpPr/>
            <p:nvPr/>
          </p:nvSpPr>
          <p:spPr bwMode="auto">
            <a:xfrm>
              <a:off x="3305176" y="5630863"/>
              <a:ext cx="146050" cy="309563"/>
            </a:xfrm>
            <a:custGeom>
              <a:avLst/>
              <a:gdLst/>
              <a:ahLst/>
              <a:cxnLst/>
              <a:rect l="0" t="0" r="r" b="b"/>
              <a:pathLst>
                <a:path w="37" h="79">
                  <a:moveTo>
                    <a:pt x="28" y="79"/>
                  </a:moveTo>
                  <a:cubicBezTo>
                    <a:pt x="37" y="79"/>
                    <a:pt x="37" y="79"/>
                    <a:pt x="37" y="79"/>
                  </a:cubicBezTo>
                  <a:cubicBezTo>
                    <a:pt x="24" y="53"/>
                    <a:pt x="12" y="27"/>
                    <a:pt x="0" y="0"/>
                  </a:cubicBezTo>
                  <a:cubicBezTo>
                    <a:pt x="8" y="27"/>
                    <a:pt x="17" y="53"/>
                    <a:pt x="28" y="79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8" name="Freeform 15"/>
            <p:cNvSpPr/>
            <p:nvPr/>
          </p:nvSpPr>
          <p:spPr bwMode="auto">
            <a:xfrm>
              <a:off x="2573338" y="2817813"/>
              <a:ext cx="700088" cy="2835275"/>
            </a:xfrm>
            <a:custGeom>
              <a:avLst/>
              <a:gdLst/>
              <a:ahLst/>
              <a:cxnLst/>
              <a:rect l="0" t="0" r="r" b="b"/>
              <a:pathLst>
                <a:path w="178" h="722">
                  <a:moveTo>
                    <a:pt x="162" y="660"/>
                  </a:moveTo>
                  <a:cubicBezTo>
                    <a:pt x="145" y="618"/>
                    <a:pt x="130" y="576"/>
                    <a:pt x="116" y="534"/>
                  </a:cubicBezTo>
                  <a:cubicBezTo>
                    <a:pt x="84" y="437"/>
                    <a:pt x="59" y="337"/>
                    <a:pt x="40" y="236"/>
                  </a:cubicBezTo>
                  <a:cubicBezTo>
                    <a:pt x="29" y="175"/>
                    <a:pt x="20" y="113"/>
                    <a:pt x="12" y="51"/>
                  </a:cubicBezTo>
                  <a:cubicBezTo>
                    <a:pt x="8" y="34"/>
                    <a:pt x="4" y="17"/>
                    <a:pt x="0" y="0"/>
                  </a:cubicBezTo>
                  <a:cubicBezTo>
                    <a:pt x="8" y="79"/>
                    <a:pt x="19" y="159"/>
                    <a:pt x="33" y="237"/>
                  </a:cubicBezTo>
                  <a:cubicBezTo>
                    <a:pt x="51" y="339"/>
                    <a:pt x="76" y="439"/>
                    <a:pt x="107" y="537"/>
                  </a:cubicBezTo>
                  <a:cubicBezTo>
                    <a:pt x="123" y="586"/>
                    <a:pt x="141" y="634"/>
                    <a:pt x="160" y="681"/>
                  </a:cubicBezTo>
                  <a:cubicBezTo>
                    <a:pt x="166" y="695"/>
                    <a:pt x="172" y="708"/>
                    <a:pt x="178" y="722"/>
                  </a:cubicBezTo>
                  <a:cubicBezTo>
                    <a:pt x="176" y="717"/>
                    <a:pt x="175" y="713"/>
                    <a:pt x="174" y="708"/>
                  </a:cubicBezTo>
                  <a:cubicBezTo>
                    <a:pt x="169" y="692"/>
                    <a:pt x="165" y="676"/>
                    <a:pt x="162" y="66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29" name="Freeform 16"/>
            <p:cNvSpPr/>
            <p:nvPr/>
          </p:nvSpPr>
          <p:spPr bwMode="auto">
            <a:xfrm>
              <a:off x="2506663" y="285750"/>
              <a:ext cx="90488" cy="2493963"/>
            </a:xfrm>
            <a:custGeom>
              <a:avLst/>
              <a:gdLst/>
              <a:ahLst/>
              <a:cxnLst/>
              <a:rect l="0" t="0" r="r" b="b"/>
              <a:pathLst>
                <a:path w="23" h="635">
                  <a:moveTo>
                    <a:pt x="11" y="577"/>
                  </a:moveTo>
                  <a:cubicBezTo>
                    <a:pt x="12" y="581"/>
                    <a:pt x="12" y="585"/>
                    <a:pt x="12" y="589"/>
                  </a:cubicBezTo>
                  <a:cubicBezTo>
                    <a:pt x="15" y="603"/>
                    <a:pt x="19" y="617"/>
                    <a:pt x="22" y="632"/>
                  </a:cubicBezTo>
                  <a:cubicBezTo>
                    <a:pt x="22" y="633"/>
                    <a:pt x="22" y="634"/>
                    <a:pt x="23" y="635"/>
                  </a:cubicBezTo>
                  <a:cubicBezTo>
                    <a:pt x="21" y="615"/>
                    <a:pt x="19" y="596"/>
                    <a:pt x="17" y="576"/>
                  </a:cubicBezTo>
                  <a:cubicBezTo>
                    <a:pt x="9" y="474"/>
                    <a:pt x="5" y="372"/>
                    <a:pt x="5" y="269"/>
                  </a:cubicBezTo>
                  <a:cubicBezTo>
                    <a:pt x="6" y="179"/>
                    <a:pt x="9" y="90"/>
                    <a:pt x="15" y="0"/>
                  </a:cubicBezTo>
                  <a:cubicBezTo>
                    <a:pt x="12" y="0"/>
                    <a:pt x="12" y="0"/>
                    <a:pt x="12" y="0"/>
                  </a:cubicBezTo>
                  <a:cubicBezTo>
                    <a:pt x="5" y="89"/>
                    <a:pt x="2" y="179"/>
                    <a:pt x="1" y="269"/>
                  </a:cubicBezTo>
                  <a:cubicBezTo>
                    <a:pt x="0" y="372"/>
                    <a:pt x="3" y="474"/>
                    <a:pt x="11" y="577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0" name="Freeform 17"/>
            <p:cNvSpPr/>
            <p:nvPr/>
          </p:nvSpPr>
          <p:spPr bwMode="auto">
            <a:xfrm>
              <a:off x="2554288" y="2598738"/>
              <a:ext cx="66675" cy="420688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0" y="0"/>
                  </a:moveTo>
                  <a:cubicBezTo>
                    <a:pt x="2" y="19"/>
                    <a:pt x="3" y="37"/>
                    <a:pt x="5" y="56"/>
                  </a:cubicBezTo>
                  <a:cubicBezTo>
                    <a:pt x="9" y="73"/>
                    <a:pt x="13" y="90"/>
                    <a:pt x="17" y="107"/>
                  </a:cubicBezTo>
                  <a:cubicBezTo>
                    <a:pt x="15" y="87"/>
                    <a:pt x="13" y="66"/>
                    <a:pt x="11" y="46"/>
                  </a:cubicBezTo>
                  <a:cubicBezTo>
                    <a:pt x="10" y="45"/>
                    <a:pt x="10" y="44"/>
                    <a:pt x="10" y="43"/>
                  </a:cubicBezTo>
                  <a:cubicBezTo>
                    <a:pt x="7" y="28"/>
                    <a:pt x="3" y="1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1" name="Freeform 18"/>
            <p:cNvSpPr/>
            <p:nvPr/>
          </p:nvSpPr>
          <p:spPr bwMode="auto">
            <a:xfrm>
              <a:off x="3143251" y="4757738"/>
              <a:ext cx="161925" cy="873125"/>
            </a:xfrm>
            <a:custGeom>
              <a:avLst/>
              <a:gdLst/>
              <a:ahLst/>
              <a:cxnLst/>
              <a:rect l="0" t="0" r="r" b="b"/>
              <a:pathLst>
                <a:path w="41" h="222">
                  <a:moveTo>
                    <a:pt x="0" y="0"/>
                  </a:moveTo>
                  <a:cubicBezTo>
                    <a:pt x="0" y="31"/>
                    <a:pt x="2" y="62"/>
                    <a:pt x="5" y="93"/>
                  </a:cubicBezTo>
                  <a:cubicBezTo>
                    <a:pt x="8" y="117"/>
                    <a:pt x="12" y="142"/>
                    <a:pt x="17" y="166"/>
                  </a:cubicBezTo>
                  <a:cubicBezTo>
                    <a:pt x="19" y="172"/>
                    <a:pt x="22" y="178"/>
                    <a:pt x="24" y="184"/>
                  </a:cubicBezTo>
                  <a:cubicBezTo>
                    <a:pt x="30" y="197"/>
                    <a:pt x="35" y="209"/>
                    <a:pt x="41" y="222"/>
                  </a:cubicBezTo>
                  <a:cubicBezTo>
                    <a:pt x="40" y="219"/>
                    <a:pt x="39" y="215"/>
                    <a:pt x="38" y="212"/>
                  </a:cubicBezTo>
                  <a:cubicBezTo>
                    <a:pt x="26" y="172"/>
                    <a:pt x="18" y="132"/>
                    <a:pt x="13" y="92"/>
                  </a:cubicBezTo>
                  <a:cubicBezTo>
                    <a:pt x="11" y="68"/>
                    <a:pt x="9" y="45"/>
                    <a:pt x="8" y="22"/>
                  </a:cubicBezTo>
                  <a:cubicBezTo>
                    <a:pt x="8" y="21"/>
                    <a:pt x="7" y="20"/>
                    <a:pt x="7" y="18"/>
                  </a:cubicBezTo>
                  <a:cubicBezTo>
                    <a:pt x="5" y="12"/>
                    <a:pt x="2" y="6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2" name="Freeform 19"/>
            <p:cNvSpPr/>
            <p:nvPr/>
          </p:nvSpPr>
          <p:spPr bwMode="auto">
            <a:xfrm>
              <a:off x="3148013" y="1282700"/>
              <a:ext cx="1768475" cy="3448050"/>
            </a:xfrm>
            <a:custGeom>
              <a:avLst/>
              <a:gdLst/>
              <a:ahLst/>
              <a:cxnLst/>
              <a:rect l="0" t="0" r="r" b="b"/>
              <a:pathLst>
                <a:path w="450" h="878">
                  <a:moveTo>
                    <a:pt x="7" y="854"/>
                  </a:moveTo>
                  <a:cubicBezTo>
                    <a:pt x="10" y="772"/>
                    <a:pt x="26" y="691"/>
                    <a:pt x="50" y="613"/>
                  </a:cubicBezTo>
                  <a:cubicBezTo>
                    <a:pt x="75" y="535"/>
                    <a:pt x="109" y="460"/>
                    <a:pt x="149" y="388"/>
                  </a:cubicBezTo>
                  <a:cubicBezTo>
                    <a:pt x="189" y="316"/>
                    <a:pt x="235" y="248"/>
                    <a:pt x="285" y="183"/>
                  </a:cubicBezTo>
                  <a:cubicBezTo>
                    <a:pt x="310" y="151"/>
                    <a:pt x="337" y="119"/>
                    <a:pt x="364" y="89"/>
                  </a:cubicBezTo>
                  <a:cubicBezTo>
                    <a:pt x="378" y="74"/>
                    <a:pt x="392" y="58"/>
                    <a:pt x="406" y="44"/>
                  </a:cubicBezTo>
                  <a:cubicBezTo>
                    <a:pt x="421" y="29"/>
                    <a:pt x="435" y="15"/>
                    <a:pt x="450" y="1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434" y="14"/>
                    <a:pt x="420" y="28"/>
                    <a:pt x="405" y="43"/>
                  </a:cubicBezTo>
                  <a:cubicBezTo>
                    <a:pt x="391" y="57"/>
                    <a:pt x="377" y="72"/>
                    <a:pt x="363" y="88"/>
                  </a:cubicBezTo>
                  <a:cubicBezTo>
                    <a:pt x="335" y="118"/>
                    <a:pt x="308" y="149"/>
                    <a:pt x="283" y="181"/>
                  </a:cubicBezTo>
                  <a:cubicBezTo>
                    <a:pt x="232" y="246"/>
                    <a:pt x="185" y="314"/>
                    <a:pt x="145" y="386"/>
                  </a:cubicBezTo>
                  <a:cubicBezTo>
                    <a:pt x="104" y="457"/>
                    <a:pt x="70" y="533"/>
                    <a:pt x="45" y="611"/>
                  </a:cubicBezTo>
                  <a:cubicBezTo>
                    <a:pt x="19" y="690"/>
                    <a:pt x="3" y="771"/>
                    <a:pt x="0" y="854"/>
                  </a:cubicBezTo>
                  <a:cubicBezTo>
                    <a:pt x="0" y="856"/>
                    <a:pt x="0" y="857"/>
                    <a:pt x="0" y="859"/>
                  </a:cubicBezTo>
                  <a:cubicBezTo>
                    <a:pt x="2" y="865"/>
                    <a:pt x="4" y="872"/>
                    <a:pt x="7" y="878"/>
                  </a:cubicBezTo>
                  <a:cubicBezTo>
                    <a:pt x="7" y="870"/>
                    <a:pt x="7" y="862"/>
                    <a:pt x="7" y="85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3" name="Freeform 20"/>
            <p:cNvSpPr/>
            <p:nvPr/>
          </p:nvSpPr>
          <p:spPr bwMode="auto">
            <a:xfrm>
              <a:off x="3273426" y="5653088"/>
              <a:ext cx="138113" cy="287338"/>
            </a:xfrm>
            <a:custGeom>
              <a:avLst/>
              <a:gdLst/>
              <a:ahLst/>
              <a:cxnLst/>
              <a:rect l="0" t="0" r="r" b="b"/>
              <a:pathLst>
                <a:path w="35" h="73">
                  <a:moveTo>
                    <a:pt x="0" y="0"/>
                  </a:moveTo>
                  <a:cubicBezTo>
                    <a:pt x="7" y="24"/>
                    <a:pt x="16" y="49"/>
                    <a:pt x="26" y="73"/>
                  </a:cubicBezTo>
                  <a:cubicBezTo>
                    <a:pt x="35" y="73"/>
                    <a:pt x="35" y="73"/>
                    <a:pt x="35" y="73"/>
                  </a:cubicBezTo>
                  <a:cubicBezTo>
                    <a:pt x="23" y="49"/>
                    <a:pt x="11" y="24"/>
                    <a:pt x="0" y="0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4" name="Freeform 21"/>
            <p:cNvSpPr/>
            <p:nvPr/>
          </p:nvSpPr>
          <p:spPr bwMode="auto">
            <a:xfrm>
              <a:off x="3143251" y="4656138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7" y="44"/>
                  </a:moveTo>
                  <a:cubicBezTo>
                    <a:pt x="7" y="46"/>
                    <a:pt x="8" y="47"/>
                    <a:pt x="8" y="48"/>
                  </a:cubicBezTo>
                  <a:cubicBezTo>
                    <a:pt x="8" y="38"/>
                    <a:pt x="8" y="29"/>
                    <a:pt x="8" y="19"/>
                  </a:cubicBezTo>
                  <a:cubicBezTo>
                    <a:pt x="5" y="13"/>
                    <a:pt x="3" y="6"/>
                    <a:pt x="1" y="0"/>
                  </a:cubicBezTo>
                  <a:cubicBezTo>
                    <a:pt x="0" y="9"/>
                    <a:pt x="0" y="17"/>
                    <a:pt x="0" y="26"/>
                  </a:cubicBezTo>
                  <a:cubicBezTo>
                    <a:pt x="2" y="32"/>
                    <a:pt x="5" y="38"/>
                    <a:pt x="7" y="44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  <p:sp>
          <p:nvSpPr>
            <p:cNvPr id="35" name="Freeform 22"/>
            <p:cNvSpPr/>
            <p:nvPr/>
          </p:nvSpPr>
          <p:spPr bwMode="auto">
            <a:xfrm>
              <a:off x="3211513" y="5410200"/>
              <a:ext cx="203200" cy="530225"/>
            </a:xfrm>
            <a:custGeom>
              <a:avLst/>
              <a:gdLst/>
              <a:ahLst/>
              <a:cxnLst/>
              <a:rect l="0" t="0" r="r" b="b"/>
              <a:pathLst>
                <a:path w="52" h="135">
                  <a:moveTo>
                    <a:pt x="7" y="18"/>
                  </a:moveTo>
                  <a:cubicBezTo>
                    <a:pt x="5" y="12"/>
                    <a:pt x="2" y="6"/>
                    <a:pt x="0" y="0"/>
                  </a:cubicBezTo>
                  <a:cubicBezTo>
                    <a:pt x="3" y="16"/>
                    <a:pt x="7" y="32"/>
                    <a:pt x="12" y="48"/>
                  </a:cubicBezTo>
                  <a:cubicBezTo>
                    <a:pt x="13" y="53"/>
                    <a:pt x="14" y="57"/>
                    <a:pt x="16" y="62"/>
                  </a:cubicBezTo>
                  <a:cubicBezTo>
                    <a:pt x="27" y="86"/>
                    <a:pt x="39" y="111"/>
                    <a:pt x="51" y="135"/>
                  </a:cubicBezTo>
                  <a:cubicBezTo>
                    <a:pt x="52" y="135"/>
                    <a:pt x="52" y="135"/>
                    <a:pt x="52" y="135"/>
                  </a:cubicBezTo>
                  <a:cubicBezTo>
                    <a:pt x="41" y="109"/>
                    <a:pt x="32" y="83"/>
                    <a:pt x="24" y="56"/>
                  </a:cubicBezTo>
                  <a:cubicBezTo>
                    <a:pt x="18" y="43"/>
                    <a:pt x="13" y="31"/>
                    <a:pt x="7" y="18"/>
                  </a:cubicBezTo>
                  <a:close/>
                </a:path>
              </a:pathLst>
            </a:custGeom>
            <a:solidFill>
              <a:schemeClr val="tx2">
                <a:alpha val="20000"/>
              </a:schemeClr>
            </a:solidFill>
            <a:ln>
              <a:noFill/>
            </a:ln>
          </p:spPr>
        </p:sp>
      </p:grpSp>
      <p:grpSp>
        <p:nvGrpSpPr>
          <p:cNvPr id="10" name="Group 9"/>
          <p:cNvGrpSpPr/>
          <p:nvPr/>
        </p:nvGrpSpPr>
        <p:grpSpPr>
          <a:xfrm>
            <a:off x="27221" y="-786"/>
            <a:ext cx="2356674" cy="6854039"/>
            <a:chOff x="6627813" y="194833"/>
            <a:chExt cx="1952625" cy="5678918"/>
          </a:xfrm>
        </p:grpSpPr>
        <p:sp>
          <p:nvSpPr>
            <p:cNvPr id="11" name="Freeform 27"/>
            <p:cNvSpPr/>
            <p:nvPr/>
          </p:nvSpPr>
          <p:spPr bwMode="auto">
            <a:xfrm>
              <a:off x="6627813" y="194833"/>
              <a:ext cx="409575" cy="3646488"/>
            </a:xfrm>
            <a:custGeom>
              <a:avLst/>
              <a:gdLst/>
              <a:ahLst/>
              <a:cxnLst/>
              <a:rect l="0" t="0" r="r" b="b"/>
              <a:pathLst>
                <a:path w="103" h="920">
                  <a:moveTo>
                    <a:pt x="7" y="210"/>
                  </a:moveTo>
                  <a:cubicBezTo>
                    <a:pt x="11" y="288"/>
                    <a:pt x="17" y="367"/>
                    <a:pt x="26" y="445"/>
                  </a:cubicBezTo>
                  <a:cubicBezTo>
                    <a:pt x="34" y="523"/>
                    <a:pt x="44" y="601"/>
                    <a:pt x="57" y="679"/>
                  </a:cubicBezTo>
                  <a:cubicBezTo>
                    <a:pt x="69" y="757"/>
                    <a:pt x="84" y="834"/>
                    <a:pt x="101" y="911"/>
                  </a:cubicBezTo>
                  <a:cubicBezTo>
                    <a:pt x="102" y="914"/>
                    <a:pt x="103" y="917"/>
                    <a:pt x="103" y="920"/>
                  </a:cubicBezTo>
                  <a:cubicBezTo>
                    <a:pt x="102" y="905"/>
                    <a:pt x="100" y="889"/>
                    <a:pt x="99" y="874"/>
                  </a:cubicBezTo>
                  <a:cubicBezTo>
                    <a:pt x="99" y="871"/>
                    <a:pt x="99" y="868"/>
                    <a:pt x="99" y="866"/>
                  </a:cubicBezTo>
                  <a:cubicBezTo>
                    <a:pt x="85" y="803"/>
                    <a:pt x="73" y="741"/>
                    <a:pt x="63" y="678"/>
                  </a:cubicBezTo>
                  <a:cubicBezTo>
                    <a:pt x="50" y="600"/>
                    <a:pt x="39" y="523"/>
                    <a:pt x="30" y="444"/>
                  </a:cubicBezTo>
                  <a:cubicBezTo>
                    <a:pt x="21" y="366"/>
                    <a:pt x="14" y="288"/>
                    <a:pt x="9" y="209"/>
                  </a:cubicBezTo>
                  <a:cubicBezTo>
                    <a:pt x="7" y="170"/>
                    <a:pt x="5" y="131"/>
                    <a:pt x="3" y="92"/>
                  </a:cubicBezTo>
                  <a:cubicBezTo>
                    <a:pt x="2" y="61"/>
                    <a:pt x="1" y="31"/>
                    <a:pt x="1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31"/>
                    <a:pt x="1" y="61"/>
                    <a:pt x="1" y="92"/>
                  </a:cubicBezTo>
                  <a:cubicBezTo>
                    <a:pt x="3" y="131"/>
                    <a:pt x="4" y="170"/>
                    <a:pt x="7" y="21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2" name="Freeform 28"/>
            <p:cNvSpPr/>
            <p:nvPr/>
          </p:nvSpPr>
          <p:spPr bwMode="auto">
            <a:xfrm>
              <a:off x="7061201" y="3771900"/>
              <a:ext cx="350838" cy="1309688"/>
            </a:xfrm>
            <a:custGeom>
              <a:avLst/>
              <a:gdLst/>
              <a:ahLst/>
              <a:cxnLst/>
              <a:rect l="0" t="0" r="r" b="b"/>
              <a:pathLst>
                <a:path w="88" h="330">
                  <a:moveTo>
                    <a:pt x="53" y="229"/>
                  </a:moveTo>
                  <a:cubicBezTo>
                    <a:pt x="64" y="263"/>
                    <a:pt x="75" y="297"/>
                    <a:pt x="88" y="330"/>
                  </a:cubicBezTo>
                  <a:cubicBezTo>
                    <a:pt x="88" y="323"/>
                    <a:pt x="88" y="315"/>
                    <a:pt x="88" y="308"/>
                  </a:cubicBezTo>
                  <a:cubicBezTo>
                    <a:pt x="88" y="307"/>
                    <a:pt x="88" y="305"/>
                    <a:pt x="88" y="304"/>
                  </a:cubicBezTo>
                  <a:cubicBezTo>
                    <a:pt x="79" y="278"/>
                    <a:pt x="70" y="252"/>
                    <a:pt x="62" y="226"/>
                  </a:cubicBezTo>
                  <a:cubicBezTo>
                    <a:pt x="38" y="152"/>
                    <a:pt x="17" y="76"/>
                    <a:pt x="0" y="0"/>
                  </a:cubicBezTo>
                  <a:cubicBezTo>
                    <a:pt x="2" y="21"/>
                    <a:pt x="4" y="42"/>
                    <a:pt x="7" y="63"/>
                  </a:cubicBezTo>
                  <a:cubicBezTo>
                    <a:pt x="21" y="119"/>
                    <a:pt x="36" y="174"/>
                    <a:pt x="53" y="22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3" name="Freeform 29"/>
            <p:cNvSpPr/>
            <p:nvPr/>
          </p:nvSpPr>
          <p:spPr bwMode="auto">
            <a:xfrm>
              <a:off x="7439026" y="5053013"/>
              <a:ext cx="357188" cy="820738"/>
            </a:xfrm>
            <a:custGeom>
              <a:avLst/>
              <a:gdLst/>
              <a:ahLst/>
              <a:cxnLst/>
              <a:rect l="0" t="0" r="r" b="b"/>
              <a:pathLst>
                <a:path w="90" h="207">
                  <a:moveTo>
                    <a:pt x="6" y="15"/>
                  </a:moveTo>
                  <a:cubicBezTo>
                    <a:pt x="4" y="10"/>
                    <a:pt x="2" y="5"/>
                    <a:pt x="0" y="0"/>
                  </a:cubicBezTo>
                  <a:cubicBezTo>
                    <a:pt x="0" y="9"/>
                    <a:pt x="0" y="19"/>
                    <a:pt x="1" y="29"/>
                  </a:cubicBezTo>
                  <a:cubicBezTo>
                    <a:pt x="14" y="62"/>
                    <a:pt x="27" y="95"/>
                    <a:pt x="42" y="127"/>
                  </a:cubicBezTo>
                  <a:cubicBezTo>
                    <a:pt x="54" y="154"/>
                    <a:pt x="67" y="181"/>
                    <a:pt x="80" y="207"/>
                  </a:cubicBezTo>
                  <a:cubicBezTo>
                    <a:pt x="90" y="207"/>
                    <a:pt x="90" y="207"/>
                    <a:pt x="90" y="207"/>
                  </a:cubicBezTo>
                  <a:cubicBezTo>
                    <a:pt x="76" y="180"/>
                    <a:pt x="63" y="152"/>
                    <a:pt x="50" y="123"/>
                  </a:cubicBezTo>
                  <a:cubicBezTo>
                    <a:pt x="34" y="88"/>
                    <a:pt x="20" y="51"/>
                    <a:pt x="6" y="15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4" name="Freeform 30"/>
            <p:cNvSpPr/>
            <p:nvPr/>
          </p:nvSpPr>
          <p:spPr bwMode="auto">
            <a:xfrm>
              <a:off x="7037388" y="3811588"/>
              <a:ext cx="457200" cy="1852613"/>
            </a:xfrm>
            <a:custGeom>
              <a:avLst/>
              <a:gdLst/>
              <a:ahLst/>
              <a:cxnLst/>
              <a:rect l="0" t="0" r="r" b="b"/>
              <a:pathLst>
                <a:path w="115" h="467">
                  <a:moveTo>
                    <a:pt x="101" y="409"/>
                  </a:moveTo>
                  <a:cubicBezTo>
                    <a:pt x="93" y="388"/>
                    <a:pt x="85" y="366"/>
                    <a:pt x="78" y="344"/>
                  </a:cubicBezTo>
                  <a:cubicBezTo>
                    <a:pt x="57" y="281"/>
                    <a:pt x="41" y="216"/>
                    <a:pt x="29" y="151"/>
                  </a:cubicBezTo>
                  <a:cubicBezTo>
                    <a:pt x="22" y="119"/>
                    <a:pt x="17" y="86"/>
                    <a:pt x="13" y="53"/>
                  </a:cubicBezTo>
                  <a:cubicBezTo>
                    <a:pt x="9" y="35"/>
                    <a:pt x="4" y="18"/>
                    <a:pt x="0" y="0"/>
                  </a:cubicBezTo>
                  <a:cubicBezTo>
                    <a:pt x="5" y="51"/>
                    <a:pt x="12" y="102"/>
                    <a:pt x="21" y="152"/>
                  </a:cubicBezTo>
                  <a:cubicBezTo>
                    <a:pt x="33" y="218"/>
                    <a:pt x="49" y="283"/>
                    <a:pt x="69" y="347"/>
                  </a:cubicBezTo>
                  <a:cubicBezTo>
                    <a:pt x="79" y="378"/>
                    <a:pt x="90" y="410"/>
                    <a:pt x="103" y="441"/>
                  </a:cubicBezTo>
                  <a:cubicBezTo>
                    <a:pt x="107" y="449"/>
                    <a:pt x="111" y="458"/>
                    <a:pt x="115" y="467"/>
                  </a:cubicBezTo>
                  <a:cubicBezTo>
                    <a:pt x="114" y="464"/>
                    <a:pt x="113" y="461"/>
                    <a:pt x="112" y="458"/>
                  </a:cubicBezTo>
                  <a:cubicBezTo>
                    <a:pt x="108" y="442"/>
                    <a:pt x="104" y="425"/>
                    <a:pt x="101" y="40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5" name="Freeform 31"/>
            <p:cNvSpPr/>
            <p:nvPr/>
          </p:nvSpPr>
          <p:spPr bwMode="auto">
            <a:xfrm>
              <a:off x="6992938" y="1263650"/>
              <a:ext cx="144463" cy="2508250"/>
            </a:xfrm>
            <a:custGeom>
              <a:avLst/>
              <a:gdLst/>
              <a:ahLst/>
              <a:cxnLst/>
              <a:rect l="0" t="0" r="r" b="b"/>
              <a:pathLst>
                <a:path w="36" h="633">
                  <a:moveTo>
                    <a:pt x="17" y="633"/>
                  </a:moveTo>
                  <a:cubicBezTo>
                    <a:pt x="15" y="621"/>
                    <a:pt x="14" y="609"/>
                    <a:pt x="13" y="597"/>
                  </a:cubicBezTo>
                  <a:cubicBezTo>
                    <a:pt x="8" y="530"/>
                    <a:pt x="5" y="464"/>
                    <a:pt x="5" y="398"/>
                  </a:cubicBezTo>
                  <a:cubicBezTo>
                    <a:pt x="5" y="331"/>
                    <a:pt x="8" y="265"/>
                    <a:pt x="13" y="198"/>
                  </a:cubicBezTo>
                  <a:cubicBezTo>
                    <a:pt x="15" y="165"/>
                    <a:pt x="18" y="132"/>
                    <a:pt x="22" y="99"/>
                  </a:cubicBezTo>
                  <a:cubicBezTo>
                    <a:pt x="26" y="66"/>
                    <a:pt x="30" y="33"/>
                    <a:pt x="36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29" y="33"/>
                    <a:pt x="24" y="66"/>
                    <a:pt x="20" y="99"/>
                  </a:cubicBezTo>
                  <a:cubicBezTo>
                    <a:pt x="16" y="132"/>
                    <a:pt x="13" y="165"/>
                    <a:pt x="10" y="198"/>
                  </a:cubicBezTo>
                  <a:cubicBezTo>
                    <a:pt x="4" y="264"/>
                    <a:pt x="1" y="331"/>
                    <a:pt x="1" y="398"/>
                  </a:cubicBezTo>
                  <a:cubicBezTo>
                    <a:pt x="0" y="461"/>
                    <a:pt x="2" y="525"/>
                    <a:pt x="7" y="589"/>
                  </a:cubicBezTo>
                  <a:cubicBezTo>
                    <a:pt x="10" y="603"/>
                    <a:pt x="13" y="618"/>
                    <a:pt x="16" y="632"/>
                  </a:cubicBezTo>
                  <a:cubicBezTo>
                    <a:pt x="16" y="632"/>
                    <a:pt x="17" y="633"/>
                    <a:pt x="17" y="63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6" name="Freeform 32"/>
            <p:cNvSpPr/>
            <p:nvPr/>
          </p:nvSpPr>
          <p:spPr bwMode="auto">
            <a:xfrm>
              <a:off x="7526338" y="5640388"/>
              <a:ext cx="111125" cy="233363"/>
            </a:xfrm>
            <a:custGeom>
              <a:avLst/>
              <a:gdLst/>
              <a:ahLst/>
              <a:cxnLst/>
              <a:rect l="0" t="0" r="r" b="b"/>
              <a:pathLst>
                <a:path w="28" h="59">
                  <a:moveTo>
                    <a:pt x="22" y="59"/>
                  </a:moveTo>
                  <a:cubicBezTo>
                    <a:pt x="28" y="59"/>
                    <a:pt x="28" y="59"/>
                    <a:pt x="28" y="59"/>
                  </a:cubicBezTo>
                  <a:cubicBezTo>
                    <a:pt x="18" y="40"/>
                    <a:pt x="9" y="20"/>
                    <a:pt x="0" y="0"/>
                  </a:cubicBezTo>
                  <a:cubicBezTo>
                    <a:pt x="6" y="20"/>
                    <a:pt x="13" y="40"/>
                    <a:pt x="22" y="59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7" name="Freeform 33"/>
            <p:cNvSpPr/>
            <p:nvPr/>
          </p:nvSpPr>
          <p:spPr bwMode="auto">
            <a:xfrm>
              <a:off x="7021513" y="3598863"/>
              <a:ext cx="68263" cy="423863"/>
            </a:xfrm>
            <a:custGeom>
              <a:avLst/>
              <a:gdLst/>
              <a:ahLst/>
              <a:cxnLst/>
              <a:rect l="0" t="0" r="r" b="b"/>
              <a:pathLst>
                <a:path w="17" h="107">
                  <a:moveTo>
                    <a:pt x="4" y="54"/>
                  </a:moveTo>
                  <a:cubicBezTo>
                    <a:pt x="8" y="72"/>
                    <a:pt x="13" y="89"/>
                    <a:pt x="17" y="107"/>
                  </a:cubicBezTo>
                  <a:cubicBezTo>
                    <a:pt x="14" y="86"/>
                    <a:pt x="12" y="65"/>
                    <a:pt x="10" y="44"/>
                  </a:cubicBezTo>
                  <a:cubicBezTo>
                    <a:pt x="10" y="44"/>
                    <a:pt x="9" y="43"/>
                    <a:pt x="9" y="43"/>
                  </a:cubicBezTo>
                  <a:cubicBezTo>
                    <a:pt x="6" y="29"/>
                    <a:pt x="3" y="14"/>
                    <a:pt x="0" y="0"/>
                  </a:cubicBezTo>
                  <a:cubicBezTo>
                    <a:pt x="0" y="2"/>
                    <a:pt x="0" y="5"/>
                    <a:pt x="0" y="8"/>
                  </a:cubicBezTo>
                  <a:cubicBezTo>
                    <a:pt x="1" y="23"/>
                    <a:pt x="3" y="39"/>
                    <a:pt x="4" y="54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8" name="Freeform 34"/>
            <p:cNvSpPr/>
            <p:nvPr/>
          </p:nvSpPr>
          <p:spPr bwMode="auto">
            <a:xfrm>
              <a:off x="7412038" y="2801938"/>
              <a:ext cx="1168400" cy="2251075"/>
            </a:xfrm>
            <a:custGeom>
              <a:avLst/>
              <a:gdLst/>
              <a:ahLst/>
              <a:cxnLst/>
              <a:rect l="0" t="0" r="r" b="b"/>
              <a:pathLst>
                <a:path w="294" h="568">
                  <a:moveTo>
                    <a:pt x="8" y="553"/>
                  </a:moveTo>
                  <a:cubicBezTo>
                    <a:pt x="9" y="501"/>
                    <a:pt x="19" y="448"/>
                    <a:pt x="35" y="397"/>
                  </a:cubicBezTo>
                  <a:cubicBezTo>
                    <a:pt x="51" y="347"/>
                    <a:pt x="73" y="298"/>
                    <a:pt x="99" y="252"/>
                  </a:cubicBezTo>
                  <a:cubicBezTo>
                    <a:pt x="124" y="205"/>
                    <a:pt x="154" y="161"/>
                    <a:pt x="187" y="119"/>
                  </a:cubicBezTo>
                  <a:cubicBezTo>
                    <a:pt x="203" y="98"/>
                    <a:pt x="220" y="77"/>
                    <a:pt x="238" y="58"/>
                  </a:cubicBezTo>
                  <a:cubicBezTo>
                    <a:pt x="247" y="48"/>
                    <a:pt x="256" y="38"/>
                    <a:pt x="265" y="28"/>
                  </a:cubicBezTo>
                  <a:cubicBezTo>
                    <a:pt x="274" y="19"/>
                    <a:pt x="284" y="9"/>
                    <a:pt x="294" y="0"/>
                  </a:cubicBezTo>
                  <a:cubicBezTo>
                    <a:pt x="293" y="0"/>
                    <a:pt x="293" y="0"/>
                    <a:pt x="293" y="0"/>
                  </a:cubicBezTo>
                  <a:cubicBezTo>
                    <a:pt x="283" y="9"/>
                    <a:pt x="273" y="18"/>
                    <a:pt x="264" y="27"/>
                  </a:cubicBezTo>
                  <a:cubicBezTo>
                    <a:pt x="255" y="37"/>
                    <a:pt x="246" y="47"/>
                    <a:pt x="237" y="56"/>
                  </a:cubicBezTo>
                  <a:cubicBezTo>
                    <a:pt x="218" y="76"/>
                    <a:pt x="201" y="96"/>
                    <a:pt x="185" y="117"/>
                  </a:cubicBezTo>
                  <a:cubicBezTo>
                    <a:pt x="151" y="159"/>
                    <a:pt x="121" y="203"/>
                    <a:pt x="95" y="249"/>
                  </a:cubicBezTo>
                  <a:cubicBezTo>
                    <a:pt x="68" y="296"/>
                    <a:pt x="46" y="345"/>
                    <a:pt x="30" y="396"/>
                  </a:cubicBezTo>
                  <a:cubicBezTo>
                    <a:pt x="13" y="445"/>
                    <a:pt x="3" y="497"/>
                    <a:pt x="0" y="549"/>
                  </a:cubicBezTo>
                  <a:cubicBezTo>
                    <a:pt x="3" y="555"/>
                    <a:pt x="5" y="561"/>
                    <a:pt x="7" y="568"/>
                  </a:cubicBezTo>
                  <a:cubicBezTo>
                    <a:pt x="7" y="563"/>
                    <a:pt x="7" y="558"/>
                    <a:pt x="8" y="553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19" name="Freeform 35"/>
            <p:cNvSpPr/>
            <p:nvPr/>
          </p:nvSpPr>
          <p:spPr bwMode="auto">
            <a:xfrm>
              <a:off x="7494588" y="5664200"/>
              <a:ext cx="100013" cy="209550"/>
            </a:xfrm>
            <a:custGeom>
              <a:avLst/>
              <a:gdLst/>
              <a:ahLst/>
              <a:cxnLst/>
              <a:rect l="0" t="0" r="r" b="b"/>
              <a:pathLst>
                <a:path w="25" h="53">
                  <a:moveTo>
                    <a:pt x="0" y="0"/>
                  </a:moveTo>
                  <a:cubicBezTo>
                    <a:pt x="5" y="18"/>
                    <a:pt x="12" y="36"/>
                    <a:pt x="19" y="53"/>
                  </a:cubicBezTo>
                  <a:cubicBezTo>
                    <a:pt x="25" y="53"/>
                    <a:pt x="25" y="53"/>
                    <a:pt x="25" y="53"/>
                  </a:cubicBezTo>
                  <a:cubicBezTo>
                    <a:pt x="16" y="36"/>
                    <a:pt x="8" y="18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0" name="Freeform 36"/>
            <p:cNvSpPr/>
            <p:nvPr/>
          </p:nvSpPr>
          <p:spPr bwMode="auto">
            <a:xfrm>
              <a:off x="7412038" y="5081588"/>
              <a:ext cx="114300" cy="558800"/>
            </a:xfrm>
            <a:custGeom>
              <a:avLst/>
              <a:gdLst/>
              <a:ahLst/>
              <a:cxnLst/>
              <a:rect l="0" t="0" r="r" b="b"/>
              <a:pathLst>
                <a:path w="29" h="141">
                  <a:moveTo>
                    <a:pt x="0" y="0"/>
                  </a:moveTo>
                  <a:cubicBezTo>
                    <a:pt x="0" y="30"/>
                    <a:pt x="2" y="60"/>
                    <a:pt x="7" y="89"/>
                  </a:cubicBezTo>
                  <a:cubicBezTo>
                    <a:pt x="11" y="98"/>
                    <a:pt x="14" y="108"/>
                    <a:pt x="18" y="117"/>
                  </a:cubicBezTo>
                  <a:cubicBezTo>
                    <a:pt x="22" y="125"/>
                    <a:pt x="25" y="133"/>
                    <a:pt x="29" y="141"/>
                  </a:cubicBezTo>
                  <a:cubicBezTo>
                    <a:pt x="28" y="139"/>
                    <a:pt x="28" y="137"/>
                    <a:pt x="27" y="135"/>
                  </a:cubicBezTo>
                  <a:cubicBezTo>
                    <a:pt x="16" y="98"/>
                    <a:pt x="10" y="60"/>
                    <a:pt x="8" y="22"/>
                  </a:cubicBezTo>
                  <a:cubicBezTo>
                    <a:pt x="7" y="18"/>
                    <a:pt x="5" y="15"/>
                    <a:pt x="4" y="11"/>
                  </a:cubicBezTo>
                  <a:cubicBezTo>
                    <a:pt x="2" y="7"/>
                    <a:pt x="1" y="3"/>
                    <a:pt x="0" y="0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1" name="Freeform 37"/>
            <p:cNvSpPr/>
            <p:nvPr/>
          </p:nvSpPr>
          <p:spPr bwMode="auto">
            <a:xfrm>
              <a:off x="7412038" y="4978400"/>
              <a:ext cx="31750" cy="188913"/>
            </a:xfrm>
            <a:custGeom>
              <a:avLst/>
              <a:gdLst/>
              <a:ahLst/>
              <a:cxnLst/>
              <a:rect l="0" t="0" r="r" b="b"/>
              <a:pathLst>
                <a:path w="8" h="48">
                  <a:moveTo>
                    <a:pt x="0" y="26"/>
                  </a:moveTo>
                  <a:cubicBezTo>
                    <a:pt x="1" y="29"/>
                    <a:pt x="2" y="33"/>
                    <a:pt x="4" y="37"/>
                  </a:cubicBezTo>
                  <a:cubicBezTo>
                    <a:pt x="5" y="41"/>
                    <a:pt x="7" y="44"/>
                    <a:pt x="8" y="48"/>
                  </a:cubicBezTo>
                  <a:cubicBezTo>
                    <a:pt x="7" y="38"/>
                    <a:pt x="7" y="28"/>
                    <a:pt x="7" y="19"/>
                  </a:cubicBezTo>
                  <a:cubicBezTo>
                    <a:pt x="5" y="12"/>
                    <a:pt x="3" y="6"/>
                    <a:pt x="0" y="0"/>
                  </a:cubicBezTo>
                  <a:cubicBezTo>
                    <a:pt x="0" y="1"/>
                    <a:pt x="0" y="3"/>
                    <a:pt x="0" y="4"/>
                  </a:cubicBezTo>
                  <a:cubicBezTo>
                    <a:pt x="0" y="11"/>
                    <a:pt x="0" y="19"/>
                    <a:pt x="0" y="26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  <p:sp>
          <p:nvSpPr>
            <p:cNvPr id="22" name="Freeform 38"/>
            <p:cNvSpPr/>
            <p:nvPr/>
          </p:nvSpPr>
          <p:spPr bwMode="auto">
            <a:xfrm>
              <a:off x="7439026" y="5434013"/>
              <a:ext cx="174625" cy="439738"/>
            </a:xfrm>
            <a:custGeom>
              <a:avLst/>
              <a:gdLst/>
              <a:ahLst/>
              <a:cxnLst/>
              <a:rect l="0" t="0" r="r" b="b"/>
              <a:pathLst>
                <a:path w="44" h="111">
                  <a:moveTo>
                    <a:pt x="11" y="28"/>
                  </a:moveTo>
                  <a:cubicBezTo>
                    <a:pt x="7" y="19"/>
                    <a:pt x="4" y="9"/>
                    <a:pt x="0" y="0"/>
                  </a:cubicBezTo>
                  <a:cubicBezTo>
                    <a:pt x="3" y="16"/>
                    <a:pt x="7" y="33"/>
                    <a:pt x="11" y="49"/>
                  </a:cubicBezTo>
                  <a:cubicBezTo>
                    <a:pt x="12" y="52"/>
                    <a:pt x="13" y="55"/>
                    <a:pt x="14" y="58"/>
                  </a:cubicBezTo>
                  <a:cubicBezTo>
                    <a:pt x="22" y="76"/>
                    <a:pt x="30" y="94"/>
                    <a:pt x="39" y="111"/>
                  </a:cubicBezTo>
                  <a:cubicBezTo>
                    <a:pt x="44" y="111"/>
                    <a:pt x="44" y="111"/>
                    <a:pt x="44" y="111"/>
                  </a:cubicBezTo>
                  <a:cubicBezTo>
                    <a:pt x="35" y="92"/>
                    <a:pt x="28" y="72"/>
                    <a:pt x="22" y="52"/>
                  </a:cubicBezTo>
                  <a:cubicBezTo>
                    <a:pt x="18" y="44"/>
                    <a:pt x="15" y="36"/>
                    <a:pt x="11" y="28"/>
                  </a:cubicBezTo>
                  <a:close/>
                </a:path>
              </a:pathLst>
            </a:custGeom>
            <a:solidFill>
              <a:schemeClr val="tx2"/>
            </a:solidFill>
            <a:ln>
              <a:noFill/>
            </a:ln>
          </p:spPr>
        </p:sp>
      </p:grpSp>
      <p:sp>
        <p:nvSpPr>
          <p:cNvPr id="7" name="Rectangle 6"/>
          <p:cNvSpPr/>
          <p:nvPr/>
        </p:nvSpPr>
        <p:spPr>
          <a:xfrm>
            <a:off x="0" y="0"/>
            <a:ext cx="182880" cy="6858000"/>
          </a:xfrm>
          <a:prstGeom prst="rect">
            <a:avLst/>
          </a:prstGeom>
          <a:solidFill>
            <a:schemeClr val="tx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592924" y="624110"/>
            <a:ext cx="8911687" cy="128089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589212" y="2133600"/>
            <a:ext cx="8915400" cy="38862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361612" y="6130437"/>
            <a:ext cx="1146283" cy="370396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1BEF0D-F0BB-DE4B-95CE-6DB70DBA9567}" type="datetimeFigureOut">
              <a:rPr lang="en-US" dirty="0"/>
              <a:pPr/>
              <a:t>7/4/2017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589212" y="6135808"/>
            <a:ext cx="761999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531812" y="787782"/>
            <a:ext cx="77976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2000">
                <a:solidFill>
                  <a:srgbClr val="FEFFFF"/>
                </a:solidFill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60" r:id="rId10"/>
    <p:sldLayoutId id="2147483661" r:id="rId11"/>
    <p:sldLayoutId id="2147483662" r:id="rId12"/>
    <p:sldLayoutId id="2147483663" r:id="rId13"/>
    <p:sldLayoutId id="2147483664" r:id="rId14"/>
    <p:sldLayoutId id="2147483658" r:id="rId15"/>
    <p:sldLayoutId id="2147483659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tx1">
              <a:lumMod val="85000"/>
              <a:lumOff val="15000"/>
            </a:schemeClr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Font typeface="Wingdings 3" charset="2"/>
        <a:buChar char="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gi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gif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gif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gi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gif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8.gif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gif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gif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3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40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2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7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image" Target="../media/image8.gif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gif"/><Relationship Id="rId2" Type="http://schemas.openxmlformats.org/officeDocument/2006/relationships/image" Target="../media/image10.gif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0929" y="-365759"/>
            <a:ext cx="8915399" cy="2338251"/>
          </a:xfrm>
        </p:spPr>
        <p:txBody>
          <a:bodyPr>
            <a:normAutofit/>
          </a:bodyPr>
          <a:lstStyle/>
          <a:p>
            <a:r>
              <a:rPr lang="ru-RU" sz="4800" b="1" dirty="0" smtClean="0">
                <a:solidFill>
                  <a:schemeClr val="accent5">
                    <a:lumMod val="50000"/>
                  </a:schemeClr>
                </a:solidFill>
                <a:latin typeface="Comic Sans MS" panose="030F0702030302020204" pitchFamily="66" charset="0"/>
              </a:rPr>
              <a:t>  Заповедные места Искитимского района.</a:t>
            </a:r>
            <a:endParaRPr lang="ru-RU" sz="4800" b="1" dirty="0">
              <a:solidFill>
                <a:schemeClr val="accent5">
                  <a:lumMod val="50000"/>
                </a:schemeClr>
              </a:solidFill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://odetochka.ru/data/moduleImages/Catalog/1260/13ddf083b4b184a31aa0283b4fd4d31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0394" y="2116183"/>
            <a:ext cx="8915399" cy="45328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nimo2.ucoz.ru/_ph/85/2/642967349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27190" y="1656739"/>
            <a:ext cx="1438275" cy="11811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8" name="Picture 10" descr="https://kak2z.ru/my_img/img/2015/08/26/9e11b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1636" y="1356296"/>
            <a:ext cx="60960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2413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677887" y="378823"/>
            <a:ext cx="80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Озеро на </a:t>
            </a:r>
            <a:r>
              <a:rPr lang="ru-RU" sz="2000" b="1" smtClean="0">
                <a:latin typeface="Comic Sans MS" panose="030F0702030302020204" pitchFamily="66" charset="0"/>
              </a:rPr>
              <a:t>станции Ложок, </a:t>
            </a:r>
            <a:r>
              <a:rPr lang="ru-RU" sz="2000" b="1" dirty="0" smtClean="0">
                <a:latin typeface="Comic Sans MS" panose="030F0702030302020204" pitchFamily="66" charset="0"/>
              </a:rPr>
              <a:t>в него впадает ручей Святого источника.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://i.ytimg.com/vi/TbwDxFDxnI0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6" y="1201783"/>
            <a:ext cx="8804365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8" descr="http://www.eduportal44.ru/Kostroma_EDU/ds_69/SiteAssets/20171/%D0%A1%D0%B5%D1%84%D0%B5%D1%80%D0%BE%D0%B2%D0%B0%20%D0%97%D0%B0%D1%80%D0%B8%D0%BD%D0%B0%20%D0%9C%D0%B0%D0%BB%D0%B0%D0%BB%D0%B8%D0%B5%D0%B2%D0%BD%D0%B0/2131609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8133" y="927463"/>
            <a:ext cx="2025265" cy="1776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25966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picworld.ru/wp-content/uploads/2015/10/2136589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12572" y="1227910"/>
            <a:ext cx="9000308" cy="54344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468880" y="261257"/>
            <a:ext cx="9144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Бердские скалы</a:t>
            </a:r>
            <a:r>
              <a:rPr lang="ru-RU" dirty="0" smtClean="0"/>
              <a:t>.</a:t>
            </a:r>
            <a:endParaRPr lang="ru-RU" dirty="0"/>
          </a:p>
        </p:txBody>
      </p:sp>
      <p:pic>
        <p:nvPicPr>
          <p:cNvPr id="4098" name="Picture 2" descr="http://dari-radost13.ru/muz/stuyujnjbj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941" y="1707288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dari-radost13.ru/muz/stuyujnjbj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8660" y="1227910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://dari-radost13.ru/muz/stuyujnjbjk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59123" y="710566"/>
            <a:ext cx="1428750" cy="12096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58634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5546" y="1505623"/>
            <a:ext cx="8778740" cy="509112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 flipH="1">
            <a:off x="2771177" y="574765"/>
            <a:ext cx="88896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Каменистая степь – памятник природы Новосибирской области, находится возле д. Новососедово.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3563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3828" y="1489166"/>
            <a:ext cx="9017726" cy="5089171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 flipH="1">
            <a:off x="2762793" y="770708"/>
            <a:ext cx="88762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Мраморный</a:t>
            </a:r>
            <a:r>
              <a:rPr lang="ru-RU" b="1" dirty="0" smtClean="0">
                <a:latin typeface="Comic Sans MS" panose="030F0702030302020204" pitchFamily="66" charset="0"/>
              </a:rPr>
              <a:t> карьер.</a:t>
            </a:r>
            <a:endParaRPr lang="ru-RU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134331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174273" y="431074"/>
            <a:ext cx="8543109" cy="3657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Comic Sans MS" panose="030F0702030302020204" pitchFamily="66" charset="0"/>
              </a:rPr>
              <a:t>Озеро в селе Завьялово.</a:t>
            </a:r>
            <a:endParaRPr lang="ru-RU" b="1" dirty="0">
              <a:latin typeface="Comic Sans MS" panose="030F0702030302020204" pitchFamily="66" charset="0"/>
            </a:endParaRPr>
          </a:p>
        </p:txBody>
      </p:sp>
      <p:pic>
        <p:nvPicPr>
          <p:cNvPr id="3076" name="Picture 4" descr="http://www.visacomtour.ru/wp-content/uploads/dostvisa/selo_zavjalovo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4273" y="1162594"/>
            <a:ext cx="8752115" cy="54602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smayls.ru/data/smiles/animashki-jivotnie-18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3897" y="-161494"/>
            <a:ext cx="1397725" cy="1185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smayls.ru/data/smiles/animashki-jivotnie-18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7159" y="2491303"/>
            <a:ext cx="781504" cy="6699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smayls.ru/data/smiles/animashki-jivotnie-1873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1" y="-41205"/>
            <a:ext cx="1463038" cy="10648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465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xit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heel(1)">
                                      <p:cBhvr>
                                        <p:cTn id="6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6" descr="http://ecoclub.nsu.ru/books/berd/photo/13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4104" name="Picture 8" descr="http://mw2.google.com/mw-panoramio/photos/medium/4628657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5050" y="1058092"/>
            <a:ext cx="8857797" cy="5264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 flipH="1">
            <a:off x="2849553" y="313509"/>
            <a:ext cx="890701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Озеро Старица село Усть-Чем Искитимский район.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154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344091" y="627017"/>
            <a:ext cx="83994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Святой источник - находится на станции Ложок.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5122" name="Picture 2" descr="http://3.bp.blogspot.com/-nXVqYcv365E/VfmdO2EPjrI/AAAAAAAAA7U/f1usE0PZFj4/s1600/7_nw2gTV1x3VDn9q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4091" y="1463040"/>
            <a:ext cx="8229600" cy="50683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97978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img-8.photosight.ru/f46/3479860_larg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3646" y="2125725"/>
            <a:ext cx="8373291" cy="464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3043646" y="648397"/>
            <a:ext cx="8882743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latin typeface="Comic Sans MS" panose="030F0702030302020204" pitchFamily="66" charset="0"/>
              </a:rPr>
              <a:t>Беловский водопад расположен в </a:t>
            </a:r>
            <a:r>
              <a:rPr lang="ru-RU" b="1" dirty="0">
                <a:latin typeface="Comic Sans MS" panose="030F0702030302020204" pitchFamily="66" charset="0"/>
              </a:rPr>
              <a:t>И</a:t>
            </a:r>
            <a:r>
              <a:rPr lang="ru-RU" b="1" dirty="0" smtClean="0">
                <a:latin typeface="Comic Sans MS" panose="030F0702030302020204" pitchFamily="66" charset="0"/>
              </a:rPr>
              <a:t>скитимском районе НСО. Уникален тем, что расположен в равнинной местности, истоком является глубокое озеро, когда-то там добывали уголь, рабочие покинули котлован, но оставили дамбу, однако со временем вода вырвалась на свободу, создав красивейший водопад</a:t>
            </a:r>
            <a:r>
              <a:rPr lang="ru-RU" dirty="0" smtClean="0"/>
              <a:t>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122442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s://ru5.anyfad.com/items/t1@12789f41-4991-4c5f-9e49-f31a7bd90202/KRASNAYa-KNIGA-ROSSII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67891">
            <a:off x="1497934" y="472652"/>
            <a:ext cx="3567974" cy="50581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s://prikolnye-kartinki.ru/img/picture/Aug/01/8b7bbb80ea7fe5d245a9316342b2434c/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88518">
            <a:off x="7977945" y="776756"/>
            <a:ext cx="3515941" cy="4969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www.picturesanimations.com/f/flowers/45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2790" y="2481941"/>
            <a:ext cx="2220535" cy="3971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0487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64376" y="-914402"/>
            <a:ext cx="9435737" cy="7537271"/>
          </a:xfrm>
        </p:spPr>
        <p:txBody>
          <a:bodyPr>
            <a:normAutofit/>
          </a:bodyPr>
          <a:lstStyle/>
          <a:p>
            <a:r>
              <a:rPr lang="ru-RU" sz="2200" b="1" dirty="0" smtClean="0">
                <a:latin typeface="Comic Sans MS" panose="030F0702030302020204" pitchFamily="66" charset="0"/>
              </a:rPr>
              <a:t>Давным-давно на планете Земля обитали животные, птицы и рыбы, которых сейчас уже не найти. Были и растения, которые теперь на Земле не растут. Так случилось в большинстве своем из-за жадности человека. Заводы и фабрики отравляют воду и воздух. Звери, обладающие красивым мехом или кожей, переловлены. Есть виды рыбы и </a:t>
            </a:r>
            <a:r>
              <a:rPr lang="ru-RU" sz="2200" b="1" dirty="0">
                <a:latin typeface="Comic Sans MS" panose="030F0702030302020204" pitchFamily="66" charset="0"/>
              </a:rPr>
              <a:t>виды птиц, полностью исчезнувшие с лица Земли, т.к. человек решил обогатиться за счет их вкусного мяса. Леса вырубаются из-за добычи древесины. Ученые подсчитали, что за 400 лет исчезло более 150 видов животных и растений</a:t>
            </a:r>
            <a:r>
              <a:rPr lang="ru-RU" sz="2200" b="1" dirty="0" smtClean="0">
                <a:latin typeface="Comic Sans MS" panose="030F0702030302020204" pitchFamily="66" charset="0"/>
              </a:rPr>
              <a:t>!</a:t>
            </a:r>
            <a:r>
              <a:rPr lang="ru-RU" sz="2200" b="1" dirty="0">
                <a:latin typeface="Comic Sans MS" panose="030F0702030302020204" pitchFamily="66" charset="0"/>
              </a:rPr>
              <a:t/>
            </a:r>
            <a:br>
              <a:rPr lang="ru-RU" sz="2200" b="1" dirty="0">
                <a:latin typeface="Comic Sans MS" panose="030F0702030302020204" pitchFamily="66" charset="0"/>
              </a:rPr>
            </a:br>
            <a:r>
              <a:rPr lang="ru-RU" sz="2200" b="1" dirty="0">
                <a:latin typeface="Comic Sans MS" panose="030F0702030302020204" pitchFamily="66" charset="0"/>
              </a:rPr>
              <a:t>Тогда защитники природы решили объединиться и начать борьбу с </a:t>
            </a:r>
            <a:r>
              <a:rPr lang="ru-RU" sz="2200" b="1" dirty="0" smtClean="0">
                <a:latin typeface="Comic Sans MS" panose="030F0702030302020204" pitchFamily="66" charset="0"/>
              </a:rPr>
              <a:t>обидчиками </a:t>
            </a:r>
            <a:r>
              <a:rPr lang="ru-RU" sz="2200" b="1" dirty="0">
                <a:latin typeface="Comic Sans MS" panose="030F0702030302020204" pitchFamily="66" charset="0"/>
              </a:rPr>
              <a:t>нашей планеты. Они создали международный союз охраны природы, который с 1966 года стал издавать </a:t>
            </a:r>
            <a:r>
              <a:rPr lang="ru-RU" sz="2200" b="1" dirty="0" smtClean="0">
                <a:latin typeface="Comic Sans MS" panose="030F0702030302020204" pitchFamily="66" charset="0"/>
              </a:rPr>
              <a:t>Красную книгу</a:t>
            </a:r>
            <a:r>
              <a:rPr lang="ru-RU" b="1" dirty="0" smtClean="0">
                <a:latin typeface="Comic Sans MS" panose="030F0702030302020204" pitchFamily="66" charset="0"/>
              </a:rPr>
              <a:t>. </a:t>
            </a:r>
            <a:endParaRPr lang="ru-RU" dirty="0">
              <a:latin typeface="Comic Sans MS" panose="030F0702030302020204" pitchFamily="66" charset="0"/>
            </a:endParaRPr>
          </a:p>
        </p:txBody>
      </p:sp>
      <p:pic>
        <p:nvPicPr>
          <p:cNvPr id="8194" name="Picture 2" descr="https://img-fotki.yandex.ru/get/46412/238174505.52/0_1848d4_7fc66746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602" y="367937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img-fotki.yandex.ru/get/46412/238174505.52/0_1848d4_7fc66746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0006" y="367937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https://img-fotki.yandex.ru/get/46412/238174505.52/0_1848d4_7fc66746_S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9735" y="367937"/>
            <a:ext cx="1123950" cy="11239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83863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027816" y="2481943"/>
            <a:ext cx="5164184" cy="3944983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omic Sans MS" panose="030F0702030302020204" pitchFamily="66" charset="0"/>
              </a:rPr>
              <a:t>Презентацию подготовила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воспитатель 1кв.категории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Ситкова Е.А.</a:t>
            </a:r>
          </a:p>
        </p:txBody>
      </p:sp>
      <p:pic>
        <p:nvPicPr>
          <p:cNvPr id="1042" name="Picture 18" descr="http://www.pngall.com/wp-content/uploads/2016/03/Butterfly-PNG-6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8764" y="320674"/>
            <a:ext cx="7839075" cy="5766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6761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195459" y="-966652"/>
            <a:ext cx="8600302" cy="6048103"/>
          </a:xfrm>
        </p:spPr>
        <p:txBody>
          <a:bodyPr>
            <a:normAutofit/>
          </a:bodyPr>
          <a:lstStyle/>
          <a:p>
            <a:r>
              <a:rPr lang="ru-RU" sz="2200" b="1" dirty="0">
                <a:latin typeface="Comic Sans MS" panose="030F0702030302020204" pitchFamily="66" charset="0"/>
              </a:rPr>
              <a:t>Книгу решили так назвать по предложению предводителя специальной комиссии союза охраны природы Питера Скота. Он считал, что красный цвет — это цвет опасности и он по-особенному привлекает внимание и подчеркивает важность. Красная книга находится в </a:t>
            </a:r>
            <a:r>
              <a:rPr lang="ru-RU" sz="2200" b="1" dirty="0" smtClean="0">
                <a:latin typeface="Comic Sans MS" panose="030F0702030302020204" pitchFamily="66" charset="0"/>
              </a:rPr>
              <a:t>Швейцарии </a:t>
            </a:r>
            <a:r>
              <a:rPr lang="ru-RU" sz="2200" b="1" dirty="0">
                <a:latin typeface="Comic Sans MS" panose="030F0702030302020204" pitchFamily="66" charset="0"/>
              </a:rPr>
              <a:t>в г. Морже. В эту книгу по сей день заносятся названия видов животных и растений, которых на Земле осталось очень мало, и поэтому они нуждаются в особой защите. </a:t>
            </a:r>
            <a:r>
              <a:rPr lang="ru-RU" sz="2200" b="1" dirty="0" smtClean="0">
                <a:latin typeface="Comic Sans MS" panose="030F0702030302020204" pitchFamily="66" charset="0"/>
              </a:rPr>
              <a:t>     Любители </a:t>
            </a:r>
            <a:r>
              <a:rPr lang="ru-RU" sz="2200" b="1" dirty="0">
                <a:latin typeface="Comic Sans MS" panose="030F0702030302020204" pitchFamily="66" charset="0"/>
              </a:rPr>
              <a:t>природы оберегают вымирающие виды от браконьеров,  от болезней, от голода и плохих условий природы. 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9218" name="Picture 2" descr="https://cs8.livemaster.ru/storage/2c/56/ade547d526c9165e2c7284b4da25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0343" y="3683726"/>
            <a:ext cx="2085116" cy="29260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9946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arhivurokov.ru/multiurok/html/2017/03/26/s_58d7ec9759d73/596840_1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31921" y="222069"/>
            <a:ext cx="4676502" cy="637467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4323807" y="3237802"/>
            <a:ext cx="41148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Искитимский  район</a:t>
            </a:r>
            <a:endParaRPr lang="ru-RU" sz="3200" b="1" dirty="0"/>
          </a:p>
        </p:txBody>
      </p:sp>
      <p:pic>
        <p:nvPicPr>
          <p:cNvPr id="10244" name="Picture 4" descr="http://img1.picmix.com/output/stamp/normal/8/7/8/9/219878_f977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53991" y="3918858"/>
            <a:ext cx="2020661" cy="2339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78587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www.plantarium.ru/dat/plants/3/313/92313_dfd3589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62102" y="979520"/>
            <a:ext cx="8098832" cy="56961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278776" y="427308"/>
            <a:ext cx="714538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>
                <a:latin typeface="Comic Sans MS" panose="030F0702030302020204" pitchFamily="66" charset="0"/>
              </a:rPr>
              <a:t>Прострел  </a:t>
            </a:r>
            <a:r>
              <a:rPr lang="ru-RU" sz="2000" b="1" dirty="0" smtClean="0">
                <a:latin typeface="Comic Sans MS" panose="030F0702030302020204" pitchFamily="66" charset="0"/>
              </a:rPr>
              <a:t>сибирский.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57795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9852" y="1423851"/>
            <a:ext cx="7705372" cy="513370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461657" y="574766"/>
            <a:ext cx="76548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Купальница азиатская (жарок, огонек</a:t>
            </a:r>
            <a:r>
              <a:rPr lang="ru-RU" sz="2000" b="1" dirty="0" smtClean="0"/>
              <a:t>).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val="26827666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036423" y="744583"/>
            <a:ext cx="629629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Башмачок красный.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4340" name="Picture 4" descr="http://www.plantarium.ru/dat/plants/6/655/176655_34a3001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5977" y="1282293"/>
            <a:ext cx="8177348" cy="5314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1879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4153988" y="711927"/>
            <a:ext cx="508145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Колокольчик персиколистный.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15366" name="Picture 6" descr="http://molbiol.ru/forums/uploads/a001/b004/post-5389-11507289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670" y="1410789"/>
            <a:ext cx="7759336" cy="5159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7781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plus(in)">
                                      <p:cBhvr>
                                        <p:cTn id="7" dur="2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 descr="http://www.vashsad.ua/downloads/image/00000/adonis_villos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35531" y="1463040"/>
            <a:ext cx="8347166" cy="5022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83726" y="653143"/>
            <a:ext cx="62832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Горицвет (</a:t>
            </a:r>
            <a:r>
              <a:rPr lang="ru-RU" sz="2000" b="1" dirty="0">
                <a:latin typeface="Comic Sans MS" panose="030F0702030302020204" pitchFamily="66" charset="0"/>
              </a:rPr>
              <a:t>адонис весенний).</a:t>
            </a:r>
          </a:p>
        </p:txBody>
      </p:sp>
    </p:spTree>
    <p:extLst>
      <p:ext uri="{BB962C8B-B14F-4D97-AF65-F5344CB8AC3E}">
        <p14:creationId xmlns:p14="http://schemas.microsoft.com/office/powerpoint/2010/main" val="2194723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22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www.plantarium.ru/dat/plants/5/599/91599_4937e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851" y="1449977"/>
            <a:ext cx="7903029" cy="515329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3814354" y="646612"/>
            <a:ext cx="6779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sz="2000" b="1" dirty="0" smtClean="0">
                <a:latin typeface="Comic Sans MS" panose="030F0702030302020204" pitchFamily="66" charset="0"/>
              </a:rPr>
              <a:t>Ятрышник пятнистый (кукушкины слёзы)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7450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8" name="Picture 4" descr="http://www.kartinki24.ru/uploads/gallery/comthumb/456/kartinki24_ru_wildflowers_1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38282" y="1398495"/>
            <a:ext cx="8054789" cy="52174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 flipH="1">
            <a:off x="4622261" y="578222"/>
            <a:ext cx="52209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Медуница мягкая.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761670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63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4935071" y="457200"/>
            <a:ext cx="6669740" cy="609397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Дерево, трава, цветок и птица</a:t>
            </a: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Не всегда умеет защититься.</a:t>
            </a: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Если будут уничтожены они,</a:t>
            </a:r>
          </a:p>
          <a:p>
            <a:pPr fontAlgn="base"/>
            <a:r>
              <a:rPr lang="ru-RU" sz="2400" b="1" dirty="0">
                <a:solidFill>
                  <a:srgbClr val="000000"/>
                </a:solidFill>
                <a:latin typeface="Comic Sans MS" panose="030F0702030302020204" pitchFamily="66" charset="0"/>
              </a:rPr>
              <a:t>На планете  мы останемся одни</a:t>
            </a:r>
            <a:r>
              <a:rPr lang="ru-RU" sz="2400" b="1" dirty="0" smtClean="0">
                <a:solidFill>
                  <a:srgbClr val="000000"/>
                </a:solidFill>
                <a:latin typeface="Comic Sans MS" panose="030F0702030302020204" pitchFamily="66" charset="0"/>
              </a:rPr>
              <a:t>.</a:t>
            </a:r>
          </a:p>
          <a:p>
            <a:pPr fontAlgn="base"/>
            <a:endParaRPr lang="ru-RU" sz="2400" b="1" dirty="0" smtClean="0">
              <a:solidFill>
                <a:srgbClr val="000000"/>
              </a:solidFill>
              <a:latin typeface="Comic Sans MS" panose="030F0702030302020204" pitchFamily="66" charset="0"/>
            </a:endParaRP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Сумчатый волк возродился,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А как же с другими быть?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Ведь мамонты и динозавры ,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Тоже хотят пожить.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А тот, кто в этом мире остался,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Пусть он вечно живет,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В большущую красную книгу, </a:t>
            </a:r>
          </a:p>
          <a:p>
            <a:pPr fontAlgn="base"/>
            <a:r>
              <a:rPr lang="ru-RU" sz="2400" b="1" dirty="0">
                <a:latin typeface="Comic Sans MS" panose="030F0702030302020204" pitchFamily="66" charset="0"/>
              </a:rPr>
              <a:t>Пусть он никогда не войдет.</a:t>
            </a:r>
            <a:r>
              <a:rPr lang="ru-RU" dirty="0"/>
              <a:t> </a:t>
            </a:r>
          </a:p>
          <a:p>
            <a:r>
              <a:rPr lang="ru-RU" dirty="0"/>
              <a:t/>
            </a:r>
            <a:br>
              <a:rPr lang="ru-RU" dirty="0"/>
            </a:br>
            <a:endParaRPr lang="ru-RU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pPr fontAlgn="base"/>
            <a:r>
              <a:rPr lang="ru-RU" dirty="0">
                <a:solidFill>
                  <a:srgbClr val="000000"/>
                </a:solidFill>
                <a:latin typeface="Arial" panose="020B0604020202020204" pitchFamily="34" charset="0"/>
              </a:rPr>
              <a:t> </a:t>
            </a:r>
            <a:endParaRPr lang="ru-RU" b="0" i="0" dirty="0">
              <a:solidFill>
                <a:srgbClr val="000000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7410" name="Picture 2" descr="https://proxy.imgsmail.ru/?h=y8sg5WjxJC8Tor8kYD7oXw&amp;e=1398782420&amp;url171=aW1nLWZvdGtpLnlhbmRleC5ydS9nZXQvOTA5MC82NTM4NzQxNC41M2QvMF9mZDUyMV9iMmJlYmM5Y19MLmdpZg~~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2722" y="4541400"/>
            <a:ext cx="2095500" cy="20097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6" name="Picture 8" descr="http://www.playcast.ru/uploads/2016/08/26/19695565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6037" y="1087475"/>
            <a:ext cx="2842746" cy="15025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20" name="Picture 12" descr="http://www.playcast.ru/uploads/2016/04/20/1833988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824" y="3751730"/>
            <a:ext cx="2581836" cy="28977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33225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32393" y="1058091"/>
            <a:ext cx="8105721" cy="5473337"/>
          </a:xfrm>
          <a:prstGeom prst="rect">
            <a:avLst/>
          </a:prstGeom>
        </p:spPr>
      </p:pic>
      <p:pic>
        <p:nvPicPr>
          <p:cNvPr id="1026" name="Picture 2" descr="https://otvet.imgsmail.ru/download/50888aad5e95f5165faf8e9c94a7dda9_h-6719.jpg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55073" y="4465158"/>
            <a:ext cx="1764417" cy="239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8" descr="http://stat19.privet.ru/lr/0b19e9df80c0004b2cd3678bd4950605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1599" y="300062"/>
            <a:ext cx="2678628" cy="2377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288378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74169" y="13064"/>
            <a:ext cx="9817534" cy="7445828"/>
          </a:xfrm>
        </p:spPr>
        <p:txBody>
          <a:bodyPr>
            <a:normAutofit fontScale="90000"/>
          </a:bodyPr>
          <a:lstStyle/>
          <a:p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/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/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/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> </a:t>
            </a: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/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/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 smtClean="0">
                <a:latin typeface="Comic Sans MS" panose="030F0702030302020204" pitchFamily="66" charset="0"/>
              </a:rPr>
              <a:t/>
            </a:r>
            <a:br>
              <a:rPr lang="ru-RU" sz="3100" b="1" dirty="0" smtClean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> </a:t>
            </a:r>
            <a:r>
              <a:rPr lang="ru-RU" sz="3100" b="1" dirty="0" smtClean="0">
                <a:latin typeface="Comic Sans MS" panose="030F0702030302020204" pitchFamily="66" charset="0"/>
              </a:rPr>
              <a:t> Солнце</a:t>
            </a:r>
            <a:r>
              <a:rPr lang="ru-RU" sz="3100" b="1" dirty="0">
                <a:latin typeface="Comic Sans MS" panose="030F0702030302020204" pitchFamily="66" charset="0"/>
              </a:rPr>
              <a:t>, воздух, вода, ягоды, грибы, пчела, рыба все это - природа. Человек живет в природе, от природы зависит </a:t>
            </a:r>
            <a:r>
              <a:rPr lang="ru-RU" sz="3100" b="1" dirty="0" smtClean="0">
                <a:latin typeface="Comic Sans MS" panose="030F0702030302020204" pitchFamily="66" charset="0"/>
              </a:rPr>
              <a:t>его жизнь. </a:t>
            </a:r>
            <a:r>
              <a:rPr lang="ru-RU" sz="3100" b="1" dirty="0">
                <a:latin typeface="Comic Sans MS" panose="030F0702030302020204" pitchFamily="66" charset="0"/>
              </a:rPr>
              <a:t>Люди могут приумножить природу, а могут погубить оставшееся, нанося огромный вред растительному и животному миру и целым экологическим системам. С лица земли стали исчезать многие виды животных и </a:t>
            </a:r>
            <a:r>
              <a:rPr lang="ru-RU" sz="3100" b="1" dirty="0" smtClean="0">
                <a:latin typeface="Comic Sans MS" panose="030F0702030302020204" pitchFamily="66" charset="0"/>
              </a:rPr>
              <a:t>растений.</a:t>
            </a:r>
            <a:r>
              <a:rPr lang="ru-RU" sz="3100" b="1" dirty="0">
                <a:latin typeface="Comic Sans MS" panose="030F0702030302020204" pitchFamily="66" charset="0"/>
              </a:rPr>
              <a:t> Но замечательно то, что человек умеет исправлять свои ошибки.</a:t>
            </a:r>
            <a:br>
              <a:rPr lang="ru-RU" sz="3100" b="1" dirty="0">
                <a:latin typeface="Comic Sans MS" panose="030F0702030302020204" pitchFamily="66" charset="0"/>
              </a:rPr>
            </a:br>
            <a:r>
              <a:rPr lang="ru-RU" sz="3100" b="1" dirty="0">
                <a:latin typeface="Comic Sans MS" panose="030F0702030302020204" pitchFamily="66" charset="0"/>
              </a:rPr>
              <a:t>Более ста лет назад был издан закон, который позволил создать в нашей стране заповедники.</a:t>
            </a:r>
            <a:r>
              <a:rPr lang="ru-RU" dirty="0"/>
              <a:t/>
            </a:r>
            <a:br>
              <a:rPr lang="ru-RU" dirty="0"/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1026" name="Picture 2" descr="http://animo2.ucoz.ru/_ph/77/2/643541066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030" y="3761060"/>
            <a:ext cx="1840139" cy="29619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valentaines.ucoz.ua/Babochki/babochka14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38021" y="338592"/>
            <a:ext cx="2053979" cy="18116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87609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07622" y="-2259873"/>
            <a:ext cx="9666515" cy="6662056"/>
          </a:xfrm>
        </p:spPr>
        <p:txBody>
          <a:bodyPr>
            <a:normAutofit/>
          </a:bodyPr>
          <a:lstStyle/>
          <a:p>
            <a:r>
              <a:rPr lang="ru-RU" sz="2800" b="1" dirty="0">
                <a:latin typeface="Comic Sans MS" panose="030F0702030302020204" pitchFamily="66" charset="0"/>
              </a:rPr>
              <a:t>Заповедник - это место, где природа имеет право жить по своим законам. Это место, где охраняются государством травы, цветы, ягоды, грибы, деревья, кустарники, животные, птицы, насекомые, рыбы</a:t>
            </a:r>
            <a:r>
              <a:rPr lang="ru-RU" sz="2800" b="1" dirty="0" smtClean="0">
                <a:latin typeface="Comic Sans MS" panose="030F0702030302020204" pitchFamily="66" charset="0"/>
              </a:rPr>
              <a:t>.</a:t>
            </a:r>
            <a:r>
              <a:rPr lang="ru-RU" sz="2800" b="1" dirty="0">
                <a:latin typeface="Comic Sans MS" panose="030F0702030302020204" pitchFamily="66" charset="0"/>
              </a:rPr>
              <a:t/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sz="2800" b="1" dirty="0">
                <a:latin typeface="Comic Sans MS" panose="030F0702030302020204" pitchFamily="66" charset="0"/>
              </a:rPr>
              <a:t>В заповедник приходят только на экскурсию, где знакомятся с красотой и богатством заповедных мест.</a:t>
            </a:r>
            <a:br>
              <a:rPr lang="ru-RU" sz="2800" b="1" dirty="0">
                <a:latin typeface="Comic Sans MS" panose="030F0702030302020204" pitchFamily="66" charset="0"/>
              </a:rPr>
            </a:b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5124" name="Picture 4" descr="https://www.chitalnya.ru/upload2/505/db5f62a74176f25842a92ea32efe861d.gif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402" y="2939143"/>
            <a:ext cx="5927227" cy="3762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https://www.litprichal.ru/upload/671/5abc2e36081bd61e6e7167a34294dd7a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1015" y="2506707"/>
            <a:ext cx="5715000" cy="189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95068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89212" y="574765"/>
            <a:ext cx="8915399" cy="3278777"/>
          </a:xfrm>
        </p:spPr>
        <p:txBody>
          <a:bodyPr>
            <a:normAutofit fontScale="90000"/>
          </a:bodyPr>
          <a:lstStyle/>
          <a:p>
            <a:r>
              <a:rPr lang="ru-RU" b="1" dirty="0" smtClean="0"/>
              <a:t/>
            </a:r>
            <a:br>
              <a:rPr lang="ru-RU" b="1" dirty="0" smtClean="0"/>
            </a:br>
            <a:r>
              <a:rPr lang="ru-RU" b="1" dirty="0"/>
              <a:t/>
            </a:r>
            <a:br>
              <a:rPr lang="ru-RU" b="1" dirty="0"/>
            </a:br>
            <a:r>
              <a:rPr lang="ru-RU" b="1" dirty="0" smtClean="0">
                <a:latin typeface="Comic Sans MS" panose="030F0702030302020204" pitchFamily="66" charset="0"/>
              </a:rPr>
              <a:t>Заповедник</a:t>
            </a:r>
            <a:r>
              <a:rPr lang="ru-RU" b="1" dirty="0">
                <a:latin typeface="Comic Sans MS" panose="030F0702030302020204" pitchFamily="66" charset="0"/>
              </a:rPr>
              <a:t> - это островки спасения </a:t>
            </a:r>
            <a:r>
              <a:rPr lang="ru-RU" b="1" dirty="0" smtClean="0">
                <a:latin typeface="Comic Sans MS" panose="030F0702030302020204" pitchFamily="66" charset="0"/>
              </a:rPr>
              <a:t>природы </a:t>
            </a:r>
            <a:r>
              <a:rPr lang="ru-RU" b="1" dirty="0">
                <a:latin typeface="Comic Sans MS" panose="030F0702030302020204" pitchFamily="66" charset="0"/>
              </a:rPr>
              <a:t>от человека. Заповедник – это </a:t>
            </a:r>
            <a:r>
              <a:rPr lang="ru-RU" b="1" dirty="0" smtClean="0">
                <a:latin typeface="Comic Sans MS" panose="030F0702030302020204" pitchFamily="66" charset="0"/>
              </a:rPr>
              <a:t>наше </a:t>
            </a:r>
            <a:r>
              <a:rPr lang="ru-RU" b="1" dirty="0">
                <a:latin typeface="Comic Sans MS" panose="030F0702030302020204" pitchFamily="66" charset="0"/>
              </a:rPr>
              <a:t>богатство, золотой фонд нашей страны, которым каждый из нас может гордиться.</a:t>
            </a:r>
          </a:p>
        </p:txBody>
      </p:sp>
    </p:spTree>
    <p:extLst>
      <p:ext uri="{BB962C8B-B14F-4D97-AF65-F5344CB8AC3E}">
        <p14:creationId xmlns:p14="http://schemas.microsoft.com/office/powerpoint/2010/main" val="38052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7520" y="1841863"/>
            <a:ext cx="8530045" cy="492469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flipH="1">
            <a:off x="2762468" y="574766"/>
            <a:ext cx="94295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 smtClean="0">
                <a:latin typeface="Comic Sans MS" panose="030F0702030302020204" pitchFamily="66" charset="0"/>
              </a:rPr>
              <a:t>Гора Зверобой, заповедное место, находится возле д.Новососедово.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://www.stihi.ru/pics/2017/04/18/1908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1780" y="2373086"/>
            <a:ext cx="3486150" cy="3505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5560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amond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7073" y="1411151"/>
            <a:ext cx="8934995" cy="5054600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 flipH="1">
            <a:off x="2679737" y="339634"/>
            <a:ext cx="906377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Бердские скалы – памятник природы Новосибирской области.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3942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 flipH="1">
            <a:off x="2677887" y="378823"/>
            <a:ext cx="805325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Comic Sans MS" panose="030F0702030302020204" pitchFamily="66" charset="0"/>
              </a:rPr>
              <a:t>Озеро на станции Ложок в него впадает ручей святого источника.</a:t>
            </a:r>
            <a:endParaRPr lang="ru-RU" sz="2000" b="1" dirty="0">
              <a:latin typeface="Comic Sans MS" panose="030F0702030302020204" pitchFamily="66" charset="0"/>
            </a:endParaRPr>
          </a:p>
        </p:txBody>
      </p:sp>
      <p:pic>
        <p:nvPicPr>
          <p:cNvPr id="2052" name="Picture 4" descr="http://i.ytimg.com/vi/TbwDxFDxnI0/hqdefaul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766" y="1201783"/>
            <a:ext cx="8804365" cy="53557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32092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4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3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1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2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2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3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3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4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4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50000">
                                          <p:val>
                                            <p:strVal val="#ppt_x+0.1550"/>
                                          </p:val>
                                        </p:tav>
                                        <p:tav tm="55000">
                                          <p:val>
                                            <p:strVal val="#ppt_x+0.1531"/>
                                          </p:val>
                                        </p:tav>
                                        <p:tav tm="60000">
                                          <p:val>
                                            <p:strVal val="#ppt_x+0.1474"/>
                                          </p:val>
                                        </p:tav>
                                        <p:tav tm="65000">
                                          <p:val>
                                            <p:strVal val="#ppt_x+0.1381"/>
                                          </p:val>
                                        </p:tav>
                                        <p:tav tm="70000">
                                          <p:val>
                                            <p:strVal val="#ppt_x+0.1254"/>
                                          </p:val>
                                        </p:tav>
                                        <p:tav tm="75000">
                                          <p:val>
                                            <p:strVal val="#ppt_x+0.1096"/>
                                          </p:val>
                                        </p:tav>
                                        <p:tav tm="80000">
                                          <p:val>
                                            <p:strVal val="#ppt_x+0.0911"/>
                                          </p:val>
                                        </p:tav>
                                        <p:tav tm="85000">
                                          <p:val>
                                            <p:strVal val="#ppt_x+0.0704"/>
                                          </p:val>
                                        </p:tav>
                                        <p:tav tm="90000">
                                          <p:val>
                                            <p:strVal val="#ppt_x+0.0479"/>
                                          </p:val>
                                        </p:tav>
                                        <p:tav tm="95000">
                                          <p:val>
                                            <p:strVal val="#ppt_x+0.024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decel="500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31"/>
                                          </p:val>
                                        </p:tav>
                                        <p:tav tm="5000">
                                          <p:val>
                                            <p:strVal val="#ppt_y+0.308"/>
                                          </p:val>
                                        </p:tav>
                                        <p:tav tm="10000">
                                          <p:val>
                                            <p:strVal val="#ppt_y+0.3024"/>
                                          </p:val>
                                        </p:tav>
                                        <p:tav tm="15000">
                                          <p:val>
                                            <p:strVal val="#ppt_y+0.2931"/>
                                          </p:val>
                                        </p:tav>
                                        <p:tav tm="20000">
                                          <p:val>
                                            <p:strVal val="#ppt_y+0.2804"/>
                                          </p:val>
                                        </p:tav>
                                        <p:tav tm="25000">
                                          <p:val>
                                            <p:strVal val="#ppt_y+0.2646"/>
                                          </p:val>
                                        </p:tav>
                                        <p:tav tm="30000">
                                          <p:val>
                                            <p:strVal val="#ppt_y+0.2461"/>
                                          </p:val>
                                        </p:tav>
                                        <p:tav tm="35000">
                                          <p:val>
                                            <p:strVal val="#ppt_y+0.2253"/>
                                          </p:val>
                                        </p:tav>
                                        <p:tav tm="40000">
                                          <p:val>
                                            <p:strVal val="#ppt_y+0.2029"/>
                                          </p:val>
                                        </p:tav>
                                        <p:tav tm="45000">
                                          <p:val>
                                            <p:strVal val="#ppt_y+0.1792"/>
                                          </p:val>
                                        </p:tav>
                                        <p:tav tm="50000">
                                          <p:val>
                                            <p:strVal val="#ppt_y+0.155"/>
                                          </p:val>
                                        </p:tav>
                                        <p:tav tm="55000">
                                          <p:val>
                                            <p:strVal val="#ppt_y+0.1307"/>
                                          </p:val>
                                        </p:tav>
                                        <p:tav tm="60000">
                                          <p:val>
                                            <p:strVal val="#ppt_y+0.1071"/>
                                          </p:val>
                                        </p:tav>
                                        <p:tav tm="65000">
                                          <p:val>
                                            <p:strVal val="#ppt_y+0.0846"/>
                                          </p:val>
                                        </p:tav>
                                        <p:tav tm="70000">
                                          <p:val>
                                            <p:strVal val="#ppt_y+0.0639"/>
                                          </p:val>
                                        </p:tav>
                                        <p:tav tm="75000">
                                          <p:val>
                                            <p:strVal val="#ppt_y+0.0454"/>
                                          </p:val>
                                        </p:tav>
                                        <p:tav tm="80000">
                                          <p:val>
                                            <p:strVal val="#ppt_y+0.0296"/>
                                          </p:val>
                                        </p:tav>
                                        <p:tav tm="85000">
                                          <p:val>
                                            <p:strVal val="#ppt_y+0.0169"/>
                                          </p:val>
                                        </p:tav>
                                        <p:tav tm="90000">
                                          <p:val>
                                            <p:strVal val="#ppt_y+0.0076"/>
                                          </p:val>
                                        </p:tav>
                                        <p:tav tm="95000">
                                          <p:val>
                                            <p:strVal val="#ppt_y+0.0019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theme/theme1.xml><?xml version="1.0" encoding="utf-8"?>
<a:theme xmlns:a="http://schemas.openxmlformats.org/drawingml/2006/main" name="Легкий дым">
  <a:themeElements>
    <a:clrScheme name="Wisp">
      <a:dk1>
        <a:sysClr val="windowText" lastClr="000000"/>
      </a:dk1>
      <a:lt1>
        <a:sysClr val="window" lastClr="FFFFFF"/>
      </a:lt1>
      <a:dk2>
        <a:srgbClr val="766F54"/>
      </a:dk2>
      <a:lt2>
        <a:srgbClr val="E3EACF"/>
      </a:lt2>
      <a:accent1>
        <a:srgbClr val="A53010"/>
      </a:accent1>
      <a:accent2>
        <a:srgbClr val="DE7E18"/>
      </a:accent2>
      <a:accent3>
        <a:srgbClr val="9F8351"/>
      </a:accent3>
      <a:accent4>
        <a:srgbClr val="728653"/>
      </a:accent4>
      <a:accent5>
        <a:srgbClr val="92AA4C"/>
      </a:accent5>
      <a:accent6>
        <a:srgbClr val="6AAC91"/>
      </a:accent6>
      <a:hlink>
        <a:srgbClr val="FB4A18"/>
      </a:hlink>
      <a:folHlink>
        <a:srgbClr val="FB9318"/>
      </a:folHlink>
    </a:clrScheme>
    <a:fontScheme name="Wisp">
      <a:maj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isp">
      <a:fillStyleLst>
        <a:solidFill>
          <a:schemeClr val="phClr"/>
        </a:solidFill>
        <a:solidFill>
          <a:schemeClr val="phClr">
            <a:tint val="70000"/>
            <a:lumMod val="104000"/>
          </a:schemeClr>
        </a:soli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8000"/>
                <a:lumMod val="9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222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2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satMod val="92000"/>
                <a:lumMod val="120000"/>
              </a:schemeClr>
            </a:gs>
            <a:gs pos="100000">
              <a:schemeClr val="phClr">
                <a:shade val="98000"/>
                <a:satMod val="120000"/>
                <a:lumMod val="98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Wisp" id="{7CB32D59-10C0-40DD-B7BD-2E94284A981C}" vid="{24B1A44C-C006-48B2-A4D7-E5549B3D8CD4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Wisp</Template>
  <TotalTime>678</TotalTime>
  <Words>338</Words>
  <Application>Microsoft Office PowerPoint</Application>
  <PresentationFormat>Широкоэкранный</PresentationFormat>
  <Paragraphs>42</Paragraphs>
  <Slides>29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29</vt:i4>
      </vt:variant>
    </vt:vector>
  </HeadingPairs>
  <TitlesOfParts>
    <vt:vector size="34" baseType="lpstr">
      <vt:lpstr>Arial</vt:lpstr>
      <vt:lpstr>Century Gothic</vt:lpstr>
      <vt:lpstr>Comic Sans MS</vt:lpstr>
      <vt:lpstr>Wingdings 3</vt:lpstr>
      <vt:lpstr>Легкий дым</vt:lpstr>
      <vt:lpstr>  Заповедные места Искитимского района.</vt:lpstr>
      <vt:lpstr>Презентацию подготовила воспитатель 1кв.категории Ситкова Е.А.</vt:lpstr>
      <vt:lpstr>Презентация PowerPoint</vt:lpstr>
      <vt:lpstr>              Солнце, воздух, вода, ягоды, грибы, пчела, рыба все это - природа. Человек живет в природе, от природы зависит его жизнь. Люди могут приумножить природу, а могут погубить оставшееся, нанося огромный вред растительному и животному миру и целым экологическим системам. С лица земли стали исчезать многие виды животных и растений. Но замечательно то, что человек умеет исправлять свои ошибки. Более ста лет назад был издан закон, который позволил создать в нашей стране заповедники.  </vt:lpstr>
      <vt:lpstr>Заповедник - это место, где природа имеет право жить по своим законам. Это место, где охраняются государством травы, цветы, ягоды, грибы, деревья, кустарники, животные, птицы, насекомые, рыбы. В заповедник приходят только на экскурсию, где знакомятся с красотой и богатством заповедных мест.  </vt:lpstr>
      <vt:lpstr>  Заповедник - это островки спасения природы от человека. Заповедник – это наше богатство, золотой фонд нашей страны, которым каждый из нас может гордиться.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Давным-давно на планете Земля обитали животные, птицы и рыбы, которых сейчас уже не найти. Были и растения, которые теперь на Земле не растут. Так случилось в большинстве своем из-за жадности человека. Заводы и фабрики отравляют воду и воздух. Звери, обладающие красивым мехом или кожей, переловлены. Есть виды рыбы и виды птиц, полностью исчезнувшие с лица Земли, т.к. человек решил обогатиться за счет их вкусного мяса. Леса вырубаются из-за добычи древесины. Ученые подсчитали, что за 400 лет исчезло более 150 видов животных и растений! Тогда защитники природы решили объединиться и начать борьбу с обидчиками нашей планеты. Они создали международный союз охраны природы, который с 1966 года стал издавать Красную книгу. </vt:lpstr>
      <vt:lpstr>Книгу решили так назвать по предложению предводителя специальной комиссии союза охраны природы Питера Скота. Он считал, что красный цвет — это цвет опасности и он по-особенному привлекает внимание и подчеркивает важность. Красная книга находится в Швейцарии в г. Морже. В эту книгу по сей день заносятся названия видов животных и растений, которых на Земле осталось очень мало, и поэтому они нуждаются в особой защите.      Любители природы оберегают вымирающие виды от браконьеров,  от болезней, от голода и плохих условий природы. 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Заповедные места Искитимского района.</dc:title>
  <dc:creator>Admin</dc:creator>
  <cp:lastModifiedBy>Admin</cp:lastModifiedBy>
  <cp:revision>30</cp:revision>
  <dcterms:created xsi:type="dcterms:W3CDTF">2017-07-02T16:42:13Z</dcterms:created>
  <dcterms:modified xsi:type="dcterms:W3CDTF">2017-07-04T04:01:29Z</dcterms:modified>
</cp:coreProperties>
</file>