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Критери не сформированы</c:v>
                </c:pt>
              </c:strCache>
            </c:strRef>
          </c:tx>
          <c:spPr>
            <a:solidFill>
              <a:sysClr val="windowText" lastClr="000000"/>
            </a:solidFill>
          </c:spPr>
          <c:dLbls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Дети 1-2 лет  Начало года</c:v>
                </c:pt>
                <c:pt idx="1">
                  <c:v>Дети 1-2 лет   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Критерии в стадии формирования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dLbls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Дети 1-2 лет  Начало года</c:v>
                </c:pt>
                <c:pt idx="1">
                  <c:v>Дети 1-2 лет   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  <c:pt idx="1">
                  <c:v>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Критерии сформированы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</c:spPr>
          <c:dLbls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Дети 1-2 лет  Начало года</c:v>
                </c:pt>
                <c:pt idx="1">
                  <c:v>Дети 1-2 лет   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</c:ser>
        <c:overlap val="100"/>
        <c:axId val="78038912"/>
        <c:axId val="78048640"/>
      </c:barChart>
      <c:catAx>
        <c:axId val="780389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8048640"/>
        <c:crosses val="autoZero"/>
        <c:auto val="1"/>
        <c:lblAlgn val="ctr"/>
        <c:lblOffset val="100"/>
      </c:catAx>
      <c:valAx>
        <c:axId val="7804864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8038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EFD2-86E8-4651-9ACE-FF7CFC4B0AE9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692697"/>
            <a:ext cx="6264696" cy="129614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Муниципальное казенное дошкольное образовательное учреждение </a:t>
            </a:r>
            <a:r>
              <a:rPr lang="ru-RU" sz="1800" b="1" dirty="0" err="1" smtClean="0"/>
              <a:t>Искитимского</a:t>
            </a:r>
            <a:r>
              <a:rPr lang="ru-RU" sz="1800" b="1" dirty="0" smtClean="0"/>
              <a:t> района Новосибирской области детский сад комбинированного вида «Красная шапочка» р.п. Линево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5472608" cy="1343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Аналитический отчет за 2021-2022 учебный год ранний возраст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группа «Белочка»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7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Пасканова И.В.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48072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>Интересные события в жизни группы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501008"/>
            <a:ext cx="3456384" cy="2592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429000"/>
            <a:ext cx="4501009" cy="30728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83768" y="836713"/>
            <a:ext cx="4752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r>
              <a:rPr lang="ru-RU" sz="1600" dirty="0" smtClean="0"/>
              <a:t>Реализация проекта</a:t>
            </a:r>
          </a:p>
          <a:p>
            <a:pPr algn="ctr"/>
            <a:r>
              <a:rPr lang="ru-RU" sz="1600" b="1" dirty="0" smtClean="0"/>
              <a:t>«Лук – лучок»</a:t>
            </a:r>
          </a:p>
          <a:p>
            <a:pPr algn="ctr"/>
            <a:r>
              <a:rPr lang="ru-RU" sz="1400" b="1" dirty="0" smtClean="0"/>
              <a:t>Цель: </a:t>
            </a:r>
            <a:r>
              <a:rPr lang="ru-RU" sz="1400" dirty="0" smtClean="0"/>
              <a:t>Расширение знания детей о том, как сажают лук и ухаживают за луковицами; активизировать у ребенка инициативу, внимание и память, обогащение словарного запаса ребенка, привлечь к работе проекта детей, воспитателей, родителей.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9552" y="11663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В группе были организованы интересные мероприятия : «экскурсия по детскому саду, ребята побывали в спортивном и музыкальном залах», </a:t>
            </a:r>
            <a:r>
              <a:rPr lang="ru-RU" dirty="0" smtClean="0">
                <a:latin typeface="Comic Sans MS" pitchFamily="66" charset="0"/>
              </a:rPr>
              <a:t>«мед. Кабинете»,  «Пищеблоке», «Играли </a:t>
            </a:r>
            <a:r>
              <a:rPr lang="ru-RU" dirty="0">
                <a:latin typeface="Comic Sans MS" pitchFamily="66" charset="0"/>
              </a:rPr>
              <a:t>в различные подвижные и музыкальные игры»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16835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340768"/>
            <a:ext cx="2376264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556792"/>
            <a:ext cx="2952328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933056"/>
            <a:ext cx="3888432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Comic Sans MS" pitchFamily="66" charset="0"/>
              </a:rPr>
              <a:t>Перспективы на следующий год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В следующем учебном году 2022-2023  планируем: </a:t>
            </a:r>
          </a:p>
          <a:p>
            <a:pPr lvl="0"/>
            <a:r>
              <a:rPr lang="ru-RU" dirty="0"/>
              <a:t>1. Продолжать сохранять благоприятный эмоционально – психологический климат в группе;</a:t>
            </a:r>
          </a:p>
          <a:p>
            <a:pPr lvl="0"/>
            <a:r>
              <a:rPr lang="ru-RU" dirty="0"/>
              <a:t>2. Поддерживать партнерские отношения между педагогами, детьми и родителями;</a:t>
            </a:r>
          </a:p>
          <a:p>
            <a:pPr lvl="0"/>
            <a:r>
              <a:rPr lang="ru-RU" dirty="0"/>
              <a:t>3. Оказывать помощь родителям в овладении психолого-педагогическими знаниями о развитии ребенка от полутора до трех лет; </a:t>
            </a:r>
          </a:p>
          <a:p>
            <a:pPr lvl="0"/>
            <a:r>
              <a:rPr lang="ru-RU" dirty="0"/>
              <a:t>4. Находить и применять инновационные методы, продолжать работу по ведению здорового образа жизни среди детей и родителей;</a:t>
            </a:r>
          </a:p>
          <a:p>
            <a:pPr lvl="0"/>
            <a:r>
              <a:rPr lang="ru-RU" dirty="0"/>
              <a:t>5.Повышение уровня педагогического мастерства путем самообразования, обмена опытом работы, посещения городских мероприятий (семинаров, практикумов, мастер-классов);</a:t>
            </a:r>
          </a:p>
          <a:p>
            <a:pPr lvl="0"/>
            <a:r>
              <a:rPr lang="ru-RU" dirty="0"/>
              <a:t>6.Активное участие в мероприятиях ДОУ.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91680" y="2492896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Спасибо за </a:t>
            </a:r>
            <a:r>
              <a:rPr lang="ru-RU" sz="4400" b="1" dirty="0" smtClean="0">
                <a:solidFill>
                  <a:srgbClr val="7030A0"/>
                </a:solidFill>
              </a:rPr>
              <a:t>внимание!!!!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0850" fontAlgn="base">
              <a:spcAft>
                <a:spcPct val="0"/>
              </a:spcAft>
              <a:tabLst>
                <a:tab pos="501015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уровня познавательного развития детей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процентах)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228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3678515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01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1"/>
          <p:cNvGraphicFramePr/>
          <p:nvPr/>
        </p:nvGraphicFramePr>
        <p:xfrm>
          <a:off x="323528" y="1412776"/>
          <a:ext cx="8616950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b="1" u="sng" dirty="0"/>
              <a:t>Краткая характеристика группы раннего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ru-RU" sz="1400" dirty="0">
                <a:latin typeface="Comic Sans MS" pitchFamily="66" charset="0"/>
              </a:rPr>
              <a:t>В нашей группе 15 детей, из них 8 – мальчиков и 7 – девочек.</a:t>
            </a:r>
          </a:p>
          <a:p>
            <a:r>
              <a:rPr lang="ru-RU" sz="1400" dirty="0">
                <a:latin typeface="Comic Sans MS" pitchFamily="66" charset="0"/>
              </a:rPr>
              <a:t>1 ребенок выбыл.</a:t>
            </a:r>
          </a:p>
          <a:p>
            <a:r>
              <a:rPr lang="ru-RU" sz="1400" dirty="0">
                <a:latin typeface="Comic Sans MS" pitchFamily="66" charset="0"/>
              </a:rPr>
              <a:t> Дети еще не все адаптировались в детском саду. </a:t>
            </a:r>
          </a:p>
          <a:p>
            <a:r>
              <a:rPr lang="ru-RU" sz="1400" dirty="0">
                <a:latin typeface="Comic Sans MS" pitchFamily="66" charset="0"/>
              </a:rPr>
              <a:t>Легкая степень адаптации у 8 детей – это 70% средняя -5детей 20%, тяжелая адаптация 1 -10% ребенок, неоконченная –  1ребенок.</a:t>
            </a:r>
          </a:p>
          <a:p>
            <a:r>
              <a:rPr lang="ru-RU" sz="1400" dirty="0">
                <a:latin typeface="Comic Sans MS" pitchFamily="66" charset="0"/>
              </a:rPr>
              <a:t>3- часто болеющих, </a:t>
            </a:r>
          </a:p>
          <a:p>
            <a:r>
              <a:rPr lang="ru-RU" sz="1400" dirty="0">
                <a:latin typeface="Comic Sans MS" pitchFamily="66" charset="0"/>
              </a:rPr>
              <a:t>редко ходящий-1. </a:t>
            </a:r>
          </a:p>
          <a:p>
            <a:r>
              <a:rPr lang="ru-RU" sz="1400" dirty="0">
                <a:latin typeface="Comic Sans MS" pitchFamily="66" charset="0"/>
              </a:rPr>
              <a:t>культурно-гигиенические </a:t>
            </a:r>
          </a:p>
          <a:p>
            <a:r>
              <a:rPr lang="ru-RU" sz="1400" dirty="0">
                <a:latin typeface="Comic Sans MS" pitchFamily="66" charset="0"/>
              </a:rPr>
              <a:t>навыки сформированы  частично </a:t>
            </a:r>
          </a:p>
          <a:p>
            <a:r>
              <a:rPr lang="ru-RU" sz="1400" dirty="0">
                <a:latin typeface="Comic Sans MS" pitchFamily="66" charset="0"/>
              </a:rPr>
              <a:t>12 детей из полной семьи</a:t>
            </a:r>
          </a:p>
          <a:p>
            <a:r>
              <a:rPr lang="ru-RU" sz="1400" dirty="0">
                <a:latin typeface="Comic Sans MS" pitchFamily="66" charset="0"/>
              </a:rPr>
              <a:t>3 ребенка- не полная семья</a:t>
            </a:r>
          </a:p>
          <a:p>
            <a:pPr lvl="0"/>
            <a:r>
              <a:rPr lang="ru-RU" sz="1400" dirty="0" smtClean="0"/>
              <a:t>На </a:t>
            </a:r>
            <a:r>
              <a:rPr lang="ru-RU" sz="1400" dirty="0"/>
              <a:t>протяжении всего адаптационного периода, работа была направлена на создание успешных условий для адаптации детей к детскому саду. Я</a:t>
            </a:r>
            <a:r>
              <a:rPr lang="ru-RU" sz="1400" dirty="0" smtClean="0"/>
              <a:t> старалась </a:t>
            </a:r>
            <a:r>
              <a:rPr lang="ru-RU" sz="1400" dirty="0"/>
              <a:t>обеспечить эмоциональный комфорт в группе, побуждали детей к совместным действиям с предметами и игрушками.</a:t>
            </a:r>
          </a:p>
          <a:p>
            <a:r>
              <a:rPr lang="ru-RU" sz="1400" dirty="0"/>
              <a:t>Дошкольный возраст- важный период в нравственном развитии детей. На этом возрастном этапе у детей формируются первые представления о хорошем и плохом, навыки поведения, добрые чувства к окружающим их взрослым и сверстникам. Успешнее всего это происходит в благоприятных условиях не только детского сада но и семьи. Ведущая роль в нравственном воспитании для ребенка является семья. В благополучной семье характерна атмосфера родственных эмоциональных связей, непосредственность, отзывчивость, проявление заботы, любви и переживания. Если ребенок окружен любовью, чувствует, что он любим независимо от того какой он, это вызывает у него ощущение защищенности, чувство эмоционального благополучия, он осознает ценность собственного «Я». Все это делает его открытым добру, положительным влиянием.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Деятельность педагога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u="sng" dirty="0"/>
              <a:t>Тема самообразования: </a:t>
            </a:r>
            <a:r>
              <a:rPr lang="ru-RU" sz="1400" u="sng" dirty="0"/>
              <a:t>«</a:t>
            </a:r>
            <a:r>
              <a:rPr lang="ru-RU" sz="1400" dirty="0"/>
              <a:t>Формирование основ нравственно-патриотического воспитания детей младшего дошкольного возраста»</a:t>
            </a:r>
          </a:p>
          <a:p>
            <a:pPr>
              <a:buNone/>
            </a:pPr>
            <a:r>
              <a:rPr lang="ru-RU" sz="1400" b="1" u="sng" dirty="0" smtClean="0"/>
              <a:t>Цель </a:t>
            </a:r>
            <a:r>
              <a:rPr lang="ru-RU" sz="1400" b="1" u="sng" dirty="0"/>
              <a:t>профессиональной деятельности: </a:t>
            </a:r>
            <a:r>
              <a:rPr lang="ru-RU" sz="1400" dirty="0"/>
              <a:t>Развитие личности ребёнка младшего возраста путем формирования базовой культуры поведения  и нравственных ценностей</a:t>
            </a:r>
          </a:p>
          <a:p>
            <a:pPr lvl="0">
              <a:buNone/>
            </a:pPr>
            <a:r>
              <a:rPr lang="ru-RU" sz="1400" b="1" u="sng" dirty="0" smtClean="0"/>
              <a:t>Задачи</a:t>
            </a:r>
            <a:r>
              <a:rPr lang="ru-RU" sz="1400" u="sng" dirty="0" smtClean="0"/>
              <a:t> </a:t>
            </a:r>
            <a:r>
              <a:rPr lang="ru-RU" sz="1400" u="sng" dirty="0"/>
              <a:t>профессиональной деятельности, обеспечивающие достижение цели:</a:t>
            </a:r>
            <a:endParaRPr lang="ru-RU" sz="1400" dirty="0"/>
          </a:p>
          <a:p>
            <a:pPr lvl="0"/>
            <a:r>
              <a:rPr lang="ru-RU" sz="1400" dirty="0"/>
              <a:t>Развитие у детей особого эмоционального восприятия, чувства привязанности, любви  к дому, семье, улице, поселку, детскому саду;</a:t>
            </a:r>
          </a:p>
          <a:p>
            <a:pPr lvl="0"/>
            <a:r>
              <a:rPr lang="ru-RU" sz="1400" dirty="0"/>
              <a:t> Формирование бережного отношения ко всему живому и природе;</a:t>
            </a:r>
          </a:p>
          <a:p>
            <a:pPr lvl="0"/>
            <a:r>
              <a:rPr lang="ru-RU" sz="1400" dirty="0"/>
              <a:t>Формирование уважения к человеку труда и старшему поколению;</a:t>
            </a:r>
          </a:p>
          <a:p>
            <a:pPr>
              <a:buNone/>
            </a:pPr>
            <a:r>
              <a:rPr lang="ru-RU" sz="1400" dirty="0"/>
              <a:t>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Участие в работе методического объединения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32636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38437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04056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благодарность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3071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1683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1152787"/>
            <a:ext cx="82089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Участие в общественной жизни ДОУ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dirty="0" smtClean="0"/>
              <a:t>Участник (персонаж «Снегурочка», «Ежик») новогоднего утренника для детей младшей группы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участие в оформлении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стен.газеты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рубрике «Это интересно» -  (первая прогулка в период адаптации осенью), (первый новогодний утренник)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конкурсе в оформлении «Развивающий зонтик»,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спортивном соревновании по бегу «Кросс нации»,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888432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2656"/>
            <a:ext cx="3960440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501008"/>
            <a:ext cx="38100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Взаимодействие с родителями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Родительское собрание: «Адаптационный период в жизни ребенка раннего возраста» </a:t>
            </a:r>
          </a:p>
          <a:p>
            <a:r>
              <a:rPr lang="ru-RU" sz="1600" dirty="0" smtClean="0"/>
              <a:t>Проводились </a:t>
            </a:r>
            <a:r>
              <a:rPr lang="ru-RU" sz="1600" dirty="0"/>
              <a:t>консультации и беседы с родителями…</a:t>
            </a:r>
          </a:p>
          <a:p>
            <a:r>
              <a:rPr lang="ru-RU" sz="1600" dirty="0"/>
              <a:t>Темы консультаций: «Как пережить разлуку», «Если  ребенок кусается» ,«Воспитание культурно-гигиенических навыков», «Игры и упражнения для развития речи детей», «Как правильно общаться с детьми», «Игры для сенсорного развития детей раннего возраста. </a:t>
            </a:r>
          </a:p>
          <a:p>
            <a:r>
              <a:rPr lang="ru-RU" sz="1600" dirty="0"/>
              <a:t>Беседы: «Погода и одежда», «Как провести выходной день с детьми», «Ребенок на улице», проводились индивидуальные беседы по проблемам адаптации.</a:t>
            </a:r>
          </a:p>
          <a:p>
            <a:r>
              <a:rPr lang="ru-RU" sz="1600" dirty="0"/>
              <a:t>В приемной группы выставлялись папки-передвижки «Как одевать ребенка,  осенью, зимой, весной»,папка-передвижка по </a:t>
            </a:r>
            <a:r>
              <a:rPr lang="ru-RU" sz="1600" dirty="0" smtClean="0"/>
              <a:t>адаптации, «Осторожно – </a:t>
            </a:r>
            <a:r>
              <a:rPr lang="ru-RU" sz="1600" dirty="0" err="1" smtClean="0"/>
              <a:t>Коронавирус</a:t>
            </a:r>
            <a:r>
              <a:rPr lang="ru-RU" sz="1600" dirty="0" smtClean="0"/>
              <a:t>». </a:t>
            </a:r>
            <a:endParaRPr lang="ru-RU" sz="1600" dirty="0"/>
          </a:p>
          <a:p>
            <a:r>
              <a:rPr lang="ru-RU" sz="1600" dirty="0"/>
              <a:t>Еженедельно оформляли тематический уголок в соответствии с темой недели. Привлекали родителей к участию в тематических неделях.</a:t>
            </a:r>
          </a:p>
          <a:p>
            <a:r>
              <a:rPr lang="ru-RU" sz="1600" dirty="0"/>
              <a:t>родители приняли активное участие в оформлении, группы к новому году, пополнили центры наглядным пособием и различными картинками в соответствии возраста нашей группы. Осенью и зимой принимали участие в уборке прогулочной площадки от листьев и снега.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659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р.п. Линево</vt:lpstr>
      <vt:lpstr>Динамика уровня познавательного развития детей (в процентах) </vt:lpstr>
      <vt:lpstr>Краткая характеристика группы раннего возраста </vt:lpstr>
      <vt:lpstr>Деятельность педагога</vt:lpstr>
      <vt:lpstr>Участие в работе методического объединения</vt:lpstr>
      <vt:lpstr>благодарность</vt:lpstr>
      <vt:lpstr>Слайд 7</vt:lpstr>
      <vt:lpstr>Слайд 8</vt:lpstr>
      <vt:lpstr>Взаимодействие с родителями</vt:lpstr>
      <vt:lpstr>Интересные события в жизни группы</vt:lpstr>
      <vt:lpstr>Слайд 11</vt:lpstr>
      <vt:lpstr>Перспективы на следующий год 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Гараж</dc:creator>
  <cp:lastModifiedBy>Гараж</cp:lastModifiedBy>
  <cp:revision>29</cp:revision>
  <dcterms:created xsi:type="dcterms:W3CDTF">2022-05-02T08:25:24Z</dcterms:created>
  <dcterms:modified xsi:type="dcterms:W3CDTF">2022-05-22T13:59:59Z</dcterms:modified>
</cp:coreProperties>
</file>