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93" r:id="rId3"/>
    <p:sldId id="354" r:id="rId4"/>
    <p:sldId id="294" r:id="rId5"/>
    <p:sldId id="355" r:id="rId6"/>
    <p:sldId id="360" r:id="rId7"/>
    <p:sldId id="361" r:id="rId8"/>
    <p:sldId id="356" r:id="rId9"/>
    <p:sldId id="357" r:id="rId10"/>
    <p:sldId id="295" r:id="rId11"/>
    <p:sldId id="297" r:id="rId12"/>
    <p:sldId id="298" r:id="rId13"/>
    <p:sldId id="300" r:id="rId14"/>
    <p:sldId id="302" r:id="rId15"/>
    <p:sldId id="304" r:id="rId16"/>
    <p:sldId id="359" r:id="rId17"/>
    <p:sldId id="358" r:id="rId18"/>
    <p:sldId id="321" r:id="rId19"/>
    <p:sldId id="306" r:id="rId20"/>
    <p:sldId id="326" r:id="rId21"/>
    <p:sldId id="351" r:id="rId22"/>
    <p:sldId id="284" r:id="rId23"/>
    <p:sldId id="283" r:id="rId24"/>
    <p:sldId id="26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66A7E"/>
    <a:srgbClr val="EB8997"/>
    <a:srgbClr val="F969E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42</c:v>
                </c:pt>
                <c:pt idx="2">
                  <c:v>8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spPr>
    <a:solidFill>
      <a:schemeClr val="accent4">
        <a:lumMod val="60000"/>
        <a:lumOff val="40000"/>
      </a:schemeClr>
    </a:solidFill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9215686274509803E-2"/>
          <c:y val="0.12072976174225035"/>
          <c:w val="0.61013895321908318"/>
          <c:h val="0.832571958326381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конец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</c:v>
                </c:pt>
                <c:pt idx="1">
                  <c:v>25</c:v>
                </c:pt>
                <c:pt idx="2">
                  <c:v>0</c:v>
                </c:pt>
              </c:numCache>
            </c:numRef>
          </c:val>
        </c:ser>
      </c:pie3DChart>
      <c:spPr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</c:plotArea>
    <c:legend>
      <c:legendPos val="r"/>
      <c:layout/>
    </c:legend>
    <c:plotVisOnly val="1"/>
  </c:chart>
  <c:spPr>
    <a:solidFill>
      <a:schemeClr val="accent4">
        <a:lumMod val="60000"/>
        <a:lumOff val="4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2679738562091505E-2"/>
          <c:y val="0.13532297422080289"/>
          <c:w val="0.61013895321908296"/>
          <c:h val="0.832571958326381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</c:v>
                </c:pt>
                <c:pt idx="1">
                  <c:v>27</c:v>
                </c:pt>
                <c:pt idx="2">
                  <c:v>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spPr>
    <a:solidFill>
      <a:schemeClr val="accent4">
        <a:lumMod val="60000"/>
        <a:lumOff val="40000"/>
      </a:schemeClr>
    </a:solidFill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конец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87</c:v>
                </c:pt>
                <c:pt idx="1">
                  <c:v>13</c:v>
                </c:pt>
                <c:pt idx="2">
                  <c:v>0</c:v>
                </c:pt>
              </c:numCache>
            </c:numRef>
          </c:val>
        </c:ser>
      </c:pie3DChart>
      <c:spPr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</c:plotArea>
    <c:legend>
      <c:legendPos val="r"/>
      <c:layout/>
    </c:legend>
    <c:plotVisOnly val="1"/>
  </c:chart>
  <c:spPr>
    <a:solidFill>
      <a:schemeClr val="accent4">
        <a:lumMod val="60000"/>
        <a:lumOff val="4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1B76A-FA96-47D0-859A-7445C4A69B23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61C44-B94E-44A3-854A-B1128DDB3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FF71-8830-4CBA-8B81-429B9B66A4B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BBD0-1E3A-4A64-A5A0-A9AD7ADE2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587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FF71-8830-4CBA-8B81-429B9B66A4B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BBD0-1E3A-4A64-A5A0-A9AD7ADE2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920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FF71-8830-4CBA-8B81-429B9B66A4B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BBD0-1E3A-4A64-A5A0-A9AD7ADE2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470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FF71-8830-4CBA-8B81-429B9B66A4B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BBD0-1E3A-4A64-A5A0-A9AD7ADE2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091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FF71-8830-4CBA-8B81-429B9B66A4B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BBD0-1E3A-4A64-A5A0-A9AD7ADE2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838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FF71-8830-4CBA-8B81-429B9B66A4B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BBD0-1E3A-4A64-A5A0-A9AD7ADE2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439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FF71-8830-4CBA-8B81-429B9B66A4B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BBD0-1E3A-4A64-A5A0-A9AD7ADE2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223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FF71-8830-4CBA-8B81-429B9B66A4B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BBD0-1E3A-4A64-A5A0-A9AD7ADE2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586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FF71-8830-4CBA-8B81-429B9B66A4B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BBD0-1E3A-4A64-A5A0-A9AD7ADE2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418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FF71-8830-4CBA-8B81-429B9B66A4B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BBD0-1E3A-4A64-A5A0-A9AD7ADE2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159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FF71-8830-4CBA-8B81-429B9B66A4B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BBD0-1E3A-4A64-A5A0-A9AD7ADE2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836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EFF71-8830-4CBA-8B81-429B9B66A4B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EBBD0-1E3A-4A64-A5A0-A9AD7ADE2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537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6064" y="1412776"/>
            <a:ext cx="8588424" cy="381642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3100" b="1" cap="none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Аналитический отчет </a:t>
            </a:r>
            <a:r>
              <a:rPr lang="ru-RU" sz="31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хореографического кружка «Ритмы детства» </a:t>
            </a:r>
            <a:br>
              <a:rPr lang="ru-RU" sz="31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за 2024-2025 уч. год</a:t>
            </a:r>
            <a:r>
              <a:rPr lang="ru-RU" sz="3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руководителя Рожковой С. С.</a:t>
            </a:r>
            <a:r>
              <a:rPr lang="ru-RU" sz="3100" b="1" cap="none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cap="none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none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04664"/>
            <a:ext cx="8458200" cy="115212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Муниципальное казенное дошкольное образовательное учреждение Искитимского района Новосибирской области детский сад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комбинированного вида «Красная шапочка» р.п. Линево</a:t>
            </a:r>
            <a:b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51" t="8317" r="17828" b="14743"/>
          <a:stretch/>
        </p:blipFill>
        <p:spPr>
          <a:xfrm>
            <a:off x="1835696" y="2996952"/>
            <a:ext cx="5508984" cy="354148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="" xmlns:p14="http://schemas.microsoft.com/office/powerpoint/2010/main" val="40027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404664"/>
            <a:ext cx="7886700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года были проведены следующие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мероприятия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504056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праздничный концерт ко Дню дошкольного работника;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ероприятия к празднику День Матери в России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видеопоздравление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утренники «Новый год!»;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празднично-спортивное мероприятие «День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Отечества!»;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Марта!»; 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фестиваль «Музыкальный калейдоскоп»; поселковый конкурс юных талантов «Росинка»;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поселковый конкурс талантов «Ай да я!», торжественное мероприятие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Победы!»,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тоговый концерт для младших дошкольников.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899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Праздничный концерт для педагогов ко Дню дошкольного работника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628650" y="1412777"/>
            <a:ext cx="3886200" cy="576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 «Красная шапочка»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629150" y="3789040"/>
            <a:ext cx="4335338" cy="7792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 «Бум»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576" b="40875"/>
          <a:stretch/>
        </p:blipFill>
        <p:spPr>
          <a:xfrm>
            <a:off x="323528" y="1988840"/>
            <a:ext cx="4692735" cy="219099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400" r="2225" b="43700"/>
          <a:stretch/>
        </p:blipFill>
        <p:spPr>
          <a:xfrm>
            <a:off x="3133001" y="4239661"/>
            <a:ext cx="5807260" cy="24321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="" xmlns:p14="http://schemas.microsoft.com/office/powerpoint/2010/main" val="404174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3"/>
            <a:ext cx="7886700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Онлайн-поздравления ко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ню Матери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23528" y="2852936"/>
            <a:ext cx="3816424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 «Крыльями ангела»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29150" y="908721"/>
            <a:ext cx="4263330" cy="7200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 «Далеко от мамы»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992" t="-501" r="14816"/>
          <a:stretch/>
        </p:blipFill>
        <p:spPr>
          <a:xfrm>
            <a:off x="323528" y="3645024"/>
            <a:ext cx="4081675" cy="290079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38" t="2170" r="14563" b="20960"/>
          <a:stretch/>
        </p:blipFill>
        <p:spPr>
          <a:xfrm>
            <a:off x="4139952" y="1390192"/>
            <a:ext cx="4810308" cy="22548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="" xmlns:p14="http://schemas.microsoft.com/office/powerpoint/2010/main" val="40322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3"/>
            <a:ext cx="788670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Праздничные мероприятия «Новый год!»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79512" y="1124745"/>
            <a:ext cx="4335338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Обнимашки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29150" y="3717032"/>
            <a:ext cx="38862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 «Кошка беспородная»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767" r="1627" b="3512"/>
          <a:stretch/>
        </p:blipFill>
        <p:spPr>
          <a:xfrm>
            <a:off x="4514850" y="4221088"/>
            <a:ext cx="4355976" cy="24482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01" t="38449" r="12201" b="12202"/>
          <a:stretch/>
        </p:blipFill>
        <p:spPr>
          <a:xfrm>
            <a:off x="385242" y="1628800"/>
            <a:ext cx="3888432" cy="338437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="" xmlns:p14="http://schemas.microsoft.com/office/powerpoint/2010/main" val="41375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801" r="26375" b="9401"/>
          <a:stretch/>
        </p:blipFill>
        <p:spPr>
          <a:xfrm>
            <a:off x="323528" y="1786876"/>
            <a:ext cx="5292080" cy="32264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41"/>
            <a:ext cx="7886700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Патриотическо-спортивные мероприятия ко «Дню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ащитников Отечества!»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1268761"/>
            <a:ext cx="7886700" cy="50405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 «Синий платочек»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38" t="19550" r="10625" b="-1"/>
          <a:stretch/>
        </p:blipFill>
        <p:spPr>
          <a:xfrm>
            <a:off x="4860032" y="3563198"/>
            <a:ext cx="4032448" cy="30590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="" xmlns:p14="http://schemas.microsoft.com/office/powerpoint/2010/main" val="333241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820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«Международный женский день «8 Марта»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2973186"/>
            <a:ext cx="3816424" cy="7438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«Танец с платками»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29150" y="980728"/>
            <a:ext cx="4263330" cy="432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Хафанана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81" t="7033" r="-1594" b="9031"/>
          <a:stretch/>
        </p:blipFill>
        <p:spPr>
          <a:xfrm>
            <a:off x="4211960" y="1403017"/>
            <a:ext cx="4833821" cy="31046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803" r="2941"/>
          <a:stretch/>
        </p:blipFill>
        <p:spPr>
          <a:xfrm>
            <a:off x="310534" y="3717032"/>
            <a:ext cx="4000409" cy="28809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="" xmlns:p14="http://schemas.microsoft.com/office/powerpoint/2010/main" val="20135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мероприятие ко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«Дню Победы!»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79208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 «Месяц май»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11" t="10800" r="15351" b="9401"/>
          <a:stretch/>
        </p:blipFill>
        <p:spPr>
          <a:xfrm>
            <a:off x="628650" y="3645024"/>
            <a:ext cx="5040560" cy="28446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38" t="10800" r="20075" b="26200"/>
          <a:stretch/>
        </p:blipFill>
        <p:spPr>
          <a:xfrm>
            <a:off x="4139952" y="1752488"/>
            <a:ext cx="4842135" cy="244827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="" xmlns:p14="http://schemas.microsoft.com/office/powerpoint/2010/main" val="305887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 и открытых мероприятиях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поселковый конкурс юных талантов «Росинка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«Музыкальный калейдоскоп»;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поселковый конкурс талантов «Ай да я!»,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«Музыкально-ритмическая деятельность с применением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нейроигр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упражнений в рамках танцевального кружка «Ритмы детства».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73962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0893"/>
            <a:ext cx="7886700" cy="5718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Конкурс «Росинка»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8650" y="692697"/>
            <a:ext cx="7886700" cy="5760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 «Крыльями ангела»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00909"/>
            <a:ext cx="5544616" cy="311884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7180" y="3127876"/>
            <a:ext cx="2845391" cy="4023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15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фестиваль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«Музыкальный калейдоскоп»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1052737"/>
            <a:ext cx="7886700" cy="5760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 «Синий платочек»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98329"/>
            <a:ext cx="4680520" cy="263279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6" name="Picture 2" descr="F:\Sc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72816"/>
            <a:ext cx="3572607" cy="4913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4412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365127"/>
            <a:ext cx="4211960" cy="9036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Рожкова Светлана Сергеевна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кружка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211960" y="332656"/>
            <a:ext cx="4680520" cy="633670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отчетный период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учебный год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МКДОУ детский сад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«Красная шапочка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мною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осуществлялась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кружковая работа по хореографии.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была разработана 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ополнительная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общеразвивающая программа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художественной направленности (в том числе для детей с ТНР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Ритмы детства»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воспитанников: 5-7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рограмма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построена: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основных принципов, требований к организации и содержанию к учебной деятельности в ДОУ, возрастных особенностях детей;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технологии по ритмической пластике для детей «Ритмическая мозаика» (программы дошкольного образования «Ритмическая мозаика» под редакцией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А.И.Бурениной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дополнительной программой по хореографии для детей дошкольного возраста от 1,5 до 7 лет «Прекрасный мир танца» О.Н.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следующих парциальных программ: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Ж.Е.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Фирилева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Е.Г. Сайкина.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-Фи-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Дансе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игровая гимнастика для детей.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К Барышникова «Азбука хореографии».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Н.В. Зарецкая, З.Я.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Роот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«Танцы в детском саду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01232"/>
            <a:ext cx="3456384" cy="511577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="" xmlns:p14="http://schemas.microsoft.com/office/powerpoint/2010/main" val="29070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198846"/>
            <a:ext cx="7886700" cy="9505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Поселковый конкурс талантов «Ай да я!»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835696" y="548680"/>
            <a:ext cx="4032448" cy="3600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 «Месяц май»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t="18500" r="-49" b="57350"/>
          <a:stretch/>
        </p:blipFill>
        <p:spPr>
          <a:xfrm>
            <a:off x="467544" y="1096130"/>
            <a:ext cx="5844073" cy="30563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751676"/>
            <a:ext cx="1981969" cy="28027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445" y="3554404"/>
            <a:ext cx="2254329" cy="3187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25" t="25850" r="24013" b="4851"/>
          <a:stretch/>
        </p:blipFill>
        <p:spPr>
          <a:xfrm>
            <a:off x="1331641" y="4339901"/>
            <a:ext cx="3312368" cy="240237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65126"/>
            <a:ext cx="8784976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мероприятие «Музыкально-ритмическая деятельность с применением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нейроигр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упражнений в рамках танцевального кружка «Ритмы детства».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92" r="2064"/>
          <a:stretch/>
        </p:blipFill>
        <p:spPr>
          <a:xfrm>
            <a:off x="323529" y="1500943"/>
            <a:ext cx="6048672" cy="266523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88" t="49350" r="777" b="-400"/>
          <a:stretch/>
        </p:blipFill>
        <p:spPr>
          <a:xfrm>
            <a:off x="3113406" y="4293096"/>
            <a:ext cx="5830235" cy="22409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="" xmlns:p14="http://schemas.microsoft.com/office/powerpoint/2010/main" val="37489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760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4896544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по запросам родителей как на группах так и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режиме на платформе социальной сети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Отчеты с занятий и видео – отчеты со всех проводимых в детском саду развлекательный мероприятий и конкурсов.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родителями музыкальных праздников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выступлений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 поселковой и районной направленности, а так же отчетных концертах внутри сада.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408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Перспективы на следующий учебный год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24744"/>
            <a:ext cx="8119814" cy="505221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с одарёнными детьми, принимать участие в музыкальных конкурсах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работу по созданию и реализации творческих проектов. 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использование танцевального фольклорного материала. 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изучение традиций, обычаев, танцев других народов мира.</a:t>
            </a:r>
            <a:r>
              <a:rPr lang="ru-RU" dirty="0"/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Привлекать родителей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участию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466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5517232"/>
            <a:ext cx="8496944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Всем успехов!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59" y="260648"/>
            <a:ext cx="8136905" cy="194421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Познавая чувства прекрасного, через музыку и движения, мы прививаем ребенку любовь к искусству, тем самым способствуя художественно 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эстетическому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32" t="-3262" r="-1" b="2130"/>
          <a:stretch/>
        </p:blipFill>
        <p:spPr>
          <a:xfrm>
            <a:off x="1403648" y="2204864"/>
            <a:ext cx="6127517" cy="32474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="" xmlns:p14="http://schemas.microsoft.com/office/powerpoint/2010/main" val="243019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70" y="188640"/>
            <a:ext cx="8664918" cy="2304256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курса хореографии «Ритмы детства»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предусматривала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систематическое и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последовательное 2-х годичное обучение и ориентирована на работу с детьми 5-7 лет независимо от наличия у них специальных физических данных (в том числе с детьми ТНР). Занятия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проводились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согласия родителей, 2 раза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неделю.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группе: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– 12 (5-6 лет)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 – 15 (6-7 лет).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88840"/>
            <a:ext cx="6048672" cy="44734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="" xmlns:p14="http://schemas.microsoft.com/office/powerpoint/2010/main" val="5811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87524" y="764704"/>
            <a:ext cx="8568952" cy="576064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1 года обучения: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детей ритмике и основам хореографии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1 года обучения: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культуру общения и активно включаться в общение и взаимодействие со сверстниками на принципах уважения и доброжелательности, взаимопомощи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сопереживания;</a:t>
            </a:r>
          </a:p>
          <a:p>
            <a:pPr marL="0" lv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терпение, целеустремленность  и умение управлять своими эмоциями; </a:t>
            </a:r>
          </a:p>
          <a:p>
            <a:pPr marL="0" lv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 дисциплинированность, трудолюбие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 познавательную инициативу в учебном сотрудничестве; </a:t>
            </a:r>
          </a:p>
          <a:p>
            <a:pPr marL="0" lv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воплощению  музыкальных образов при разучивании и исполнении танцевальных движений; </a:t>
            </a:r>
          </a:p>
          <a:p>
            <a:pPr marL="0" lv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чувство ритма;</a:t>
            </a:r>
          </a:p>
          <a:p>
            <a:pPr marL="0" lv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 ребёнка: артистизм, фантазию, способность к импровизации.</a:t>
            </a:r>
          </a:p>
          <a:p>
            <a:pPr marL="0" indent="0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 основным музыкальным терминам и понятиям; </a:t>
            </a:r>
          </a:p>
          <a:p>
            <a:pPr marL="0" lv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правильную осанку, поставить корпус, ноги, руки и голову в заданную позицию; </a:t>
            </a:r>
          </a:p>
          <a:p>
            <a:pPr marL="0" lv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 ощущать музыкальный ритм, создавать музыкально-двигательные образы;</a:t>
            </a:r>
          </a:p>
          <a:p>
            <a:pPr marL="0" lv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обучить соблюдать правильную дистанцию при построении линии,  шеренге колонны и  ориентироваться пространстве.  </a:t>
            </a:r>
          </a:p>
        </p:txBody>
      </p:sp>
    </p:spTree>
    <p:extLst>
      <p:ext uri="{BB962C8B-B14F-4D97-AF65-F5344CB8AC3E}">
        <p14:creationId xmlns="" xmlns:p14="http://schemas.microsoft.com/office/powerpoint/2010/main" val="22270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554461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2 года обучения: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 танцевальную культуру, художественный вкус и интерес к хореографическому искусству.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2 года обучения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 эмоциональную восприимчивость;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установки на безопасный, здоровый образ жизни, наличие мотивации к творческому труду;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 зрительскую культуру.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 первоначальные танцевальные навыки и умения;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выразительность исполнения;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 творческие способности: артистизм, фантазию, способность к импровизации;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 физические данные: пластику, гибкость, координацию движений, ориентировки в пространстве.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 танцевальным жанрам, умению находить их общие черты и отличия;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 выполнять гимнастические комплексы;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 выполнять акробатические элементы;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 выполнять комплекс растяжек.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13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Результаты диагностики хореографических способностей детей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критериям: разминка (ноги, руки, голова, корпус), упражнения по кругу, прыжки, гимнастика, творческие задания.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 группа (5-6 лет)</a:t>
            </a:r>
            <a:endParaRPr lang="ru-RU" sz="2000" i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395536" y="1844824"/>
          <a:ext cx="3886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932040" y="1844824"/>
          <a:ext cx="3886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Результаты диагностики хореографических способностей детей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критериям: разминка (ноги, руки, голова, корпус), упражнения по кругу, прыжки, гимнастика, творческие задания.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2 группа (6-7 лет)</a:t>
            </a:r>
            <a:endParaRPr lang="ru-RU" sz="2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67544" y="1844824"/>
          <a:ext cx="3886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860032" y="1772816"/>
          <a:ext cx="3886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52928" cy="496855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успешной реализации  образовательного процесса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следующее оборудование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танцевальный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 (хорошо освещенный, оснащенный зеркалами);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стереосистема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видеооборудование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(телевизор, видеопроектор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игровой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танцевальный реквизит;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сценические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костюмы;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гимнастические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коврики.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сертифицировано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хорошего качества и соответствовать СанПиН.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обеспечение: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темам занятий;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аудиофайлы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занятий по ритмике и танцевальных постановок, для выполнения практических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упражнений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проведения игр;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видеозаписи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мастер-классов  для занятий по ритмике;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фотофайлы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аудиотека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16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года были разучены следующие хореографические композиции: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62017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«Далеко от мамы»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«Красная шапочка»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«Бум»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«Крыльями ангела»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Обнимашки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«Кошка беспородная»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«Синий платочек»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«Танец с платками»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Хафанана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«Месяц май»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4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4919</TotalTime>
  <Words>535</Words>
  <Application>Microsoft Office PowerPoint</Application>
  <PresentationFormat>Экран (4:3)</PresentationFormat>
  <Paragraphs>104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Аналитический отчет хореографического кружка «Ритмы детства»  за 2024-2025 уч. год руководителя Рожковой С. С.                                                          </vt:lpstr>
      <vt:lpstr>Рожкова Светлана Сергеевна руководитель кружка</vt:lpstr>
      <vt:lpstr>Программа курса хореографии «Ритмы детства» предусматривала систематическое и последовательное 2-х годичное обучение и ориентирована на работу с детьми 5-7 лет независимо от наличия у них специальных физических данных (в том числе с детьми ТНР). Занятия проводились с согласия родителей, 2 раза в неделю.  Количество детей в группе: 1 группа – 12 (5-6 лет) 2 группа – 15 (6-7 лет).</vt:lpstr>
      <vt:lpstr>Цель и задачи </vt:lpstr>
      <vt:lpstr>Цель 2 года обучения:  Формировать  танцевальную культуру, художественный вкус и интерес к хореографическому искусству.   Задачи 2 года обучения  Личностные: Развивать  эмоциональную восприимчивость;  формировать установки на безопасный, здоровый образ жизни, наличие мотивации к творческому труду;  формировать  зрительскую культуру.   Метапредметные Развивать  первоначальные танцевальные навыки и умения; развивать выразительность исполнения;  развить  творческие способности: артистизм, фантазию, способность к импровизации;  развивать  физические данные: пластику, гибкость, координацию движений, ориентировки в пространстве.    Предметные  Обучать  танцевальным жанрам, умению находить их общие черты и отличия;  обучать  выполнять гимнастические комплексы; обучать  выполнять акробатические элементы;  обучать  выполнять комплекс растяжек. </vt:lpstr>
      <vt:lpstr>Результаты диагностики хореографических способностей детей по критериям: разминка (ноги, руки, голова, корпус), упражнения по кругу, прыжки, гимнастика, творческие задания. 1 группа (5-6 лет)</vt:lpstr>
      <vt:lpstr>Результаты диагностики хореографических способностей детей по критериям: разминка (ноги, руки, голова, корпус), упражнения по кругу, прыжки, гимнастика, творческие задания.  2 группа (6-7 лет)</vt:lpstr>
      <vt:lpstr>Материально-техническое обеспечение:  Для успешной реализации  образовательного процесса имеется следующее оборудование:   танцевальный  зал (хорошо освещенный, оснащенный зеркалами);   стереосистема;  видеооборудование (телевизор, видеопроектор и т.д);   игровой, танцевальный реквизит;  сценические костюмы;  гимнастические коврики.  Все оборудование сертифицировано, хорошего качества и соответствовать СанПиН.   Информационное обеспечение:   презентации по темам занятий;  аудиофайлы для занятий по ритмике и танцевальных постановок, для выполнения практических  упражнений, для проведения игр;  видеозаписи мастер-классов  для занятий по ритмике;  фотофайлы;  аудиотека. </vt:lpstr>
      <vt:lpstr>В течении года были разучены следующие хореографические композиции:</vt:lpstr>
      <vt:lpstr> В течение года были проведены следующие итоговые мероприятия: </vt:lpstr>
      <vt:lpstr>Праздничный концерт для педагогов ко Дню дошкольного работника </vt:lpstr>
      <vt:lpstr>Онлайн-поздравления ко дню Матери</vt:lpstr>
      <vt:lpstr>Праздничные мероприятия «Новый год!»</vt:lpstr>
      <vt:lpstr>Патриотическо-спортивные мероприятия ко «Дню Защитников Отечества!»</vt:lpstr>
      <vt:lpstr>«Международный женский день «8 Марта»</vt:lpstr>
      <vt:lpstr>Патриотическое мероприятие ко  «Дню Победы!»</vt:lpstr>
      <vt:lpstr>Участие в конкурсах и открытых мероприятиях</vt:lpstr>
      <vt:lpstr>Конкурс «Росинка»</vt:lpstr>
      <vt:lpstr>Районный фестиваль  «Музыкальный калейдоскоп»</vt:lpstr>
      <vt:lpstr>Поселковый конкурс талантов «Ай да я!»</vt:lpstr>
      <vt:lpstr>Открытое мероприятие «Музыкально-ритмическая деятельность с применением нейроигр и упражнений в рамках танцевального кружка «Ритмы детства». </vt:lpstr>
      <vt:lpstr>Взаимодействие с родителями</vt:lpstr>
      <vt:lpstr>Перспективы на следующий учебный год</vt:lpstr>
      <vt:lpstr>Всем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отчет за 2018-19 уч. год вторая младшая группа «Почемучки»                                                          Воспитатель: Кулешова Е. В.</dc:title>
  <dc:creator>Админ</dc:creator>
  <cp:lastModifiedBy>Пользователь</cp:lastModifiedBy>
  <cp:revision>193</cp:revision>
  <dcterms:created xsi:type="dcterms:W3CDTF">2019-05-19T10:15:19Z</dcterms:created>
  <dcterms:modified xsi:type="dcterms:W3CDTF">2025-05-27T07:44:49Z</dcterms:modified>
</cp:coreProperties>
</file>