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2" r:id="rId4"/>
    <p:sldId id="257" r:id="rId5"/>
    <p:sldId id="274" r:id="rId6"/>
    <p:sldId id="258" r:id="rId7"/>
    <p:sldId id="259" r:id="rId8"/>
    <p:sldId id="260" r:id="rId9"/>
    <p:sldId id="268" r:id="rId10"/>
    <p:sldId id="270" r:id="rId11"/>
    <p:sldId id="281" r:id="rId12"/>
    <p:sldId id="261" r:id="rId13"/>
    <p:sldId id="271" r:id="rId14"/>
    <p:sldId id="275" r:id="rId15"/>
    <p:sldId id="285" r:id="rId16"/>
    <p:sldId id="262" r:id="rId17"/>
    <p:sldId id="276" r:id="rId18"/>
    <p:sldId id="269" r:id="rId19"/>
    <p:sldId id="277" r:id="rId20"/>
    <p:sldId id="278" r:id="rId21"/>
    <p:sldId id="282" r:id="rId22"/>
    <p:sldId id="279" r:id="rId23"/>
    <p:sldId id="280" r:id="rId24"/>
    <p:sldId id="263" r:id="rId25"/>
    <p:sldId id="286" r:id="rId26"/>
    <p:sldId id="287" r:id="rId27"/>
    <p:sldId id="265" r:id="rId28"/>
    <p:sldId id="266" r:id="rId29"/>
    <p:sldId id="26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Критери не сформированы</c:v>
                </c:pt>
              </c:strCache>
            </c:strRef>
          </c:tx>
          <c:spPr>
            <a:solidFill>
              <a:sysClr val="windowText" lastClr="000000"/>
            </a:solidFill>
          </c:spPr>
          <c:dLbls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Дети 1-2 лет  Начало года</c:v>
                </c:pt>
                <c:pt idx="1">
                  <c:v>Дети 1-2 лет   Конец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Критерии в стадии формирования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dLbls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Дети 1-2 лет  Начало года</c:v>
                </c:pt>
                <c:pt idx="1">
                  <c:v>Дети 1-2 лет   Конец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29</c:v>
                </c:pt>
                <c:pt idx="1">
                  <c:v>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Критерии сформированы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</c:spPr>
          <c:dLbls>
            <c:spPr>
              <a:noFill/>
              <a:ln w="25390">
                <a:noFill/>
              </a:ln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Дети 1-2 лет  Начало года</c:v>
                </c:pt>
                <c:pt idx="1">
                  <c:v>Дети 1-2 лет   Конец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7</c:v>
                </c:pt>
              </c:numCache>
            </c:numRef>
          </c:val>
        </c:ser>
        <c:overlap val="100"/>
        <c:axId val="67802240"/>
        <c:axId val="67803776"/>
      </c:barChart>
      <c:catAx>
        <c:axId val="6780224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803776"/>
        <c:crosses val="autoZero"/>
        <c:auto val="1"/>
        <c:lblAlgn val="ctr"/>
        <c:lblOffset val="100"/>
      </c:catAx>
      <c:valAx>
        <c:axId val="6780377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8022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0.09192</cdr:x>
      <cdr:y>0.92194</cdr:y>
    </cdr:from>
    <cdr:to>
      <cdr:x>0.35933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rot="10800000" flipV="1">
          <a:off x="792088" y="3744416"/>
          <a:ext cx="2304256" cy="31704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 начало года</a:t>
          </a:r>
          <a:endParaRPr lang="ru-RU" dirty="0"/>
        </a:p>
      </cdr:txBody>
    </cdr:sp>
  </cdr:relSizeAnchor>
  <cdr:relSizeAnchor xmlns:cdr="http://schemas.openxmlformats.org/drawingml/2006/chartDrawing">
    <cdr:from>
      <cdr:x>0.4429</cdr:x>
      <cdr:y>0.92194</cdr:y>
    </cdr:from>
    <cdr:to>
      <cdr:x>0.70195</cdr:x>
      <cdr:y>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816424" y="3744416"/>
          <a:ext cx="2232248" cy="31704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Конец  года</a:t>
          </a:r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EFD2-86E8-4651-9ACE-FF7CFC4B0AE9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1F47-A542-42BF-B44A-2FD99C67BD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692697"/>
            <a:ext cx="6264696" cy="129614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Муниципальное казенное дошкольное образовательное учреждение </a:t>
            </a:r>
            <a:r>
              <a:rPr lang="ru-RU" sz="1800" b="1" dirty="0" err="1" smtClean="0"/>
              <a:t>Искитимского</a:t>
            </a:r>
            <a:r>
              <a:rPr lang="ru-RU" sz="1800" b="1" dirty="0" smtClean="0"/>
              <a:t> района Новосибирской области детский сад комбинированного вида «Красная шапочка» р.п. Линево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5472608" cy="13430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Аналитический отчет за 2022-2023 учебный год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1 младшая группа «Белочка»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7" y="566124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Воспитатель: Пасканова И.В.         Кононова А. В.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1676608513_catherineasquithgallery-com-p-fon-dlya-prezentatsii-nezhno-zelenogo-tsv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583264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ownloads\1676608513_catherineasquithgallery-com-p-fon-dlya-prezentatsii-nezhno-zelenogo-tsv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n\Downloads\IMG_20230524_1303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185966" y="957250"/>
            <a:ext cx="4114800" cy="5486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714356"/>
            <a:ext cx="678661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Повышение квалификации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11560" y="875789"/>
            <a:ext cx="820891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Участие в общественной жизни ДОУ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457200" algn="l"/>
              </a:tabLst>
            </a:pPr>
            <a:endParaRPr lang="ru-RU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lang="ru-RU" sz="2000" dirty="0" smtClean="0"/>
              <a:t>Участник («Ведущая»)  «Праздник осени», новогоднего утренника </a:t>
            </a:r>
            <a:r>
              <a:rPr lang="ru-RU" sz="2000" dirty="0" smtClean="0"/>
              <a:t>, 8 марта, 23 февраля (герой Антошка) </a:t>
            </a:r>
            <a:r>
              <a:rPr lang="ru-RU" sz="2000" dirty="0" smtClean="0"/>
              <a:t>,</a:t>
            </a:r>
            <a:r>
              <a:rPr lang="ru-RU" sz="2000" dirty="0" smtClean="0"/>
              <a:t> « </a:t>
            </a:r>
            <a:r>
              <a:rPr lang="ru-RU" sz="2000" dirty="0" smtClean="0"/>
              <a:t>В гости к солнышку»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Открытое занятие для родителей и педагогов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культурно -гигиеническим навыкам «</a:t>
            </a: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болит в гостях у детей»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участие в оформлении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стен.газеты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 питанию и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рубрике «Это интересно» -  (субботник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осенью на прогулочной площадке), (новогодний утренник)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конкурсе в оформлении «необычная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прогулочная площадка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4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спортивном соревновании по бегу «Кросс нации».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1676608513_catherineasquithgallery-com-p-fon-dlya-prezentatsii-nezhno-zelenogo-tsv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384376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3528392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476672"/>
            <a:ext cx="68407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Наш досуг на прогулочной площадке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192688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332656"/>
            <a:ext cx="5400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Развлечение   «В гостях у солнышка»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Деятельность педагога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Кононова Анна Владимировна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Тема самообразования: </a:t>
            </a:r>
            <a:r>
              <a:rPr lang="ru-RU" dirty="0" smtClean="0"/>
              <a:t>Работа с родителями, как средство повышения культуры педагогической грамотности семьи.</a:t>
            </a:r>
          </a:p>
          <a:p>
            <a:endParaRPr lang="ru-RU" dirty="0" smtClean="0"/>
          </a:p>
          <a:p>
            <a:r>
              <a:rPr lang="ru-RU" b="1" dirty="0" smtClean="0"/>
              <a:t>Цель: </a:t>
            </a:r>
            <a:r>
              <a:rPr lang="ru-RU" dirty="0" smtClean="0"/>
              <a:t>повышение культуры  педагогической грамотности семьи через вовлечение в единое образовательное пространство.</a:t>
            </a:r>
          </a:p>
          <a:p>
            <a:r>
              <a:rPr lang="ru-RU" b="1" dirty="0" smtClean="0"/>
              <a:t>Задачи: </a:t>
            </a:r>
          </a:p>
          <a:p>
            <a:r>
              <a:rPr lang="ru-RU" dirty="0" smtClean="0"/>
              <a:t>1. </a:t>
            </a:r>
            <a:r>
              <a:rPr lang="ru-RU" dirty="0" err="1" smtClean="0"/>
              <a:t>объеденить</a:t>
            </a:r>
            <a:r>
              <a:rPr lang="ru-RU" dirty="0" smtClean="0"/>
              <a:t> усилие педагога и родителей для развития и воспитания детей</a:t>
            </a:r>
          </a:p>
          <a:p>
            <a:r>
              <a:rPr lang="ru-RU" dirty="0" smtClean="0"/>
              <a:t>2. Активизировать и обогащать воспитательные умения родителей через активное участие в жизни группы.</a:t>
            </a:r>
          </a:p>
          <a:p>
            <a:r>
              <a:rPr lang="ru-RU" dirty="0" smtClean="0"/>
              <a:t>3. Использовать интерактивные формы работы с родителями для повышения педагогической культуры семьи.</a:t>
            </a:r>
            <a:endParaRPr lang="ru-RU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024336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62068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Открытое занятие по КГН «Айболит в гостях у ребят»</a:t>
            </a:r>
            <a:endParaRPr lang="ru-RU" b="1" dirty="0"/>
          </a:p>
        </p:txBody>
      </p:sp>
      <p:pic>
        <p:nvPicPr>
          <p:cNvPr id="3074" name="Picture 2" descr="C:\Users\Admin\Downloads\IMG-20230524-WA0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857364"/>
            <a:ext cx="2928958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120680" cy="432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/>
              <a:t>Развлечение</a:t>
            </a:r>
            <a:br>
              <a:rPr lang="ru-RU" sz="2400" b="1" dirty="0" smtClean="0"/>
            </a:br>
            <a:r>
              <a:rPr lang="ru-RU" sz="2400" b="1" dirty="0" smtClean="0"/>
              <a:t>«Осенний праздник»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312368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268760"/>
            <a:ext cx="3810000" cy="2575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583264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Новый год</a:t>
            </a:r>
            <a:endParaRPr lang="ru-RU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86104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532061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142984"/>
            <a:ext cx="2843361" cy="36869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1560" y="620688"/>
            <a:ext cx="511256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Педагог наставник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ownloads\IMG-20230525-WA002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23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8 марта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601485" cy="31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992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G-20230524-WA00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214842" cy="2614610"/>
          </a:xfrm>
          <a:prstGeom prst="rect">
            <a:avLst/>
          </a:prstGeom>
          <a:noFill/>
        </p:spPr>
      </p:pic>
      <p:pic>
        <p:nvPicPr>
          <p:cNvPr id="1027" name="Picture 3" descr="C:\Users\Admin\Downloads\IMG-20230524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14356"/>
            <a:ext cx="3999008" cy="27860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421484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23 февраля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142852"/>
            <a:ext cx="392909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масленница</a:t>
            </a:r>
            <a:endParaRPr lang="ru-RU" b="1" dirty="0"/>
          </a:p>
        </p:txBody>
      </p:sp>
      <p:pic>
        <p:nvPicPr>
          <p:cNvPr id="1028" name="Picture 4" descr="C:\Users\Admin\Downloads\IMG-20230524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714752"/>
            <a:ext cx="4500594" cy="28575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929322" y="4214818"/>
            <a:ext cx="30003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День</a:t>
            </a:r>
          </a:p>
          <a:p>
            <a:pPr algn="ctr"/>
            <a:r>
              <a:rPr lang="ru-RU" b="1" dirty="0" smtClean="0"/>
              <a:t>здоровья</a:t>
            </a:r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Экскурсия в прачечную детского сада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/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Активное участие в мероприятиях ДОУ</a:t>
            </a:r>
            <a:br>
              <a:rPr lang="ru-RU" sz="2700" b="1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</a:rPr>
              <a:t>наш </a:t>
            </a:r>
            <a:r>
              <a:rPr lang="ru-RU" sz="2700" b="1" smtClean="0">
                <a:solidFill>
                  <a:srgbClr val="7030A0"/>
                </a:solidFill>
              </a:rPr>
              <a:t>первый </a:t>
            </a:r>
            <a:r>
              <a:rPr lang="ru-RU" sz="2700" b="1" smtClean="0">
                <a:solidFill>
                  <a:srgbClr val="7030A0"/>
                </a:solidFill>
              </a:rPr>
              <a:t>педсовет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357298"/>
            <a:ext cx="435771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Взаимодействие с родителями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dirty="0" smtClean="0"/>
              <a:t>Родительское собрание: «Адаптационный период в жизни ребенка раннего возраста» </a:t>
            </a:r>
          </a:p>
          <a:p>
            <a:r>
              <a:rPr lang="ru-RU" sz="1600" dirty="0" smtClean="0"/>
              <a:t>Проводились </a:t>
            </a:r>
            <a:r>
              <a:rPr lang="ru-RU" sz="1600" dirty="0"/>
              <a:t>консультации и беседы с родителями…</a:t>
            </a:r>
          </a:p>
          <a:p>
            <a:r>
              <a:rPr lang="ru-RU" sz="1600" dirty="0"/>
              <a:t>Темы консультаций: «Как пережить разлуку», «Если  ребенок кусается» ,«Воспитание культурно-гигиенических навыков», «Игры и упражнения для развития речи детей», «Как правильно общаться с детьми», «Игры для сенсорного развития детей раннего возраста. </a:t>
            </a:r>
          </a:p>
          <a:p>
            <a:r>
              <a:rPr lang="ru-RU" sz="1600" dirty="0"/>
              <a:t>Беседы: «Погода и одежда», «Как провести выходной день с детьми», «Ребенок на улице», проводились индивидуальные беседы по проблемам адаптации.</a:t>
            </a:r>
          </a:p>
          <a:p>
            <a:r>
              <a:rPr lang="ru-RU" sz="1600" dirty="0"/>
              <a:t>В приемной группы выставлялись папки-передвижки «Как одевать ребенка,  осенью, зимой, весной»,папка-передвижка по </a:t>
            </a:r>
            <a:r>
              <a:rPr lang="ru-RU" sz="1600" dirty="0" smtClean="0"/>
              <a:t>адаптации, «Осторожно – </a:t>
            </a:r>
            <a:r>
              <a:rPr lang="ru-RU" sz="1600" dirty="0" err="1" smtClean="0"/>
              <a:t>Коронавирус</a:t>
            </a:r>
            <a:r>
              <a:rPr lang="ru-RU" sz="1600" dirty="0" smtClean="0"/>
              <a:t>». </a:t>
            </a:r>
            <a:endParaRPr lang="ru-RU" sz="1600" dirty="0"/>
          </a:p>
          <a:p>
            <a:r>
              <a:rPr lang="ru-RU" sz="1600" dirty="0"/>
              <a:t>Еженедельно оформляли тематический уголок в соответствии с темой недели. Привлекали родителей к участию в тематических неделях.</a:t>
            </a:r>
          </a:p>
          <a:p>
            <a:r>
              <a:rPr lang="ru-RU" sz="1600" dirty="0"/>
              <a:t>родители приняли активное участие в оформлении, группы к новому году, пополнили центры наглядным пособием и различными картинками в соответствии возраста нашей группы. Осенью и зимой принимали участие в уборке прогулочной площадки от листьев и снега.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600" b="1" dirty="0" smtClean="0"/>
              <a:t>Родители помогли пополнить РППС: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Центр сюжетно – ролевой игры</a:t>
            </a:r>
            <a:r>
              <a:rPr lang="ru-RU" sz="1600" dirty="0" smtClean="0"/>
              <a:t> пополнили вязаными продуктами питания;  оборудовали уголок «прачечная» сушилкой для белья, стиральной машиной (изготовили своими руками),контейнерами от  стирального порошка. Салон красоты пополнили: фенами , различными баночками от косметики, расческами…</a:t>
            </a:r>
            <a:br>
              <a:rPr lang="ru-RU" sz="1600" dirty="0" smtClean="0"/>
            </a:br>
            <a:r>
              <a:rPr lang="ru-RU" sz="1600" b="1" dirty="0" smtClean="0"/>
              <a:t>Центр искусства пополнили: </a:t>
            </a:r>
            <a:r>
              <a:rPr lang="ru-RU" sz="1600" dirty="0" smtClean="0"/>
              <a:t>раскрасками,фломастерами,карандашами,пластилином,красками,альбомами для рисования;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1" name="Picture 3" descr="C:\Users\Admin\Downloads\IMG_20230525_092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171960"/>
            <a:ext cx="4071966" cy="2686040"/>
          </a:xfrm>
          <a:prstGeom prst="rect">
            <a:avLst/>
          </a:prstGeom>
          <a:noFill/>
        </p:spPr>
      </p:pic>
      <p:pic>
        <p:nvPicPr>
          <p:cNvPr id="7" name="Picture 3" descr="C:\Users\Admin\Downloads\IMG_20230525_07122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14793"/>
            <a:ext cx="4143404" cy="2643207"/>
          </a:xfrm>
          <a:prstGeom prst="rect">
            <a:avLst/>
          </a:prstGeom>
          <a:noFill/>
        </p:spPr>
      </p:pic>
      <p:pic>
        <p:nvPicPr>
          <p:cNvPr id="2052" name="Picture 4" descr="C:\Users\Admin\Downloads\IMG_20230525_071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714488"/>
            <a:ext cx="350046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/>
              <a:t>Центр математики и </a:t>
            </a:r>
            <a:r>
              <a:rPr lang="ru-RU" sz="1400" b="1" dirty="0" err="1" smtClean="0"/>
              <a:t>манипулятивных</a:t>
            </a:r>
            <a:r>
              <a:rPr lang="ru-RU" sz="1400" b="1" dirty="0" smtClean="0"/>
              <a:t> игр </a:t>
            </a:r>
            <a:r>
              <a:rPr lang="ru-RU" sz="1400" dirty="0" smtClean="0"/>
              <a:t>пополнили различными дидактическими играми(</a:t>
            </a:r>
            <a:r>
              <a:rPr lang="ru-RU" sz="1400" dirty="0" err="1" smtClean="0"/>
              <a:t>пазлы</a:t>
            </a:r>
            <a:r>
              <a:rPr lang="ru-RU" sz="1400" dirty="0" smtClean="0"/>
              <a:t>, вкладыши, шнуровки, развивающие карточки и.т.д.)</a:t>
            </a:r>
            <a:endParaRPr lang="ru-RU" sz="1400" dirty="0"/>
          </a:p>
        </p:txBody>
      </p:sp>
      <p:pic>
        <p:nvPicPr>
          <p:cNvPr id="3074" name="Picture 2" descr="C:\Users\Admin\Downloads\IMG_20230525_0923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857628"/>
            <a:ext cx="4000528" cy="2643206"/>
          </a:xfrm>
          <a:prstGeom prst="rect">
            <a:avLst/>
          </a:prstGeom>
          <a:noFill/>
        </p:spPr>
      </p:pic>
      <p:pic>
        <p:nvPicPr>
          <p:cNvPr id="8" name="Picture 2" descr="C:\Users\Admin\Downloads\IMG_20230525_072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400052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21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39552" y="1484785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omic Sans MS" pitchFamily="66" charset="0"/>
              </a:rPr>
              <a:t>В группе были организованы интересные мероприятия : </a:t>
            </a:r>
            <a:r>
              <a:rPr lang="ru-RU" dirty="0" smtClean="0">
                <a:latin typeface="Comic Sans MS" pitchFamily="66" charset="0"/>
              </a:rPr>
              <a:t>«дни рождения», «Колядки»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620688"/>
            <a:ext cx="61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Интересные события в жизни группы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92896"/>
            <a:ext cx="4752528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Comic Sans MS" pitchFamily="66" charset="0"/>
              </a:rPr>
              <a:t>Перспективы на следующий год</a:t>
            </a:r>
            <a:r>
              <a:rPr lang="ru-RU" sz="2800" dirty="0">
                <a:latin typeface="Comic Sans MS" pitchFamily="66" charset="0"/>
              </a:rPr>
              <a:t/>
            </a:r>
            <a:br>
              <a:rPr lang="ru-RU" sz="2800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В следующем учебном году 2022-2023  планируем: </a:t>
            </a:r>
          </a:p>
          <a:p>
            <a:pPr lvl="0"/>
            <a:r>
              <a:rPr lang="ru-RU" dirty="0"/>
              <a:t>1. Продолжать сохранять благоприятный эмоционально – психологический климат в группе;</a:t>
            </a:r>
          </a:p>
          <a:p>
            <a:pPr lvl="0"/>
            <a:r>
              <a:rPr lang="ru-RU" dirty="0"/>
              <a:t>2. Поддерживать партнерские отношения между педагогами, детьми и родителями;</a:t>
            </a:r>
          </a:p>
          <a:p>
            <a:pPr lvl="0"/>
            <a:r>
              <a:rPr lang="ru-RU" dirty="0"/>
              <a:t>3. Оказывать помощь родителям в овладении психолого-педагогическими знаниями о развитии ребенка от полутора до трех лет; </a:t>
            </a:r>
          </a:p>
          <a:p>
            <a:pPr lvl="0"/>
            <a:r>
              <a:rPr lang="ru-RU" dirty="0"/>
              <a:t>4. Находить и применять инновационные методы, продолжать работу по ведению здорового образа жизни среди детей и родителей;</a:t>
            </a:r>
          </a:p>
          <a:p>
            <a:pPr lvl="0"/>
            <a:r>
              <a:rPr lang="ru-RU" dirty="0"/>
              <a:t>5.Повышение уровня педагогического мастерства путем самообразования, обмена опытом работы, посещения городских мероприятий (семинаров, практикумов, мастер-классов);</a:t>
            </a:r>
          </a:p>
          <a:p>
            <a:pPr lvl="0"/>
            <a:r>
              <a:rPr lang="ru-RU" dirty="0"/>
              <a:t>6.Активное участие в мероприятиях ДОУ.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91680" y="2492896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Спасибо за </a:t>
            </a:r>
            <a:r>
              <a:rPr lang="ru-RU" sz="4400" b="1" dirty="0" smtClean="0">
                <a:solidFill>
                  <a:srgbClr val="7030A0"/>
                </a:solidFill>
              </a:rPr>
              <a:t>внимание!!!!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ownloads\1676608513_catherineasquithgallery-com-p-fon-dlya-prezentatsii-nezhno-zelenogo-tsv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Воспитатели группы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29000"/>
            <a:ext cx="3600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996952"/>
            <a:ext cx="25202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83568" y="22048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Пасканова Ирина Васильевна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Воспитатель 1 категории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06084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</a:rPr>
              <a:t>Кононова Анна Владимировна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indent="450850" fontAlgn="base">
              <a:spcAft>
                <a:spcPct val="0"/>
              </a:spcAft>
              <a:tabLst>
                <a:tab pos="5010150" algn="l"/>
              </a:tabLs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Динамика уровня познавательного развития детей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процентах)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228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3678515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101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1"/>
          <p:cNvGraphicFramePr/>
          <p:nvPr/>
        </p:nvGraphicFramePr>
        <p:xfrm>
          <a:off x="323528" y="1412776"/>
          <a:ext cx="8616950" cy="4061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1676608513_catherineasquithgallery-com-p-fon-dlya-prezentatsii-nezhno-zelenogo-tsv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12768" cy="850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Характеристика 1 младшей группы «Белочка»</a:t>
            </a:r>
            <a:br>
              <a:rPr lang="ru-RU" sz="2000" dirty="0" smtClean="0"/>
            </a:br>
            <a:r>
              <a:rPr lang="ru-RU" sz="2000" dirty="0" smtClean="0"/>
              <a:t> Возраст детей: 2– 3 года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852936"/>
            <a:ext cx="53285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3568" y="134076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Начало года: Состав группы: 13 человек. Девочек : 6 человек Мальчиков : 7 человек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126876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Конец года: Состав группы: 16 человек. Девочек : 7 человек Мальчиков: 9 человек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700" b="1" u="sng" dirty="0"/>
              <a:t>Краткая характеристика </a:t>
            </a:r>
            <a:r>
              <a:rPr lang="ru-RU" sz="2700" b="1" u="sng" dirty="0" smtClean="0"/>
              <a:t>1 младшей группы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Comic Sans MS" pitchFamily="66" charset="0"/>
              </a:rPr>
              <a:t>В нашей группе </a:t>
            </a:r>
            <a:r>
              <a:rPr lang="ru-RU" sz="1400" dirty="0" smtClean="0">
                <a:latin typeface="Comic Sans MS" pitchFamily="66" charset="0"/>
              </a:rPr>
              <a:t>16 </a:t>
            </a:r>
            <a:r>
              <a:rPr lang="ru-RU" sz="1400" dirty="0">
                <a:latin typeface="Comic Sans MS" pitchFamily="66" charset="0"/>
              </a:rPr>
              <a:t>детей, из них </a:t>
            </a:r>
            <a:r>
              <a:rPr lang="ru-RU" sz="1400" dirty="0" smtClean="0">
                <a:latin typeface="Comic Sans MS" pitchFamily="66" charset="0"/>
              </a:rPr>
              <a:t>9 </a:t>
            </a:r>
            <a:r>
              <a:rPr lang="ru-RU" sz="1400" dirty="0">
                <a:latin typeface="Comic Sans MS" pitchFamily="66" charset="0"/>
              </a:rPr>
              <a:t>– мальчиков и </a:t>
            </a:r>
            <a:r>
              <a:rPr lang="ru-RU" sz="1400" dirty="0" smtClean="0">
                <a:latin typeface="Comic Sans MS" pitchFamily="66" charset="0"/>
              </a:rPr>
              <a:t>7 </a:t>
            </a:r>
            <a:r>
              <a:rPr lang="ru-RU" sz="1400" dirty="0">
                <a:latin typeface="Comic Sans MS" pitchFamily="66" charset="0"/>
              </a:rPr>
              <a:t>– девочек</a:t>
            </a:r>
            <a:r>
              <a:rPr lang="ru-RU" sz="1400" dirty="0" smtClean="0">
                <a:latin typeface="Comic Sans MS" pitchFamily="66" charset="0"/>
              </a:rPr>
              <a:t>.</a:t>
            </a:r>
          </a:p>
          <a:p>
            <a:r>
              <a:rPr lang="ru-RU" sz="1400" dirty="0" smtClean="0">
                <a:latin typeface="Comic Sans MS" pitchFamily="66" charset="0"/>
              </a:rPr>
              <a:t>В течении учебного года</a:t>
            </a:r>
            <a:endParaRPr lang="ru-RU" sz="1400" dirty="0">
              <a:latin typeface="Comic Sans MS" pitchFamily="66" charset="0"/>
            </a:endParaRPr>
          </a:p>
          <a:p>
            <a:r>
              <a:rPr lang="ru-RU" sz="1400" dirty="0">
                <a:latin typeface="Comic Sans MS" pitchFamily="66" charset="0"/>
              </a:rPr>
              <a:t>1 ребенок </a:t>
            </a:r>
            <a:r>
              <a:rPr lang="ru-RU" sz="1400" dirty="0" smtClean="0">
                <a:latin typeface="Comic Sans MS" pitchFamily="66" charset="0"/>
              </a:rPr>
              <a:t>выбыл, 3прибыло</a:t>
            </a:r>
          </a:p>
          <a:p>
            <a:r>
              <a:rPr lang="ru-RU" sz="1400" dirty="0" smtClean="0"/>
              <a:t>В нашей группе:</a:t>
            </a:r>
          </a:p>
          <a:p>
            <a:r>
              <a:rPr lang="ru-RU" sz="1400" dirty="0" smtClean="0"/>
              <a:t> 1. Создана эмоционально благоприятная атмосфера, которая обеспечивает психологическую безопасность каждого ребенка.</a:t>
            </a:r>
          </a:p>
          <a:p>
            <a:r>
              <a:rPr lang="ru-RU" sz="1400" dirty="0" smtClean="0"/>
              <a:t> 2. Проводятся родительские собрания на актуальные темы, размещается актуальная информации в приемной, организованы индивидуальные консультаций по запросу родителей.</a:t>
            </a:r>
          </a:p>
          <a:p>
            <a:r>
              <a:rPr lang="ru-RU" sz="1400" dirty="0" smtClean="0"/>
              <a:t> 3. Удовлетворяются потребности в физическом, интеллектуальном и эстетическом развитии детей. Поддерживается систематический учет воспитателями возрастной специфики. </a:t>
            </a:r>
          </a:p>
          <a:p>
            <a:r>
              <a:rPr lang="ru-RU" sz="1400" dirty="0" smtClean="0"/>
              <a:t>4. В группе организована предметно пространственная среда с учетом возрастных особенностей детей.</a:t>
            </a:r>
            <a:endParaRPr lang="ru-RU" sz="1400" dirty="0">
              <a:latin typeface="Comic Sans MS" pitchFamily="66" charset="0"/>
            </a:endParaRPr>
          </a:p>
          <a:p>
            <a:r>
              <a:rPr lang="ru-RU" sz="1400" dirty="0" smtClean="0"/>
              <a:t>Дошкольный </a:t>
            </a:r>
            <a:r>
              <a:rPr lang="ru-RU" sz="1400" dirty="0"/>
              <a:t>возраст- важный период в нравственном развитии детей. На этом возрастном этапе у детей формируются первые представления о хорошем и плохом, навыки поведения, добрые чувства к окружающим их взрослым и сверстникам. Успешнее всего это происходит в благоприятных условиях не только детского сада но и семьи. Ведущая роль в нравственном воспитании для ребенка является семья. В благополучной семье характерна атмосфера родственных эмоциональных связей, непосредственность, отзывчивость, проявление заботы, любви и переживания. Если ребенок окружен любовью, чувствует, что он любим независимо от того какой он, это вызывает у него ощущение защищенности, чувство эмоционального благополучия, он осознает ценность собственного «Я». Все это делает его открытым добру, положительным влиянием.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Деятельность педагога</a:t>
            </a:r>
            <a:br>
              <a:rPr lang="ru-RU" sz="2800" b="1" dirty="0" smtClean="0">
                <a:latin typeface="Comic Sans MS" pitchFamily="66" charset="0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Comic Sans MS" pitchFamily="66" charset="0"/>
              </a:rPr>
              <a:t>Пасканова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 Ирина Васильевна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u="sng" dirty="0"/>
              <a:t>Тема самообразования: </a:t>
            </a:r>
            <a:r>
              <a:rPr lang="ru-RU" sz="2400" u="sng" dirty="0"/>
              <a:t>«</a:t>
            </a:r>
            <a:r>
              <a:rPr lang="ru-RU" sz="2400" dirty="0"/>
              <a:t>Формирование основ нравственно-патриотического воспитания детей младшего дошкольного возраста»</a:t>
            </a:r>
          </a:p>
          <a:p>
            <a:pPr>
              <a:buNone/>
            </a:pPr>
            <a:r>
              <a:rPr lang="ru-RU" sz="2400" b="1" u="sng" dirty="0" smtClean="0"/>
              <a:t>Цель </a:t>
            </a:r>
            <a:r>
              <a:rPr lang="ru-RU" sz="2400" b="1" u="sng" dirty="0"/>
              <a:t>профессиональной деятельности: </a:t>
            </a:r>
            <a:r>
              <a:rPr lang="ru-RU" sz="2400" dirty="0"/>
              <a:t>Развитие личности ребёнка младшего возраста путем формирования базовой культуры поведения  и нравственных ценностей</a:t>
            </a:r>
          </a:p>
          <a:p>
            <a:pPr lvl="0">
              <a:buNone/>
            </a:pPr>
            <a:r>
              <a:rPr lang="ru-RU" sz="2400" b="1" u="sng" dirty="0" smtClean="0"/>
              <a:t>Задачи</a:t>
            </a:r>
            <a:r>
              <a:rPr lang="ru-RU" sz="2400" u="sng" dirty="0" smtClean="0"/>
              <a:t> </a:t>
            </a:r>
            <a:r>
              <a:rPr lang="ru-RU" sz="2400" u="sng" dirty="0"/>
              <a:t>профессиональной деятельности, обеспечивающие достижение цели:</a:t>
            </a:r>
            <a:endParaRPr lang="ru-RU" sz="2400" dirty="0"/>
          </a:p>
          <a:p>
            <a:pPr lvl="0"/>
            <a:r>
              <a:rPr lang="ru-RU" sz="2400" dirty="0"/>
              <a:t>Развитие у детей особого эмоционального восприятия, чувства привязанности, любви  к дому, семье, улице, поселку, детскому саду;</a:t>
            </a:r>
          </a:p>
          <a:p>
            <a:pPr lvl="0"/>
            <a:r>
              <a:rPr lang="ru-RU" sz="2400" dirty="0"/>
              <a:t> Формирование бережного отношения ко всему живому и природе;</a:t>
            </a:r>
          </a:p>
          <a:p>
            <a:pPr lvl="0"/>
            <a:r>
              <a:rPr lang="ru-RU" sz="2400" dirty="0"/>
              <a:t>Формирование уважения к человеку труда и старшему поколению;</a:t>
            </a:r>
          </a:p>
          <a:p>
            <a:pPr>
              <a:buNone/>
            </a:pPr>
            <a:r>
              <a:rPr lang="ru-RU" sz="2400" dirty="0"/>
              <a:t>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Участие в работе методического объединения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32636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3843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040560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благодарность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330711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1683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808</Words>
  <Application>Microsoft Office PowerPoint</Application>
  <PresentationFormat>Экран (4:3)</PresentationFormat>
  <Paragraphs>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р.п. Линево</vt:lpstr>
      <vt:lpstr>Слайд 2</vt:lpstr>
      <vt:lpstr>Воспитатели группы</vt:lpstr>
      <vt:lpstr>Динамика уровня познавательного развития детей (в процентах) </vt:lpstr>
      <vt:lpstr>Характеристика 1 младшей группы «Белочка»  Возраст детей: 2– 3 года</vt:lpstr>
      <vt:lpstr>Краткая характеристика 1 младшей группы</vt:lpstr>
      <vt:lpstr>Деятельность педагога Пасканова Ирина Васильевна</vt:lpstr>
      <vt:lpstr>Участие в работе методического объединения</vt:lpstr>
      <vt:lpstr>благодарность</vt:lpstr>
      <vt:lpstr>Слайд 10</vt:lpstr>
      <vt:lpstr>Слайд 11</vt:lpstr>
      <vt:lpstr>Слайд 12</vt:lpstr>
      <vt:lpstr>Слайд 13</vt:lpstr>
      <vt:lpstr>Слайд 14</vt:lpstr>
      <vt:lpstr>Деятельность педагога Кононова Анна Владимировна</vt:lpstr>
      <vt:lpstr>Слайд 16</vt:lpstr>
      <vt:lpstr>Развлечение «Осенний праздник»</vt:lpstr>
      <vt:lpstr>Слайд 18</vt:lpstr>
      <vt:lpstr>Слайд 19</vt:lpstr>
      <vt:lpstr>8 марта</vt:lpstr>
      <vt:lpstr>Слайд 21</vt:lpstr>
      <vt:lpstr>Экскурсия в прачечную детского сада</vt:lpstr>
      <vt:lpstr>  Активное участие в мероприятиях ДОУ наш первый педсовет </vt:lpstr>
      <vt:lpstr>Взаимодействие с родителями</vt:lpstr>
      <vt:lpstr>Родители помогли пополнить РППС:  Центр сюжетно – ролевой игры пополнили вязаными продуктами питания;  оборудовали уголок «прачечная» сушилкой для белья, стиральной машиной (изготовили своими руками),контейнерами от  стирального порошка. Салон красоты пополнили: фенами , различными баночками от косметики, расческами… Центр искусства пополнили: раскрасками,фломастерами,карандашами,пластилином,красками,альбомами для рисования; </vt:lpstr>
      <vt:lpstr>Центр математики и манипулятивных игр пополнили различными дидактическими играми(пазлы, вкладыши, шнуровки, развивающие карточки и.т.д.)</vt:lpstr>
      <vt:lpstr>Слайд 27</vt:lpstr>
      <vt:lpstr>Перспективы на следующий год 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Гараж</dc:creator>
  <cp:lastModifiedBy>Admin</cp:lastModifiedBy>
  <cp:revision>114</cp:revision>
  <dcterms:created xsi:type="dcterms:W3CDTF">2022-05-02T08:25:24Z</dcterms:created>
  <dcterms:modified xsi:type="dcterms:W3CDTF">2023-05-25T07:45:08Z</dcterms:modified>
</cp:coreProperties>
</file>