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5" r:id="rId4"/>
    <p:sldId id="274" r:id="rId5"/>
    <p:sldId id="277" r:id="rId6"/>
    <p:sldId id="276" r:id="rId7"/>
    <p:sldId id="278" r:id="rId8"/>
    <p:sldId id="272" r:id="rId9"/>
    <p:sldId id="271" r:id="rId10"/>
    <p:sldId id="279" r:id="rId11"/>
    <p:sldId id="280" r:id="rId12"/>
    <p:sldId id="281" r:id="rId13"/>
    <p:sldId id="269" r:id="rId14"/>
    <p:sldId id="257" r:id="rId15"/>
    <p:sldId id="268" r:id="rId16"/>
    <p:sldId id="267" r:id="rId17"/>
    <p:sldId id="266" r:id="rId18"/>
    <p:sldId id="258"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E48C8A2-5835-408A-B034-042805AA084E}" type="datetimeFigureOut">
              <a:rPr lang="ru-RU" smtClean="0"/>
              <a:t>29.05.2023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253A89-1D2D-4EF7-A9B4-4A3186F7DC4C}" type="slidenum">
              <a:rPr lang="ru-RU" smtClean="0"/>
              <a:t>‹#›</a:t>
            </a:fld>
            <a:endParaRPr lang="ru-RU"/>
          </a:p>
        </p:txBody>
      </p:sp>
    </p:spTree>
    <p:extLst>
      <p:ext uri="{BB962C8B-B14F-4D97-AF65-F5344CB8AC3E}">
        <p14:creationId xmlns:p14="http://schemas.microsoft.com/office/powerpoint/2010/main" val="2298402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48C8A2-5835-408A-B034-042805AA084E}" type="datetimeFigureOut">
              <a:rPr lang="ru-RU" smtClean="0"/>
              <a:t>29.05.2023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253A89-1D2D-4EF7-A9B4-4A3186F7DC4C}" type="slidenum">
              <a:rPr lang="ru-RU" smtClean="0"/>
              <a:t>‹#›</a:t>
            </a:fld>
            <a:endParaRPr lang="ru-RU"/>
          </a:p>
        </p:txBody>
      </p:sp>
    </p:spTree>
    <p:extLst>
      <p:ext uri="{BB962C8B-B14F-4D97-AF65-F5344CB8AC3E}">
        <p14:creationId xmlns:p14="http://schemas.microsoft.com/office/powerpoint/2010/main" val="1555267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48C8A2-5835-408A-B034-042805AA084E}" type="datetimeFigureOut">
              <a:rPr lang="ru-RU" smtClean="0"/>
              <a:t>29.05.2023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253A89-1D2D-4EF7-A9B4-4A3186F7DC4C}" type="slidenum">
              <a:rPr lang="ru-RU" smtClean="0"/>
              <a:t>‹#›</a:t>
            </a:fld>
            <a:endParaRPr lang="ru-RU"/>
          </a:p>
        </p:txBody>
      </p:sp>
    </p:spTree>
    <p:extLst>
      <p:ext uri="{BB962C8B-B14F-4D97-AF65-F5344CB8AC3E}">
        <p14:creationId xmlns:p14="http://schemas.microsoft.com/office/powerpoint/2010/main" val="1708706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48C8A2-5835-408A-B034-042805AA084E}" type="datetimeFigureOut">
              <a:rPr lang="ru-RU" smtClean="0"/>
              <a:t>29.05.2023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253A89-1D2D-4EF7-A9B4-4A3186F7DC4C}" type="slidenum">
              <a:rPr lang="ru-RU" smtClean="0"/>
              <a:t>‹#›</a:t>
            </a:fld>
            <a:endParaRPr lang="ru-RU"/>
          </a:p>
        </p:txBody>
      </p:sp>
    </p:spTree>
    <p:extLst>
      <p:ext uri="{BB962C8B-B14F-4D97-AF65-F5344CB8AC3E}">
        <p14:creationId xmlns:p14="http://schemas.microsoft.com/office/powerpoint/2010/main" val="270192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E48C8A2-5835-408A-B034-042805AA084E}" type="datetimeFigureOut">
              <a:rPr lang="ru-RU" smtClean="0"/>
              <a:t>29.05.2023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A253A89-1D2D-4EF7-A9B4-4A3186F7DC4C}" type="slidenum">
              <a:rPr lang="ru-RU" smtClean="0"/>
              <a:t>‹#›</a:t>
            </a:fld>
            <a:endParaRPr lang="ru-RU"/>
          </a:p>
        </p:txBody>
      </p:sp>
    </p:spTree>
    <p:extLst>
      <p:ext uri="{BB962C8B-B14F-4D97-AF65-F5344CB8AC3E}">
        <p14:creationId xmlns:p14="http://schemas.microsoft.com/office/powerpoint/2010/main" val="168751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E48C8A2-5835-408A-B034-042805AA084E}" type="datetimeFigureOut">
              <a:rPr lang="ru-RU" smtClean="0"/>
              <a:t>29.05.2023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253A89-1D2D-4EF7-A9B4-4A3186F7DC4C}" type="slidenum">
              <a:rPr lang="ru-RU" smtClean="0"/>
              <a:t>‹#›</a:t>
            </a:fld>
            <a:endParaRPr lang="ru-RU"/>
          </a:p>
        </p:txBody>
      </p:sp>
    </p:spTree>
    <p:extLst>
      <p:ext uri="{BB962C8B-B14F-4D97-AF65-F5344CB8AC3E}">
        <p14:creationId xmlns:p14="http://schemas.microsoft.com/office/powerpoint/2010/main" val="1586605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E48C8A2-5835-408A-B034-042805AA084E}" type="datetimeFigureOut">
              <a:rPr lang="ru-RU" smtClean="0"/>
              <a:t>29.05.2023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A253A89-1D2D-4EF7-A9B4-4A3186F7DC4C}" type="slidenum">
              <a:rPr lang="ru-RU" smtClean="0"/>
              <a:t>‹#›</a:t>
            </a:fld>
            <a:endParaRPr lang="ru-RU"/>
          </a:p>
        </p:txBody>
      </p:sp>
    </p:spTree>
    <p:extLst>
      <p:ext uri="{BB962C8B-B14F-4D97-AF65-F5344CB8AC3E}">
        <p14:creationId xmlns:p14="http://schemas.microsoft.com/office/powerpoint/2010/main" val="3621115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E48C8A2-5835-408A-B034-042805AA084E}" type="datetimeFigureOut">
              <a:rPr lang="ru-RU" smtClean="0"/>
              <a:t>29.05.2023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A253A89-1D2D-4EF7-A9B4-4A3186F7DC4C}" type="slidenum">
              <a:rPr lang="ru-RU" smtClean="0"/>
              <a:t>‹#›</a:t>
            </a:fld>
            <a:endParaRPr lang="ru-RU"/>
          </a:p>
        </p:txBody>
      </p:sp>
    </p:spTree>
    <p:extLst>
      <p:ext uri="{BB962C8B-B14F-4D97-AF65-F5344CB8AC3E}">
        <p14:creationId xmlns:p14="http://schemas.microsoft.com/office/powerpoint/2010/main" val="667135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E48C8A2-5835-408A-B034-042805AA084E}" type="datetimeFigureOut">
              <a:rPr lang="ru-RU" smtClean="0"/>
              <a:t>29.05.2023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A253A89-1D2D-4EF7-A9B4-4A3186F7DC4C}" type="slidenum">
              <a:rPr lang="ru-RU" smtClean="0"/>
              <a:t>‹#›</a:t>
            </a:fld>
            <a:endParaRPr lang="ru-RU"/>
          </a:p>
        </p:txBody>
      </p:sp>
    </p:spTree>
    <p:extLst>
      <p:ext uri="{BB962C8B-B14F-4D97-AF65-F5344CB8AC3E}">
        <p14:creationId xmlns:p14="http://schemas.microsoft.com/office/powerpoint/2010/main" val="3484386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E48C8A2-5835-408A-B034-042805AA084E}" type="datetimeFigureOut">
              <a:rPr lang="ru-RU" smtClean="0"/>
              <a:t>29.05.2023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253A89-1D2D-4EF7-A9B4-4A3186F7DC4C}" type="slidenum">
              <a:rPr lang="ru-RU" smtClean="0"/>
              <a:t>‹#›</a:t>
            </a:fld>
            <a:endParaRPr lang="ru-RU"/>
          </a:p>
        </p:txBody>
      </p:sp>
    </p:spTree>
    <p:extLst>
      <p:ext uri="{BB962C8B-B14F-4D97-AF65-F5344CB8AC3E}">
        <p14:creationId xmlns:p14="http://schemas.microsoft.com/office/powerpoint/2010/main" val="2506935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E48C8A2-5835-408A-B034-042805AA084E}" type="datetimeFigureOut">
              <a:rPr lang="ru-RU" smtClean="0"/>
              <a:t>29.05.2023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A253A89-1D2D-4EF7-A9B4-4A3186F7DC4C}" type="slidenum">
              <a:rPr lang="ru-RU" smtClean="0"/>
              <a:t>‹#›</a:t>
            </a:fld>
            <a:endParaRPr lang="ru-RU"/>
          </a:p>
        </p:txBody>
      </p:sp>
    </p:spTree>
    <p:extLst>
      <p:ext uri="{BB962C8B-B14F-4D97-AF65-F5344CB8AC3E}">
        <p14:creationId xmlns:p14="http://schemas.microsoft.com/office/powerpoint/2010/main" val="3017141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8C8A2-5835-408A-B034-042805AA084E}" type="datetimeFigureOut">
              <a:rPr lang="ru-RU" smtClean="0"/>
              <a:t>29.05.2023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53A89-1D2D-4EF7-A9B4-4A3186F7DC4C}" type="slidenum">
              <a:rPr lang="ru-RU" smtClean="0"/>
              <a:t>‹#›</a:t>
            </a:fld>
            <a:endParaRPr lang="ru-RU"/>
          </a:p>
        </p:txBody>
      </p:sp>
    </p:spTree>
    <p:extLst>
      <p:ext uri="{BB962C8B-B14F-4D97-AF65-F5344CB8AC3E}">
        <p14:creationId xmlns:p14="http://schemas.microsoft.com/office/powerpoint/2010/main" val="1026757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top-fon.com/uploads/posts/2023-01/1674658140_top-fon-com-p-fon-dlya-prezentatsii-zemlyanika-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7" name="Picture 3" descr="C:\Users\Admin\Desktop\работа  2022\1444638373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55575" y="160338"/>
            <a:ext cx="8808913" cy="1015663"/>
          </a:xfrm>
          <a:prstGeom prst="rect">
            <a:avLst/>
          </a:prstGeom>
        </p:spPr>
        <p:txBody>
          <a:bodyPr wrap="square">
            <a:spAutoFit/>
          </a:bodyPr>
          <a:lstStyle/>
          <a:p>
            <a:pPr algn="ctr"/>
            <a:r>
              <a:rPr lang="ru-RU" sz="1200" b="1" dirty="0" smtClean="0">
                <a:latin typeface="Times New Roman" pitchFamily="18" charset="0"/>
                <a:cs typeface="Times New Roman" pitchFamily="18" charset="0"/>
              </a:rPr>
              <a:t>Муниципальное казенное дошкольное образовательное учреждение Искитимского района Новосибирской области детский сад комбинированного вида «Красная шапочка» </a:t>
            </a:r>
            <a:r>
              <a:rPr lang="ru-RU" sz="1200" b="1" dirty="0" err="1" smtClean="0">
                <a:latin typeface="Times New Roman" pitchFamily="18" charset="0"/>
                <a:cs typeface="Times New Roman" pitchFamily="18" charset="0"/>
              </a:rPr>
              <a:t>р.п</a:t>
            </a:r>
            <a:r>
              <a:rPr lang="ru-RU" sz="1200" b="1" dirty="0" smtClean="0">
                <a:latin typeface="Times New Roman" pitchFamily="18" charset="0"/>
                <a:cs typeface="Times New Roman" pitchFamily="18" charset="0"/>
              </a:rPr>
              <a:t>. Линево 633216, Новосибирская область, </a:t>
            </a:r>
            <a:r>
              <a:rPr lang="ru-RU" sz="1200" b="1" dirty="0" err="1" smtClean="0">
                <a:latin typeface="Times New Roman" pitchFamily="18" charset="0"/>
                <a:cs typeface="Times New Roman" pitchFamily="18" charset="0"/>
              </a:rPr>
              <a:t>Искитимский</a:t>
            </a:r>
            <a:r>
              <a:rPr lang="ru-RU" sz="1200" b="1" dirty="0" smtClean="0">
                <a:latin typeface="Times New Roman" pitchFamily="18" charset="0"/>
                <a:cs typeface="Times New Roman" pitchFamily="18" charset="0"/>
              </a:rPr>
              <a:t> район, </a:t>
            </a:r>
            <a:r>
              <a:rPr lang="ru-RU" sz="1200" b="1" dirty="0" err="1" smtClean="0">
                <a:latin typeface="Times New Roman" pitchFamily="18" charset="0"/>
                <a:cs typeface="Times New Roman" pitchFamily="18" charset="0"/>
              </a:rPr>
              <a:t>р.п</a:t>
            </a:r>
            <a:r>
              <a:rPr lang="ru-RU" sz="1200" b="1" dirty="0" smtClean="0">
                <a:latin typeface="Times New Roman" pitchFamily="18" charset="0"/>
                <a:cs typeface="Times New Roman" pitchFamily="18" charset="0"/>
              </a:rPr>
              <a:t>. Линево, 4-й микрорайон, дом 15</a:t>
            </a:r>
            <a:br>
              <a:rPr lang="ru-RU" sz="1200" b="1"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Контактный телефон: 8 (383) 43-33-821 Факс: 8 (383) 43-33-821</a:t>
            </a:r>
            <a:br>
              <a:rPr lang="ru-RU" sz="1200" b="1" dirty="0" smtClean="0">
                <a:latin typeface="Times New Roman" pitchFamily="18" charset="0"/>
                <a:cs typeface="Times New Roman" pitchFamily="18" charset="0"/>
              </a:rPr>
            </a:br>
            <a:r>
              <a:rPr lang="ru-RU" sz="1200" b="1" dirty="0" smtClean="0">
                <a:latin typeface="Times New Roman" pitchFamily="18" charset="0"/>
                <a:cs typeface="Times New Roman" pitchFamily="18" charset="0"/>
              </a:rPr>
              <a:t>Адрес электронной почты: ds_kra_isk@edu54.ru</a:t>
            </a:r>
            <a:endParaRPr lang="ru-RU" sz="1200" b="1" dirty="0">
              <a:latin typeface="Times New Roman" pitchFamily="18" charset="0"/>
              <a:cs typeface="Times New Roman" pitchFamily="18" charset="0"/>
            </a:endParaRPr>
          </a:p>
        </p:txBody>
      </p:sp>
      <p:sp>
        <p:nvSpPr>
          <p:cNvPr id="6" name="Прямоугольник 5"/>
          <p:cNvSpPr/>
          <p:nvPr/>
        </p:nvSpPr>
        <p:spPr>
          <a:xfrm>
            <a:off x="899592" y="1844824"/>
            <a:ext cx="7272808" cy="646331"/>
          </a:xfrm>
          <a:prstGeom prst="rect">
            <a:avLst/>
          </a:prstGeom>
        </p:spPr>
        <p:txBody>
          <a:bodyPr wrap="square">
            <a:spAutoFit/>
          </a:bodyPr>
          <a:lstStyle/>
          <a:p>
            <a:pPr algn="ctr"/>
            <a:r>
              <a:rPr lang="ru-RU" b="1" dirty="0" smtClean="0">
                <a:solidFill>
                  <a:schemeClr val="tx1"/>
                </a:solidFill>
                <a:effectLst>
                  <a:outerShdw blurRad="38100" dist="38100" dir="2700000" algn="tl">
                    <a:srgbClr val="000000">
                      <a:alpha val="43137"/>
                    </a:srgbClr>
                  </a:outerShdw>
                </a:effectLst>
                <a:cs typeface="Aharoni" pitchFamily="2" charset="-79"/>
              </a:rPr>
              <a:t>Аналитический отчет  за 2022-2023  учебный год </a:t>
            </a:r>
          </a:p>
          <a:p>
            <a:pPr algn="ctr"/>
            <a:r>
              <a:rPr lang="ru-RU" b="1" dirty="0" smtClean="0">
                <a:effectLst>
                  <a:outerShdw blurRad="38100" dist="38100" dir="2700000" algn="tl">
                    <a:srgbClr val="000000">
                      <a:alpha val="43137"/>
                    </a:srgbClr>
                  </a:outerShdw>
                </a:effectLst>
                <a:cs typeface="Aharoni" pitchFamily="2" charset="-79"/>
              </a:rPr>
              <a:t>Средней  </a:t>
            </a:r>
            <a:r>
              <a:rPr lang="ru-RU" b="1" dirty="0" smtClean="0">
                <a:solidFill>
                  <a:schemeClr val="tx1"/>
                </a:solidFill>
                <a:effectLst>
                  <a:outerShdw blurRad="38100" dist="38100" dir="2700000" algn="tl">
                    <a:srgbClr val="000000">
                      <a:alpha val="43137"/>
                    </a:srgbClr>
                  </a:outerShdw>
                </a:effectLst>
                <a:cs typeface="Aharoni" pitchFamily="2" charset="-79"/>
              </a:rPr>
              <a:t>группы «</a:t>
            </a:r>
            <a:r>
              <a:rPr lang="ru-RU" b="1" dirty="0" smtClean="0">
                <a:effectLst>
                  <a:outerShdw blurRad="38100" dist="38100" dir="2700000" algn="tl">
                    <a:srgbClr val="000000">
                      <a:alpha val="43137"/>
                    </a:srgbClr>
                  </a:outerShdw>
                </a:effectLst>
                <a:cs typeface="Aharoni" pitchFamily="2" charset="-79"/>
              </a:rPr>
              <a:t>Ягод</a:t>
            </a:r>
            <a:r>
              <a:rPr lang="ru-RU" b="1" dirty="0" smtClean="0">
                <a:solidFill>
                  <a:schemeClr val="tx1"/>
                </a:solidFill>
                <a:effectLst>
                  <a:outerShdw blurRad="38100" dist="38100" dir="2700000" algn="tl">
                    <a:srgbClr val="000000">
                      <a:alpha val="43137"/>
                    </a:srgbClr>
                  </a:outerShdw>
                </a:effectLst>
                <a:cs typeface="Aharoni" pitchFamily="2" charset="-79"/>
              </a:rPr>
              <a:t>ка» </a:t>
            </a:r>
            <a:endParaRPr lang="ru-RU" b="1" dirty="0">
              <a:solidFill>
                <a:schemeClr val="tx1"/>
              </a:solidFill>
              <a:effectLst>
                <a:outerShdw blurRad="38100" dist="38100" dir="2700000" algn="tl">
                  <a:srgbClr val="000000">
                    <a:alpha val="43137"/>
                  </a:srgbClr>
                </a:outerShdw>
              </a:effectLst>
              <a:cs typeface="Aharoni" pitchFamily="2" charset="-79"/>
            </a:endParaRPr>
          </a:p>
        </p:txBody>
      </p:sp>
      <p:pic>
        <p:nvPicPr>
          <p:cNvPr id="13314" name="Picture 2" descr="C:\Users\Admin\Desktop\работа  2022\IMG-20220923-WA0100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522522"/>
            <a:ext cx="5532276" cy="3120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297034" y="5679196"/>
            <a:ext cx="4667454"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solidFill>
                  <a:schemeClr val="tx1"/>
                </a:solidFill>
                <a:effectLst>
                  <a:outerShdw blurRad="38100" dist="38100" dir="2700000" algn="tl">
                    <a:srgbClr val="000000">
                      <a:alpha val="43137"/>
                    </a:srgbClr>
                  </a:outerShdw>
                </a:effectLst>
              </a:rPr>
              <a:t>Воспитатели: Квашнина Е.В.</a:t>
            </a:r>
          </a:p>
          <a:p>
            <a:pPr algn="r"/>
            <a:r>
              <a:rPr lang="ru-RU" b="1" dirty="0" err="1" smtClean="0">
                <a:solidFill>
                  <a:schemeClr val="tx1"/>
                </a:solidFill>
                <a:effectLst>
                  <a:outerShdw blurRad="38100" dist="38100" dir="2700000" algn="tl">
                    <a:srgbClr val="000000">
                      <a:alpha val="43137"/>
                    </a:srgbClr>
                  </a:outerShdw>
                </a:effectLst>
              </a:rPr>
              <a:t>Кайгородова</a:t>
            </a:r>
            <a:r>
              <a:rPr lang="ru-RU" b="1" dirty="0" smtClean="0">
                <a:solidFill>
                  <a:schemeClr val="tx1"/>
                </a:solidFill>
                <a:effectLst>
                  <a:outerShdw blurRad="38100" dist="38100" dir="2700000" algn="tl">
                    <a:srgbClr val="000000">
                      <a:alpha val="43137"/>
                    </a:srgbClr>
                  </a:outerShdw>
                </a:effectLst>
              </a:rPr>
              <a:t> Е.Н.</a:t>
            </a:r>
            <a:endParaRPr lang="ru-RU"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0965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Admin\Desktop\работа  2022\1610209185_13-p-fon-s-listyami-dlya-prezentatsii-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1" y="1457"/>
            <a:ext cx="9151671" cy="685654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23528" y="476672"/>
            <a:ext cx="4244636"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effectLst>
                  <a:outerShdw blurRad="38100" dist="38100" dir="2700000" algn="tl">
                    <a:srgbClr val="000000">
                      <a:alpha val="43137"/>
                    </a:srgbClr>
                  </a:outerShdw>
                </a:effectLst>
                <a:cs typeface="Aharoni" pitchFamily="2" charset="-79"/>
              </a:rPr>
              <a:t>Участие в праздниках</a:t>
            </a:r>
            <a:endParaRPr lang="ru-RU" sz="3200" b="1" dirty="0">
              <a:solidFill>
                <a:schemeClr val="tx1"/>
              </a:solidFill>
              <a:effectLst>
                <a:outerShdw blurRad="38100" dist="38100" dir="2700000" algn="tl">
                  <a:srgbClr val="000000">
                    <a:alpha val="43137"/>
                  </a:srgbClr>
                </a:outerShdw>
              </a:effectLst>
              <a:cs typeface="Aharoni" pitchFamily="2" charset="-79"/>
            </a:endParaRPr>
          </a:p>
        </p:txBody>
      </p:sp>
      <p:pic>
        <p:nvPicPr>
          <p:cNvPr id="10242" name="Picture 2" descr="C:\Users\Admin\Desktop\работа  2022\маслениц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268760"/>
            <a:ext cx="5775964" cy="25991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3" name="Picture 3" descr="C:\Users\Admin\Desktop\работа  2022\новый год участвовала.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1545" y="694420"/>
            <a:ext cx="3023043" cy="40307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5" name="Picture 5" descr="https://i.mycdn.me/image?id=931733166469&amp;t=3&amp;plc=API&amp;viewToken=QB_9pqIgfU_NXt19tM-68w&amp;tkn=*ZZgzKs-eRTnOeaYxeB17RniJ43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290" r="18634"/>
          <a:stretch/>
        </p:blipFill>
        <p:spPr bwMode="auto">
          <a:xfrm>
            <a:off x="104928" y="3658813"/>
            <a:ext cx="3530968" cy="30825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7" name="Picture 7" descr="https://i.mycdn.me/image?id=931733161093&amp;t=3&amp;plc=API&amp;viewToken=6tyVg9FUkb3tM9juGz6chg&amp;tkn=*jPUJigTAy9gmYhE5ivS5BXDHGAQ"/>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5610" r="23785"/>
          <a:stretch/>
        </p:blipFill>
        <p:spPr bwMode="auto">
          <a:xfrm>
            <a:off x="3635896" y="3429728"/>
            <a:ext cx="2634275" cy="3428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969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Admin\Desktop\работа  2022\1610209185_13-p-fon-s-listyami-dlya-prezentatsii-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919"/>
            <a:ext cx="9151671" cy="6856543"/>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Admin\Desktop\работа  2022\гимнази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29789"/>
            <a:ext cx="7560840" cy="51035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539552" y="404664"/>
            <a:ext cx="763284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chemeClr val="tx1"/>
                </a:solidFill>
                <a:effectLst>
                  <a:outerShdw blurRad="38100" dist="38100" dir="2700000" algn="tl">
                    <a:srgbClr val="000000">
                      <a:alpha val="43137"/>
                    </a:srgbClr>
                  </a:outerShdw>
                </a:effectLst>
              </a:rPr>
              <a:t>Посещение музея в гимназии и встреча с заслуженным педагогом.</a:t>
            </a:r>
            <a:endParaRPr lang="ru-RU" sz="28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0969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Admin\Desktop\работа  2022\1610209185_13-p-fon-s-listyami-dlya-prezentatsii-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3" y="22595"/>
            <a:ext cx="9151671" cy="6856543"/>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Admin\Desktop\работа  2022\IMG_20230505_12375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581" r="-60" b="43966"/>
          <a:stretch/>
        </p:blipFill>
        <p:spPr bwMode="auto">
          <a:xfrm>
            <a:off x="417677" y="4005064"/>
            <a:ext cx="8260027" cy="25984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291" name="Picture 3" descr="C:\Users\Admin\Desktop\работа  2022\IMG_20230505_1246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9791" y="1052736"/>
            <a:ext cx="3981859" cy="29523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0" y="83274"/>
            <a:ext cx="5738499"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1"/>
                </a:solidFill>
                <a:effectLst>
                  <a:outerShdw blurRad="38100" dist="38100" dir="2700000" algn="tl">
                    <a:srgbClr val="000000">
                      <a:alpha val="43137"/>
                    </a:srgbClr>
                  </a:outerShdw>
                </a:effectLst>
              </a:rPr>
              <a:t>Участие в мероприятиях посвященных Дню Победы</a:t>
            </a:r>
            <a:endParaRPr lang="ru-RU" sz="2400" b="1" dirty="0">
              <a:solidFill>
                <a:schemeClr val="tx1"/>
              </a:solidFill>
              <a:effectLst>
                <a:outerShdw blurRad="38100" dist="38100" dir="2700000" algn="tl">
                  <a:srgbClr val="000000">
                    <a:alpha val="43137"/>
                  </a:srgbClr>
                </a:outerShdw>
              </a:effectLst>
            </a:endParaRPr>
          </a:p>
        </p:txBody>
      </p:sp>
      <p:pic>
        <p:nvPicPr>
          <p:cNvPr id="12292" name="Picture 4" descr="C:\Users\Admin\Desktop\работа  2022\IMG_20230505_10400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396" r="12722" b="30121"/>
          <a:stretch/>
        </p:blipFill>
        <p:spPr bwMode="auto">
          <a:xfrm>
            <a:off x="251519" y="1265569"/>
            <a:ext cx="4918271" cy="27274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257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Admin\Desktop\работа  2022\клубника-граници-17320134.jpg"/>
          <p:cNvPicPr>
            <a:picLocks noChangeAspect="1" noChangeArrowheads="1"/>
          </p:cNvPicPr>
          <p:nvPr/>
        </p:nvPicPr>
        <p:blipFill rotWithShape="1">
          <a:blip r:embed="rId2">
            <a:extLst>
              <a:ext uri="{28A0092B-C50C-407E-A947-70E740481C1C}">
                <a14:useLocalDpi xmlns:a14="http://schemas.microsoft.com/office/drawing/2010/main" val="0"/>
              </a:ext>
            </a:extLst>
          </a:blip>
          <a:srcRect r="1049" b="7860"/>
          <a:stretch/>
        </p:blipFill>
        <p:spPr bwMode="auto">
          <a:xfrm>
            <a:off x="0" y="10197"/>
            <a:ext cx="9144000" cy="685396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i.mycdn.me/image?id=931770830981&amp;t=3&amp;plc=API&amp;viewToken=KhMAm9OQEMvxQBQEIF8eVg&amp;tkn=*4wghBDDSNMXLGfA7ikICULcqcYI"/>
          <p:cNvPicPr>
            <a:picLocks noChangeAspect="1" noChangeArrowheads="1"/>
          </p:cNvPicPr>
          <p:nvPr/>
        </p:nvPicPr>
        <p:blipFill rotWithShape="1">
          <a:blip r:embed="rId3">
            <a:extLst>
              <a:ext uri="{28A0092B-C50C-407E-A947-70E740481C1C}">
                <a14:useLocalDpi xmlns:a14="http://schemas.microsoft.com/office/drawing/2010/main" val="0"/>
              </a:ext>
            </a:extLst>
          </a:blip>
          <a:srcRect t="10380" b="9496"/>
          <a:stretch/>
        </p:blipFill>
        <p:spPr bwMode="auto">
          <a:xfrm>
            <a:off x="12188" y="260648"/>
            <a:ext cx="3892528" cy="55446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ttps://i.mycdn.me/image?id=931770831237&amp;t=3&amp;plc=API&amp;viewToken=RLEsAJJNXl0sqF3Tnvz3tA&amp;tkn=*ZvdF-Zxy1pfmvvM8Ql0so_NcyD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5695" y="620688"/>
            <a:ext cx="4404767" cy="58730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08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Admin\Desktop\работа  2022\клубника-граници-17320134.jpg"/>
          <p:cNvPicPr>
            <a:picLocks noChangeAspect="1" noChangeArrowheads="1"/>
          </p:cNvPicPr>
          <p:nvPr/>
        </p:nvPicPr>
        <p:blipFill rotWithShape="1">
          <a:blip r:embed="rId2">
            <a:extLst>
              <a:ext uri="{28A0092B-C50C-407E-A947-70E740481C1C}">
                <a14:useLocalDpi xmlns:a14="http://schemas.microsoft.com/office/drawing/2010/main" val="0"/>
              </a:ext>
            </a:extLst>
          </a:blip>
          <a:srcRect r="1049" b="7860"/>
          <a:stretch/>
        </p:blipFill>
        <p:spPr bwMode="auto">
          <a:xfrm>
            <a:off x="0" y="10197"/>
            <a:ext cx="9144000" cy="685396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i.mycdn.me/image?id=931770830725&amp;t=3&amp;plc=API&amp;viewToken=V8qW6uDzlQ0rZQvn2SJTYg&amp;tkn=*e1mJaKhFeoGO-W8ITVFjTQF2BhU"/>
          <p:cNvPicPr>
            <a:picLocks noChangeAspect="1" noChangeArrowheads="1"/>
          </p:cNvPicPr>
          <p:nvPr/>
        </p:nvPicPr>
        <p:blipFill rotWithShape="1">
          <a:blip r:embed="rId3">
            <a:extLst>
              <a:ext uri="{28A0092B-C50C-407E-A947-70E740481C1C}">
                <a14:useLocalDpi xmlns:a14="http://schemas.microsoft.com/office/drawing/2010/main" val="0"/>
              </a:ext>
            </a:extLst>
          </a:blip>
          <a:srcRect l="12519" t="8578" r="10572" b="10797"/>
          <a:stretch/>
        </p:blipFill>
        <p:spPr bwMode="auto">
          <a:xfrm>
            <a:off x="179512" y="188640"/>
            <a:ext cx="3904343" cy="54573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https://i.mycdn.me/image?id=931770962821&amp;t=3&amp;plc=API&amp;viewToken=xYVmzY1Lb7XDjkbEwLZkMw&amp;tkn=*R6_SKxpMk9tge8XNKVc3ceUbeXo"/>
          <p:cNvPicPr>
            <a:picLocks noChangeAspect="1" noChangeArrowheads="1"/>
          </p:cNvPicPr>
          <p:nvPr/>
        </p:nvPicPr>
        <p:blipFill rotWithShape="1">
          <a:blip r:embed="rId4">
            <a:extLst>
              <a:ext uri="{28A0092B-C50C-407E-A947-70E740481C1C}">
                <a14:useLocalDpi xmlns:a14="http://schemas.microsoft.com/office/drawing/2010/main" val="0"/>
              </a:ext>
            </a:extLst>
          </a:blip>
          <a:srcRect t="16495" r="3738" b="11712"/>
          <a:stretch/>
        </p:blipFill>
        <p:spPr bwMode="auto">
          <a:xfrm>
            <a:off x="4202810" y="548680"/>
            <a:ext cx="4536504" cy="60148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268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Admin\Desktop\работа  2022\клубника-граници-17320134.jpg"/>
          <p:cNvPicPr>
            <a:picLocks noChangeAspect="1" noChangeArrowheads="1"/>
          </p:cNvPicPr>
          <p:nvPr/>
        </p:nvPicPr>
        <p:blipFill rotWithShape="1">
          <a:blip r:embed="rId2">
            <a:extLst>
              <a:ext uri="{28A0092B-C50C-407E-A947-70E740481C1C}">
                <a14:useLocalDpi xmlns:a14="http://schemas.microsoft.com/office/drawing/2010/main" val="0"/>
              </a:ext>
            </a:extLst>
          </a:blip>
          <a:srcRect r="1049" b="7860"/>
          <a:stretch/>
        </p:blipFill>
        <p:spPr bwMode="auto">
          <a:xfrm>
            <a:off x="0" y="10197"/>
            <a:ext cx="9144000" cy="685396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i.mycdn.me/image?id=931770963589&amp;t=3&amp;plc=API&amp;viewToken=KurHF3m1FlqN_XM_7MO6iA&amp;tkn=*jvboGuLkf8Nraba2ysvmcO3rOrU"/>
          <p:cNvPicPr>
            <a:picLocks noChangeAspect="1" noChangeArrowheads="1"/>
          </p:cNvPicPr>
          <p:nvPr/>
        </p:nvPicPr>
        <p:blipFill rotWithShape="1">
          <a:blip r:embed="rId3">
            <a:extLst>
              <a:ext uri="{28A0092B-C50C-407E-A947-70E740481C1C}">
                <a14:useLocalDpi xmlns:a14="http://schemas.microsoft.com/office/drawing/2010/main" val="0"/>
              </a:ext>
            </a:extLst>
          </a:blip>
          <a:srcRect t="3596" r="4015" b="22009"/>
          <a:stretch/>
        </p:blipFill>
        <p:spPr bwMode="auto">
          <a:xfrm>
            <a:off x="0" y="116632"/>
            <a:ext cx="3673979" cy="50624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https://i.mycdn.me/image?id=931770963845&amp;t=3&amp;plc=API&amp;viewToken=w_TysgsizrO8fd4c-a9F7A&amp;tkn=*swLZ3g3sZ3b7Dvc7_6OoNjVDyO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484" b="17693"/>
          <a:stretch/>
        </p:blipFill>
        <p:spPr bwMode="auto">
          <a:xfrm>
            <a:off x="3693304" y="260648"/>
            <a:ext cx="2916324" cy="38792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8" name="Picture 6" descr="https://i.mycdn.me/image?id=931770964101&amp;t=3&amp;plc=API&amp;viewToken=3Zjiy5hiaBHV6cko4Ze1xQ&amp;tkn=*Lrz1enqdDrLxZ_qa1-fRwICYr2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982" b="9217"/>
          <a:stretch/>
        </p:blipFill>
        <p:spPr bwMode="auto">
          <a:xfrm>
            <a:off x="5940152" y="2493818"/>
            <a:ext cx="3106101" cy="41856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568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работа  2022\1610209185_13-p-fon-s-listyami-dlya-prezentatsii-2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71" y="1457"/>
            <a:ext cx="9151671" cy="68565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18" name="Picture 2" descr="https://i.mycdn.me/image?id=931770964357&amp;t=3&amp;plc=API&amp;viewToken=qbUXZK5Ud_kKrSAtXO6OLA&amp;tkn=*aT2nDXebgzT0G8i16yDtEK32uI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055" r="2657" b="13588"/>
          <a:stretch/>
        </p:blipFill>
        <p:spPr bwMode="auto">
          <a:xfrm>
            <a:off x="-24083" y="188640"/>
            <a:ext cx="3155923" cy="42856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https://i.mycdn.me/image?id=931770963333&amp;t=3&amp;plc=API&amp;viewToken=cd9FPQHK1XHmR2G0dhP5iw&amp;tkn=*9nuSgLBNAO0ZYm34zoo0znFZDR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14" t="9596" r="5145" b="18729"/>
          <a:stretch/>
        </p:blipFill>
        <p:spPr bwMode="auto">
          <a:xfrm>
            <a:off x="3131840" y="764703"/>
            <a:ext cx="3166151" cy="43454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2" name="Picture 6" descr="https://i.mycdn.me/image?id=931770963077&amp;t=3&amp;plc=API&amp;viewToken=9D0FaYo5edgAyn4pT3c39g&amp;tkn=*MdGNy2bADB_JZCqiIUSdSPXD3Lw"/>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73" t="6204" r="5850" b="20989"/>
          <a:stretch/>
        </p:blipFill>
        <p:spPr bwMode="auto">
          <a:xfrm>
            <a:off x="5868144" y="2132856"/>
            <a:ext cx="2987824" cy="42885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173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Admin\Desktop\работа  2022\1610209185_13-p-fon-s-listyami-dlya-prezentatsii-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1" y="1457"/>
            <a:ext cx="9151671" cy="6856543"/>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95536" y="244240"/>
            <a:ext cx="7992888" cy="6370975"/>
          </a:xfrm>
          <a:prstGeom prst="rect">
            <a:avLst/>
          </a:prstGeom>
        </p:spPr>
        <p:txBody>
          <a:bodyPr wrap="square">
            <a:spAutoFit/>
          </a:bodyPr>
          <a:lstStyle/>
          <a:p>
            <a:pPr algn="ctr"/>
            <a:r>
              <a:rPr lang="ru-RU" sz="2400" b="1" u="sng" dirty="0">
                <a:effectLst>
                  <a:outerShdw blurRad="38100" dist="38100" dir="2700000" algn="tl">
                    <a:srgbClr val="000000">
                      <a:alpha val="43137"/>
                    </a:srgbClr>
                  </a:outerShdw>
                </a:effectLst>
                <a:cs typeface="Aharoni" pitchFamily="2" charset="-79"/>
              </a:rPr>
              <a:t>В следующем учебном году планируем</a:t>
            </a:r>
            <a:r>
              <a:rPr lang="ru-RU" sz="2400" b="1" dirty="0">
                <a:effectLst>
                  <a:outerShdw blurRad="38100" dist="38100" dir="2700000" algn="tl">
                    <a:srgbClr val="000000">
                      <a:alpha val="43137"/>
                    </a:srgbClr>
                  </a:outerShdw>
                </a:effectLst>
                <a:cs typeface="Aharoni" pitchFamily="2" charset="-79"/>
              </a:rPr>
              <a:t>:</a:t>
            </a:r>
          </a:p>
          <a:p>
            <a:pPr algn="ctr"/>
            <a:r>
              <a:rPr lang="ru-RU" sz="2400" b="1" dirty="0">
                <a:effectLst>
                  <a:outerShdw blurRad="38100" dist="38100" dir="2700000" algn="tl">
                    <a:srgbClr val="000000">
                      <a:alpha val="43137"/>
                    </a:srgbClr>
                  </a:outerShdw>
                </a:effectLst>
                <a:cs typeface="Aharoni" pitchFamily="2" charset="-79"/>
              </a:rPr>
              <a:t>- Сохранять благоприятный эмоционально-психологический климат в группе;</a:t>
            </a:r>
          </a:p>
          <a:p>
            <a:pPr algn="ctr"/>
            <a:r>
              <a:rPr lang="ru-RU" sz="2400" b="1" dirty="0">
                <a:effectLst>
                  <a:outerShdw blurRad="38100" dist="38100" dir="2700000" algn="tl">
                    <a:srgbClr val="000000">
                      <a:alpha val="43137"/>
                    </a:srgbClr>
                  </a:outerShdw>
                </a:effectLst>
                <a:cs typeface="Aharoni" pitchFamily="2" charset="-79"/>
              </a:rPr>
              <a:t>- Поддерживать партнерские отношения между педагогами, детьми и родителями;</a:t>
            </a:r>
          </a:p>
          <a:p>
            <a:pPr algn="ctr"/>
            <a:r>
              <a:rPr lang="ru-RU" sz="2400" b="1" dirty="0">
                <a:effectLst>
                  <a:outerShdw blurRad="38100" dist="38100" dir="2700000" algn="tl">
                    <a:srgbClr val="000000">
                      <a:alpha val="43137"/>
                    </a:srgbClr>
                  </a:outerShdw>
                </a:effectLst>
                <a:cs typeface="Aharoni" pitchFamily="2" charset="-79"/>
              </a:rPr>
              <a:t>- Совершенствовать работу по взаимодействию с родителями, оказывать помощь родителям в овладении психолого-педагогическими знаниями о развитии ребенка 5 – 6 лет, умения применять их в общении;</a:t>
            </a:r>
          </a:p>
          <a:p>
            <a:pPr algn="ctr"/>
            <a:r>
              <a:rPr lang="ru-RU" sz="2400" b="1" dirty="0">
                <a:effectLst>
                  <a:outerShdw blurRad="38100" dist="38100" dir="2700000" algn="tl">
                    <a:srgbClr val="000000">
                      <a:alpha val="43137"/>
                    </a:srgbClr>
                  </a:outerShdw>
                </a:effectLst>
                <a:cs typeface="Aharoni" pitchFamily="2" charset="-79"/>
              </a:rPr>
              <a:t>- Продолжить целенаправленную работу с детьми по всем образовательным областям;</a:t>
            </a:r>
          </a:p>
          <a:p>
            <a:pPr algn="ctr"/>
            <a:r>
              <a:rPr lang="ru-RU" sz="2400" b="1" dirty="0">
                <a:effectLst>
                  <a:outerShdw blurRad="38100" dist="38100" dir="2700000" algn="tl">
                    <a:srgbClr val="000000">
                      <a:alpha val="43137"/>
                    </a:srgbClr>
                  </a:outerShdw>
                </a:effectLst>
                <a:cs typeface="Aharoni" pitchFamily="2" charset="-79"/>
              </a:rPr>
              <a:t>- Продолжить совершенствование предметно-развивающей среды;</a:t>
            </a:r>
          </a:p>
          <a:p>
            <a:pPr algn="ctr"/>
            <a:r>
              <a:rPr lang="ru-RU" sz="2400" b="1" dirty="0">
                <a:effectLst>
                  <a:outerShdw blurRad="38100" dist="38100" dir="2700000" algn="tl">
                    <a:srgbClr val="000000">
                      <a:alpha val="43137"/>
                    </a:srgbClr>
                  </a:outerShdw>
                </a:effectLst>
                <a:cs typeface="Aharoni" pitchFamily="2" charset="-79"/>
              </a:rPr>
              <a:t>- Повышать уровень педагогического мастерства путем самообразования, обмена опытом работы, посещения мероприятий (семинаров, практикумов, мастер-классов, обучения на курсах повышения квалификации</a:t>
            </a:r>
            <a:r>
              <a:rPr lang="ru-RU" dirty="0"/>
              <a:t>.</a:t>
            </a:r>
          </a:p>
        </p:txBody>
      </p:sp>
    </p:spTree>
    <p:extLst>
      <p:ext uri="{BB962C8B-B14F-4D97-AF65-F5344CB8AC3E}">
        <p14:creationId xmlns:p14="http://schemas.microsoft.com/office/powerpoint/2010/main" val="1487329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esktop\работа  2022\7c521f96470e31998469ed0148b18090-800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82" y="0"/>
            <a:ext cx="916588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979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работа  2022\клубника-граници-17320134.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049" b="7860"/>
          <a:stretch/>
        </p:blipFill>
        <p:spPr bwMode="auto">
          <a:xfrm>
            <a:off x="0" y="4034"/>
            <a:ext cx="9144000" cy="68539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33872" y="620688"/>
            <a:ext cx="8496944" cy="6001643"/>
          </a:xfrm>
          <a:prstGeom prst="rect">
            <a:avLst/>
          </a:prstGeom>
        </p:spPr>
        <p:txBody>
          <a:bodyPr wrap="square">
            <a:spAutoFit/>
          </a:bodyPr>
          <a:lstStyle/>
          <a:p>
            <a:pPr algn="ctr"/>
            <a:r>
              <a:rPr lang="ru-RU" sz="2000" b="1" dirty="0">
                <a:cs typeface="Aharoni" pitchFamily="2" charset="-79"/>
              </a:rPr>
              <a:t>Возрастные особенности детей 4-5 </a:t>
            </a:r>
            <a:r>
              <a:rPr lang="ru-RU" sz="2000" b="1" dirty="0" smtClean="0">
                <a:cs typeface="Aharoni" pitchFamily="2" charset="-79"/>
              </a:rPr>
              <a:t>лет</a:t>
            </a:r>
          </a:p>
          <a:p>
            <a:pPr algn="ctr"/>
            <a:r>
              <a:rPr lang="ru-RU" sz="1400" b="1" dirty="0" smtClean="0">
                <a:cs typeface="Aharoni" pitchFamily="2" charset="-79"/>
              </a:rPr>
              <a:t> </a:t>
            </a:r>
            <a:r>
              <a:rPr lang="ru-RU" sz="1400" b="1" dirty="0">
                <a:cs typeface="Aharoni" pitchFamily="2" charset="-79"/>
              </a:rPr>
              <a:t>В</a:t>
            </a:r>
            <a:r>
              <a:rPr lang="ru-RU" sz="1400" b="1" dirty="0"/>
              <a:t>озраст от четырех до пяти лет — период относительного затишья. Ребенок вышел из кризиса и в целом стал спокойнее, послушнее, покладистее. Все более сильной становится потребность в друзьях, резко возрастает интерес к окружающему миру. В этом возрасте у вашего ребенка активно проявляются: • Стремление к самостоятельности. Ребенку важно многое делать самому, он уже больше способен позаботиться о себе и меньше нуждается в опеке взрослых. Обратная сторона самостоятельности — заявление о своих правах, потребностях, попытки устанавливать свои правила в окружающем его мире. • Этические представления. Ребенок расширяет палитру осознаваемых эмоций, он начинает понимать чувства других людей, сопереживать. В этом возрасте начинают формироваться основные этические понятия, воспринимаемые ребенком не через то, что говорят ему взрослые, а исходя из того, как они поступают. • Творческие способности. Развитие воображения входит в очень активную фазу. Ребенок живет в мире сказок, фантазий, он способен создавать целые миры на бумаге или в своей голове. В мечтах, разнообразных фантазиях ребенок получает возможность стать главным действующим лицом, добиться недостающего ему признания. • Страхи как следствие развитого воображения. Ребенок чувствует себя недостаточно защищенным перед большим миром. Он задействует свое магическое мышление для того, чтобы обрести ощущение безопасности. Но безудержность фантазий может порождать самые разнообразные страша • Отношения со сверстниками. У ребенка появляется большой интерес к ровесникам, и он от внутрисемейных отношений все больше переходит к более широким отношениям с миром. Совместная игра становится сложнее, у нее появляется разнообразное сюжетно-ролевое наполнение (игры в больницу, в магазин, в войну, разыгрывание любимых сказок). Дети дружат, ссорятся, мирятся, обижаются, ревнуют, помогают друг другу. Общение со сверстниками занимает все большее место в жизни ребенка, все более выраженной становится потребность в признании и уважении со стороны ровесников. • Активная любознательность, которая заставляет детей постоянно задавать вопросы обо всем, что они видят. Они готовы все время говорить, обсуждать различные вопросы. Но у них еще недостаточно развита произвольность, то есть способность заниматься тем, что им неинтересно, и поэтому их 2 познавательный интерес лучше всего утоляется в увлекательном разговоре или занимательной игре. </a:t>
            </a:r>
          </a:p>
        </p:txBody>
      </p:sp>
    </p:spTree>
    <p:extLst>
      <p:ext uri="{BB962C8B-B14F-4D97-AF65-F5344CB8AC3E}">
        <p14:creationId xmlns:p14="http://schemas.microsoft.com/office/powerpoint/2010/main" val="2202689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Admin\Desktop\работа  2022\клубника-граници-17320134.jpg"/>
          <p:cNvPicPr>
            <a:picLocks noChangeAspect="1" noChangeArrowheads="1"/>
          </p:cNvPicPr>
          <p:nvPr/>
        </p:nvPicPr>
        <p:blipFill rotWithShape="1">
          <a:blip r:embed="rId2">
            <a:extLst>
              <a:ext uri="{28A0092B-C50C-407E-A947-70E740481C1C}">
                <a14:useLocalDpi xmlns:a14="http://schemas.microsoft.com/office/drawing/2010/main" val="0"/>
              </a:ext>
            </a:extLst>
          </a:blip>
          <a:srcRect r="1049" b="7860"/>
          <a:stretch/>
        </p:blipFill>
        <p:spPr bwMode="auto">
          <a:xfrm>
            <a:off x="0" y="10197"/>
            <a:ext cx="9144000" cy="685396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899592" y="1028343"/>
            <a:ext cx="7488832" cy="4154984"/>
          </a:xfrm>
          <a:prstGeom prst="rect">
            <a:avLst/>
          </a:prstGeom>
        </p:spPr>
        <p:txBody>
          <a:bodyPr wrap="square">
            <a:spAutoFit/>
          </a:bodyPr>
          <a:lstStyle/>
          <a:p>
            <a:r>
              <a:rPr lang="ru-RU" sz="2400" b="1" dirty="0">
                <a:solidFill>
                  <a:schemeClr val="tx1">
                    <a:lumMod val="95000"/>
                    <a:lumOff val="5000"/>
                  </a:schemeClr>
                </a:solidFill>
                <a:cs typeface="Aharoni" pitchFamily="2" charset="-79"/>
              </a:rPr>
              <a:t>В течение года проводилась работа, направленная на повышение качества усвоения программы детьми: применение проектного метода в рамках образовательного процесса, с использованием ИКТ ; построение индивидуальной работы развития дошкольников по индивидуальным образовательным маршрутам, пополнилась развивающей среды </a:t>
            </a:r>
            <a:r>
              <a:rPr lang="ru-RU" sz="2400" b="1" dirty="0" smtClean="0">
                <a:solidFill>
                  <a:schemeClr val="tx1">
                    <a:lumMod val="95000"/>
                    <a:lumOff val="5000"/>
                  </a:schemeClr>
                </a:solidFill>
                <a:cs typeface="Aharoni" pitchFamily="2" charset="-79"/>
              </a:rPr>
              <a:t>; </a:t>
            </a:r>
            <a:r>
              <a:rPr lang="ru-RU" sz="2400" b="1" dirty="0">
                <a:solidFill>
                  <a:schemeClr val="tx1">
                    <a:lumMod val="95000"/>
                    <a:lumOff val="5000"/>
                  </a:schemeClr>
                </a:solidFill>
                <a:cs typeface="Aharoni" pitchFamily="2" charset="-79"/>
              </a:rPr>
              <a:t>включение родителей в образовательный процесс ДОО; меры, направленные на улучшение посещаемости (укрепление здоровья детей, закаливающие мероприятия и т.д.);</a:t>
            </a:r>
            <a:endParaRPr lang="ru-RU" sz="2400" dirty="0"/>
          </a:p>
        </p:txBody>
      </p:sp>
    </p:spTree>
    <p:extLst>
      <p:ext uri="{BB962C8B-B14F-4D97-AF65-F5344CB8AC3E}">
        <p14:creationId xmlns:p14="http://schemas.microsoft.com/office/powerpoint/2010/main" val="3793291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Admin\Desktop\работа  2022\клубника-граници-17320134.jpg"/>
          <p:cNvPicPr>
            <a:picLocks noChangeAspect="1" noChangeArrowheads="1"/>
          </p:cNvPicPr>
          <p:nvPr/>
        </p:nvPicPr>
        <p:blipFill rotWithShape="1">
          <a:blip r:embed="rId2">
            <a:extLst>
              <a:ext uri="{28A0092B-C50C-407E-A947-70E740481C1C}">
                <a14:useLocalDpi xmlns:a14="http://schemas.microsoft.com/office/drawing/2010/main" val="0"/>
              </a:ext>
            </a:extLst>
          </a:blip>
          <a:srcRect r="1049" b="7860"/>
          <a:stretch/>
        </p:blipFill>
        <p:spPr bwMode="auto">
          <a:xfrm>
            <a:off x="0" y="10197"/>
            <a:ext cx="9144000" cy="685396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55576" y="805690"/>
            <a:ext cx="7632848" cy="5262979"/>
          </a:xfrm>
          <a:prstGeom prst="rect">
            <a:avLst/>
          </a:prstGeom>
        </p:spPr>
        <p:txBody>
          <a:bodyPr wrap="square">
            <a:spAutoFit/>
          </a:bodyPr>
          <a:lstStyle/>
          <a:p>
            <a:pPr algn="ctr"/>
            <a:r>
              <a:rPr lang="ru-RU" sz="1600" b="1" dirty="0"/>
              <a:t>В </a:t>
            </a:r>
            <a:r>
              <a:rPr lang="ru-RU" sz="1600" b="1" dirty="0" smtClean="0"/>
              <a:t>средней группе 13 </a:t>
            </a:r>
            <a:r>
              <a:rPr lang="ru-RU" sz="1600" b="1" dirty="0"/>
              <a:t>человек, из них </a:t>
            </a:r>
            <a:r>
              <a:rPr lang="ru-RU" sz="1600" b="1" dirty="0" smtClean="0"/>
              <a:t>3 мальчика </a:t>
            </a:r>
            <a:r>
              <a:rPr lang="ru-RU" sz="1600" b="1" dirty="0"/>
              <a:t>и </a:t>
            </a:r>
            <a:r>
              <a:rPr lang="ru-RU" sz="1600" b="1" dirty="0" smtClean="0"/>
              <a:t>10 девочек. </a:t>
            </a:r>
            <a:r>
              <a:rPr lang="ru-RU" sz="1600" b="1" dirty="0" smtClean="0">
                <a:solidFill>
                  <a:schemeClr val="tx1">
                    <a:lumMod val="95000"/>
                    <a:lumOff val="5000"/>
                  </a:schemeClr>
                </a:solidFill>
                <a:cs typeface="Aharoni" pitchFamily="2" charset="-79"/>
              </a:rPr>
              <a:t>У </a:t>
            </a:r>
            <a:r>
              <a:rPr lang="ru-RU" sz="1600" b="1" dirty="0">
                <a:solidFill>
                  <a:schemeClr val="tx1">
                    <a:lumMod val="95000"/>
                    <a:lumOff val="5000"/>
                  </a:schemeClr>
                </a:solidFill>
                <a:cs typeface="Aharoni" pitchFamily="2" charset="-79"/>
              </a:rPr>
              <a:t>большинства детей хорошо развита игровая деятельность, есть приобщение к элементарным обще групповым нормам и правилам взаимопонимания со сверстниками и взрослыми. Дети ситуативно проявляют доброжелательное отношение к окружающим, имеют опыт правильной оценки хороших и плохих поступков. Большинство детей группы могут самостоятельно подбирать атрибуты для игр, ролей. Улучшились показатели в развитии познавательных интересов и интеллектуального развития. У детей сформированы первичные представления о себе, семье. Дети способны устанавливать простейшие связи между предметами и явлениями, делать простейшие обобщения. Различают понятия «много», «мало», «один», ориентируются во времени, понимают и различают: утро, день, вечер, ночь. Большинство детей знают геометрические фигуры. Умеют группировать предметы по цвету, размеру и форме, понимают смысл обозначений: вверху - внизу, впереди - сзади, слева - справа. Некоторым детям тяжело даётся сравнение предметов. Поэтому с ними будет проведена индивидуальная работа в следующем году. Дети стали более свободно общаться со взрослыми и сверстниками, отвечают на разнообразные вопросы, касающиеся ближайшего окружения. Научились слушать текст, рассматривать картинки в книгах. В речи детей появились обобщающие понятия такие как: времена года, транспорт, мебель, одежда, профессии. Дети владеют простейшими навыками поведения во время еды и умывания, приучены к опрятности, замечают и устраняют непорядок в одежде.</a:t>
            </a:r>
            <a:endParaRPr lang="ru-RU" sz="1600" b="1" dirty="0">
              <a:solidFill>
                <a:schemeClr val="tx1">
                  <a:lumMod val="95000"/>
                  <a:lumOff val="5000"/>
                </a:schemeClr>
              </a:solidFill>
              <a:cs typeface="Aharoni" pitchFamily="2" charset="-79"/>
            </a:endParaRPr>
          </a:p>
        </p:txBody>
      </p:sp>
    </p:spTree>
    <p:extLst>
      <p:ext uri="{BB962C8B-B14F-4D97-AF65-F5344CB8AC3E}">
        <p14:creationId xmlns:p14="http://schemas.microsoft.com/office/powerpoint/2010/main" val="206728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Admin\Desktop\белоснежка\1617586747_2-p-vesennii-fon-dlya-prezentatsii-v-detskom-s-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8224"/>
            <a:ext cx="9173732" cy="686510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3428998"/>
            <a:ext cx="3059832" cy="1008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Квашнина Е.В.</a:t>
            </a:r>
          </a:p>
          <a:p>
            <a:pPr algn="ctr"/>
            <a:r>
              <a:rPr lang="ru-RU" sz="1600" b="1" dirty="0" smtClean="0">
                <a:solidFill>
                  <a:schemeClr val="tx1"/>
                </a:solidFill>
              </a:rPr>
              <a:t>Педагог первой квалификационной категории</a:t>
            </a:r>
            <a:endParaRPr lang="ru-RU" sz="1600" b="1" dirty="0">
              <a:solidFill>
                <a:schemeClr val="tx1"/>
              </a:solidFill>
            </a:endParaRPr>
          </a:p>
        </p:txBody>
      </p:sp>
      <p:sp>
        <p:nvSpPr>
          <p:cNvPr id="5" name="Овал 4"/>
          <p:cNvSpPr/>
          <p:nvPr/>
        </p:nvSpPr>
        <p:spPr>
          <a:xfrm>
            <a:off x="3419872" y="-1"/>
            <a:ext cx="5184576" cy="14127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Тема самообразования «Трудовое воспитание дошкольников через решение проблемных ситуаций»</a:t>
            </a:r>
            <a:endParaRPr lang="ru-RU" sz="2000" b="1" dirty="0">
              <a:solidFill>
                <a:schemeClr val="tx1"/>
              </a:solidFill>
            </a:endParaRPr>
          </a:p>
        </p:txBody>
      </p:sp>
      <p:sp>
        <p:nvSpPr>
          <p:cNvPr id="6" name="Стрелка вниз 5"/>
          <p:cNvSpPr/>
          <p:nvPr/>
        </p:nvSpPr>
        <p:spPr>
          <a:xfrm>
            <a:off x="5652120" y="1503721"/>
            <a:ext cx="4846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978112" y="1988840"/>
            <a:ext cx="5832648"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Цель:</a:t>
            </a:r>
            <a:r>
              <a:rPr lang="ru-RU" b="1" dirty="0">
                <a:solidFill>
                  <a:schemeClr val="tx1"/>
                </a:solidFill>
              </a:rPr>
              <a:t> формирование основ </a:t>
            </a:r>
            <a:r>
              <a:rPr lang="ru-RU" b="1" dirty="0" smtClean="0">
                <a:solidFill>
                  <a:schemeClr val="tx1"/>
                </a:solidFill>
              </a:rPr>
              <a:t>трудового воспитания у детей </a:t>
            </a:r>
            <a:r>
              <a:rPr lang="ru-RU" b="1" dirty="0">
                <a:solidFill>
                  <a:schemeClr val="tx1"/>
                </a:solidFill>
              </a:rPr>
              <a:t>дошкольного </a:t>
            </a:r>
            <a:r>
              <a:rPr lang="ru-RU" b="1" dirty="0" smtClean="0">
                <a:solidFill>
                  <a:schemeClr val="tx1"/>
                </a:solidFill>
              </a:rPr>
              <a:t>возраста через решение проблемных ситуаций </a:t>
            </a:r>
            <a:endParaRPr lang="ru-RU" b="1" dirty="0">
              <a:solidFill>
                <a:schemeClr val="tx1"/>
              </a:solidFill>
            </a:endParaRPr>
          </a:p>
        </p:txBody>
      </p:sp>
      <p:sp>
        <p:nvSpPr>
          <p:cNvPr id="10" name="Стрелка вниз 9"/>
          <p:cNvSpPr/>
          <p:nvPr/>
        </p:nvSpPr>
        <p:spPr>
          <a:xfrm>
            <a:off x="5652120" y="2996950"/>
            <a:ext cx="4846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3059832" y="3573016"/>
            <a:ext cx="5904656" cy="29523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chemeClr val="tx1"/>
                </a:solidFill>
              </a:rPr>
              <a:t>Задачи:</a:t>
            </a:r>
          </a:p>
          <a:p>
            <a:r>
              <a:rPr lang="ru-RU" b="1" dirty="0">
                <a:solidFill>
                  <a:schemeClr val="tx1"/>
                </a:solidFill>
              </a:rPr>
              <a:t>• формирование позитивных установок к различным видам труда и творчества;</a:t>
            </a:r>
          </a:p>
          <a:p>
            <a:r>
              <a:rPr lang="ru-RU" b="1" dirty="0">
                <a:solidFill>
                  <a:schemeClr val="tx1"/>
                </a:solidFill>
              </a:rPr>
              <a:t>• воспитание ценностного отношения к собственному труду, труду других людей и его результатам;</a:t>
            </a:r>
          </a:p>
          <a:p>
            <a:r>
              <a:rPr lang="ru-RU" b="1" dirty="0">
                <a:solidFill>
                  <a:schemeClr val="tx1"/>
                </a:solidFill>
              </a:rPr>
              <a:t>• воспитание личности ребенка в аспекте труда и творчества;</a:t>
            </a:r>
          </a:p>
          <a:p>
            <a:r>
              <a:rPr lang="ru-RU" b="1" dirty="0">
                <a:solidFill>
                  <a:schemeClr val="tx1"/>
                </a:solidFill>
              </a:rPr>
              <a:t>• развитие творческой инициативы, способности самостоятельно себя реализовывать в различных видах труда и творчества;</a:t>
            </a:r>
          </a:p>
        </p:txBody>
      </p:sp>
      <p:pic>
        <p:nvPicPr>
          <p:cNvPr id="1026" name="Picture 2" descr="https://i.mycdn.me/image?id=931769769605&amp;t=3&amp;plc=API&amp;viewToken=CP00eDXTdA5_HxOlKIcGNg&amp;tkn=*dnfxkmgIGf8wY_XfD-m9gOYDmG8"/>
          <p:cNvPicPr>
            <a:picLocks noChangeAspect="1" noChangeArrowheads="1"/>
          </p:cNvPicPr>
          <p:nvPr/>
        </p:nvPicPr>
        <p:blipFill rotWithShape="1">
          <a:blip r:embed="rId3">
            <a:extLst>
              <a:ext uri="{28A0092B-C50C-407E-A947-70E740481C1C}">
                <a14:useLocalDpi xmlns:a14="http://schemas.microsoft.com/office/drawing/2010/main" val="0"/>
              </a:ext>
            </a:extLst>
          </a:blip>
          <a:srcRect l="43165" b="50000"/>
          <a:stretch/>
        </p:blipFill>
        <p:spPr bwMode="auto">
          <a:xfrm>
            <a:off x="88593" y="332656"/>
            <a:ext cx="2639724" cy="30963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857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Admin\Desktop\белоснежка\1617586747_2-p-vesennii-fon-dlya-prezentatsii-v-detskom-s-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8224"/>
            <a:ext cx="9173732" cy="686510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3428998"/>
            <a:ext cx="3059832" cy="1008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Кайгородова</a:t>
            </a:r>
            <a:r>
              <a:rPr lang="ru-RU" sz="1600" b="1" dirty="0" smtClean="0">
                <a:solidFill>
                  <a:schemeClr val="tx1"/>
                </a:solidFill>
              </a:rPr>
              <a:t> Е.Н.</a:t>
            </a:r>
            <a:endParaRPr lang="ru-RU" sz="1600" b="1" dirty="0" smtClean="0">
              <a:solidFill>
                <a:schemeClr val="tx1"/>
              </a:solidFill>
            </a:endParaRPr>
          </a:p>
          <a:p>
            <a:pPr algn="ctr"/>
            <a:r>
              <a:rPr lang="ru-RU" sz="1600" b="1" dirty="0" smtClean="0">
                <a:solidFill>
                  <a:schemeClr val="tx1"/>
                </a:solidFill>
              </a:rPr>
              <a:t>Педагог первой квалификационной категории</a:t>
            </a:r>
            <a:endParaRPr lang="ru-RU" sz="1600" b="1" dirty="0">
              <a:solidFill>
                <a:schemeClr val="tx1"/>
              </a:solidFill>
            </a:endParaRPr>
          </a:p>
        </p:txBody>
      </p:sp>
      <p:sp>
        <p:nvSpPr>
          <p:cNvPr id="5" name="Овал 4"/>
          <p:cNvSpPr/>
          <p:nvPr/>
        </p:nvSpPr>
        <p:spPr>
          <a:xfrm>
            <a:off x="3059832" y="-1"/>
            <a:ext cx="5544616" cy="14127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tx1"/>
                </a:solidFill>
              </a:rPr>
              <a:t>Тема самообразования </a:t>
            </a:r>
            <a:r>
              <a:rPr lang="ru-RU" sz="1400" b="1" dirty="0" smtClean="0">
                <a:solidFill>
                  <a:schemeClr val="tx1"/>
                </a:solidFill>
              </a:rPr>
              <a:t>«</a:t>
            </a:r>
            <a:r>
              <a:rPr lang="ru-RU" sz="1400" b="1" dirty="0" smtClean="0">
                <a:solidFill>
                  <a:schemeClr val="tx1"/>
                </a:solidFill>
                <a:cs typeface="Aharoni" pitchFamily="2" charset="-79"/>
              </a:rPr>
              <a:t>Формирование </a:t>
            </a:r>
            <a:r>
              <a:rPr lang="ru-RU" sz="1400" b="1" dirty="0">
                <a:solidFill>
                  <a:schemeClr val="tx1"/>
                </a:solidFill>
                <a:cs typeface="Aharoni" pitchFamily="2" charset="-79"/>
              </a:rPr>
              <a:t>предпосылок читательской грамотности у дошкольников через использование современных </a:t>
            </a:r>
            <a:r>
              <a:rPr lang="ru-RU" sz="1400" b="1" dirty="0" smtClean="0">
                <a:solidFill>
                  <a:schemeClr val="tx1"/>
                </a:solidFill>
                <a:cs typeface="Aharoni" pitchFamily="2" charset="-79"/>
              </a:rPr>
              <a:t>технологий</a:t>
            </a:r>
            <a:r>
              <a:rPr lang="ru-RU" sz="1400" b="1" dirty="0" smtClean="0">
                <a:solidFill>
                  <a:schemeClr val="tx1"/>
                </a:solidFill>
                <a:cs typeface="Aharoni" pitchFamily="2" charset="-79"/>
              </a:rPr>
              <a:t>»</a:t>
            </a:r>
            <a:endParaRPr lang="ru-RU" sz="1400" b="1" dirty="0">
              <a:solidFill>
                <a:schemeClr val="tx1"/>
              </a:solidFill>
              <a:cs typeface="Aharoni" pitchFamily="2" charset="-79"/>
            </a:endParaRPr>
          </a:p>
        </p:txBody>
      </p:sp>
      <p:sp>
        <p:nvSpPr>
          <p:cNvPr id="6" name="Стрелка вниз 5"/>
          <p:cNvSpPr/>
          <p:nvPr/>
        </p:nvSpPr>
        <p:spPr>
          <a:xfrm>
            <a:off x="5652120" y="1503721"/>
            <a:ext cx="4846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978112" y="1988840"/>
            <a:ext cx="5832648"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smtClean="0">
              <a:solidFill>
                <a:schemeClr val="tx1"/>
              </a:solidFill>
            </a:endParaRPr>
          </a:p>
          <a:p>
            <a:pPr algn="ctr"/>
            <a:r>
              <a:rPr lang="ru-RU" sz="1600" b="1" dirty="0" smtClean="0">
                <a:solidFill>
                  <a:schemeClr val="tx1"/>
                </a:solidFill>
              </a:rPr>
              <a:t>Цель: </a:t>
            </a:r>
            <a:r>
              <a:rPr lang="ru-RU" sz="1600" b="1" dirty="0" smtClean="0">
                <a:solidFill>
                  <a:schemeClr val="tx1"/>
                </a:solidFill>
              </a:rPr>
              <a:t>Создать </a:t>
            </a:r>
            <a:r>
              <a:rPr lang="ru-RU" sz="1600" b="1" dirty="0">
                <a:solidFill>
                  <a:schemeClr val="tx1"/>
                </a:solidFill>
              </a:rPr>
              <a:t>условия по формированию предпосылок читательской грамотности у дошкольников, используя современные технологии.</a:t>
            </a:r>
          </a:p>
          <a:p>
            <a:pPr algn="ctr"/>
            <a:r>
              <a:rPr lang="ru-RU" sz="1600" b="1" dirty="0" smtClean="0">
                <a:solidFill>
                  <a:schemeClr val="tx1"/>
                </a:solidFill>
              </a:rPr>
              <a:t> </a:t>
            </a:r>
            <a:endParaRPr lang="ru-RU" sz="1600" b="1" dirty="0">
              <a:solidFill>
                <a:schemeClr val="tx1"/>
              </a:solidFill>
            </a:endParaRPr>
          </a:p>
        </p:txBody>
      </p:sp>
      <p:sp>
        <p:nvSpPr>
          <p:cNvPr id="10" name="Стрелка вниз 9"/>
          <p:cNvSpPr/>
          <p:nvPr/>
        </p:nvSpPr>
        <p:spPr>
          <a:xfrm>
            <a:off x="5652120" y="2996950"/>
            <a:ext cx="4846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978112" y="3428998"/>
            <a:ext cx="5986376" cy="32403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smtClean="0">
                <a:solidFill>
                  <a:schemeClr val="tx1"/>
                </a:solidFill>
              </a:rPr>
              <a:t>Задачи:</a:t>
            </a:r>
          </a:p>
          <a:p>
            <a:r>
              <a:rPr lang="ru-RU" sz="1400" b="1" dirty="0" smtClean="0">
                <a:solidFill>
                  <a:schemeClr val="tx1"/>
                </a:solidFill>
              </a:rPr>
              <a:t>1.Способствовать </a:t>
            </a:r>
            <a:r>
              <a:rPr lang="ru-RU" sz="1400" b="1" dirty="0">
                <a:solidFill>
                  <a:schemeClr val="tx1"/>
                </a:solidFill>
              </a:rPr>
              <a:t>формированию основ читательской грамотности, читательских и речевых умений у дошкольников используя современные технологии. </a:t>
            </a:r>
            <a:endParaRPr lang="ru-RU" sz="1400" b="1" dirty="0" smtClean="0">
              <a:solidFill>
                <a:schemeClr val="tx1"/>
              </a:solidFill>
            </a:endParaRPr>
          </a:p>
          <a:p>
            <a:r>
              <a:rPr lang="ru-RU" sz="1400" b="1" dirty="0" smtClean="0">
                <a:solidFill>
                  <a:schemeClr val="tx1"/>
                </a:solidFill>
              </a:rPr>
              <a:t>2.Постоянно </a:t>
            </a:r>
            <a:r>
              <a:rPr lang="ru-RU" sz="1400" b="1" dirty="0">
                <a:solidFill>
                  <a:schemeClr val="tx1"/>
                </a:solidFill>
              </a:rPr>
              <a:t>развивать интерес детей к чтению, расширять круг чтения дошкольников, сотрудничая с детской библиотекой. </a:t>
            </a:r>
            <a:endParaRPr lang="ru-RU" sz="1400" b="1" dirty="0" smtClean="0">
              <a:solidFill>
                <a:schemeClr val="tx1"/>
              </a:solidFill>
            </a:endParaRPr>
          </a:p>
          <a:p>
            <a:r>
              <a:rPr lang="ru-RU" sz="1400" b="1" dirty="0" smtClean="0">
                <a:solidFill>
                  <a:schemeClr val="tx1"/>
                </a:solidFill>
              </a:rPr>
              <a:t>3</a:t>
            </a:r>
            <a:r>
              <a:rPr lang="ru-RU" sz="1400" b="1" dirty="0">
                <a:solidFill>
                  <a:schemeClr val="tx1"/>
                </a:solidFill>
              </a:rPr>
              <a:t>. Пополнить и обогатить развивающую предметно - пространственную среду в группе для организации работы по формированию предпосылок читательской (литературной) грамотности дошкольников</a:t>
            </a:r>
            <a:r>
              <a:rPr lang="ru-RU" sz="1400" b="1" dirty="0" smtClean="0">
                <a:solidFill>
                  <a:schemeClr val="tx1"/>
                </a:solidFill>
              </a:rPr>
              <a:t>.</a:t>
            </a:r>
          </a:p>
          <a:p>
            <a:r>
              <a:rPr lang="ru-RU" sz="1400" b="1" dirty="0" smtClean="0">
                <a:solidFill>
                  <a:schemeClr val="tx1"/>
                </a:solidFill>
              </a:rPr>
              <a:t> </a:t>
            </a:r>
            <a:r>
              <a:rPr lang="ru-RU" sz="1400" b="1" dirty="0">
                <a:solidFill>
                  <a:schemeClr val="tx1"/>
                </a:solidFill>
              </a:rPr>
              <a:t>4.Повысить эффективность работы по приобщению детей к книге во взаимодействии всех участников образовательного процесса: педагогов, детей, родителей.</a:t>
            </a:r>
          </a:p>
          <a:p>
            <a:endParaRPr lang="ru-RU" b="1" dirty="0">
              <a:solidFill>
                <a:schemeClr val="tx1"/>
              </a:solidFill>
            </a:endParaRPr>
          </a:p>
        </p:txBody>
      </p:sp>
      <p:pic>
        <p:nvPicPr>
          <p:cNvPr id="1027" name="Picture 3" descr="C:\Users\Admin\Desktop\работа  2022\грамоты\IMG_20230215_141350_NEW.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5757"/>
          <a:stretch/>
        </p:blipFill>
        <p:spPr bwMode="auto">
          <a:xfrm>
            <a:off x="185115" y="451557"/>
            <a:ext cx="2874717" cy="27614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87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Admin\Desktop\работа  2022\клубника-граници-17320134.jpg"/>
          <p:cNvPicPr>
            <a:picLocks noChangeAspect="1" noChangeArrowheads="1"/>
          </p:cNvPicPr>
          <p:nvPr/>
        </p:nvPicPr>
        <p:blipFill rotWithShape="1">
          <a:blip r:embed="rId2">
            <a:extLst>
              <a:ext uri="{28A0092B-C50C-407E-A947-70E740481C1C}">
                <a14:useLocalDpi xmlns:a14="http://schemas.microsoft.com/office/drawing/2010/main" val="0"/>
              </a:ext>
            </a:extLst>
          </a:blip>
          <a:srcRect r="1049" b="7860"/>
          <a:stretch/>
        </p:blipFill>
        <p:spPr bwMode="auto">
          <a:xfrm>
            <a:off x="0" y="10197"/>
            <a:ext cx="9144000" cy="68539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55576" y="554777"/>
            <a:ext cx="4572000" cy="707886"/>
          </a:xfrm>
          <a:prstGeom prst="rect">
            <a:avLst/>
          </a:prstGeom>
        </p:spPr>
        <p:txBody>
          <a:bodyPr>
            <a:spAutoFit/>
          </a:bodyPr>
          <a:lstStyle/>
          <a:p>
            <a:pPr algn="ctr"/>
            <a:r>
              <a:rPr lang="ru-RU" sz="4000" b="1" dirty="0" smtClean="0">
                <a:effectLst>
                  <a:outerShdw blurRad="38100" dist="38100" dir="2700000" algn="tl">
                    <a:srgbClr val="000000">
                      <a:alpha val="43137"/>
                    </a:srgbClr>
                  </a:outerShdw>
                </a:effectLst>
                <a:cs typeface="Aharoni" pitchFamily="2" charset="-79"/>
              </a:rPr>
              <a:t>«Новоселье»</a:t>
            </a:r>
            <a:endParaRPr lang="ru-RU" sz="4000" b="1" dirty="0">
              <a:effectLst>
                <a:outerShdw blurRad="38100" dist="38100" dir="2700000" algn="tl">
                  <a:srgbClr val="000000">
                    <a:alpha val="43137"/>
                  </a:srgbClr>
                </a:outerShdw>
              </a:effectLst>
              <a:cs typeface="Aharoni" pitchFamily="2" charset="-79"/>
            </a:endParaRPr>
          </a:p>
        </p:txBody>
      </p:sp>
      <p:pic>
        <p:nvPicPr>
          <p:cNvPr id="4098" name="Picture 2" descr="C:\Users\Admin\Desktop\работа  2022\IMG-20220922-WA00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356" y="1262663"/>
            <a:ext cx="4415644" cy="33117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9" name="Picture 3" descr="C:\Users\Admin\Desktop\работа  2022\IMG-20220922-WA009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289"/>
          <a:stretch/>
        </p:blipFill>
        <p:spPr bwMode="auto">
          <a:xfrm>
            <a:off x="4355976" y="2564904"/>
            <a:ext cx="4366792" cy="36507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22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Admin\Desktop\работа  2022\клубника-граници-17320134.jpg"/>
          <p:cNvPicPr>
            <a:picLocks noChangeAspect="1" noChangeArrowheads="1"/>
          </p:cNvPicPr>
          <p:nvPr/>
        </p:nvPicPr>
        <p:blipFill rotWithShape="1">
          <a:blip r:embed="rId2">
            <a:extLst>
              <a:ext uri="{28A0092B-C50C-407E-A947-70E740481C1C}">
                <a14:useLocalDpi xmlns:a14="http://schemas.microsoft.com/office/drawing/2010/main" val="0"/>
              </a:ext>
            </a:extLst>
          </a:blip>
          <a:srcRect r="1049" b="7860"/>
          <a:stretch/>
        </p:blipFill>
        <p:spPr bwMode="auto">
          <a:xfrm>
            <a:off x="0" y="10197"/>
            <a:ext cx="9144000" cy="685396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43608" y="846004"/>
            <a:ext cx="7344816" cy="830997"/>
          </a:xfrm>
          <a:prstGeom prst="rect">
            <a:avLst/>
          </a:prstGeom>
        </p:spPr>
        <p:txBody>
          <a:bodyPr wrap="square">
            <a:spAutoFit/>
          </a:bodyPr>
          <a:lstStyle/>
          <a:p>
            <a:pPr algn="ctr"/>
            <a:r>
              <a:rPr lang="ru-RU" sz="2400" b="1" dirty="0">
                <a:solidFill>
                  <a:srgbClr val="002060"/>
                </a:solidFill>
                <a:effectLst>
                  <a:outerShdw blurRad="38100" dist="38100" dir="2700000" algn="tl">
                    <a:srgbClr val="000000">
                      <a:alpha val="43137"/>
                    </a:srgbClr>
                  </a:outerShdw>
                </a:effectLst>
                <a:cs typeface="Aharoni" pitchFamily="2" charset="-79"/>
              </a:rPr>
              <a:t>Открытый показ сюжетно-ролевой игры </a:t>
            </a:r>
            <a:r>
              <a:rPr lang="ru-RU" sz="2400" b="1" dirty="0" smtClean="0">
                <a:solidFill>
                  <a:srgbClr val="002060"/>
                </a:solidFill>
                <a:effectLst>
                  <a:outerShdw blurRad="38100" dist="38100" dir="2700000" algn="tl">
                    <a:srgbClr val="000000">
                      <a:alpha val="43137"/>
                    </a:srgbClr>
                  </a:outerShdw>
                </a:effectLst>
                <a:cs typeface="Aharoni" pitchFamily="2" charset="-79"/>
              </a:rPr>
              <a:t> «Пожарные»</a:t>
            </a:r>
            <a:endParaRPr lang="ru-RU" sz="2400" dirty="0"/>
          </a:p>
        </p:txBody>
      </p:sp>
      <p:pic>
        <p:nvPicPr>
          <p:cNvPr id="2050" name="Picture 2" descr="https://i.mycdn.me/image?id=925963811717&amp;t=3&amp;plc=API&amp;viewToken=MMEyA3UbsTNV_ty8kcJFgQ&amp;tkn=*oromrVKP237tEpqkD7bMSTZSXAA"/>
          <p:cNvPicPr>
            <a:picLocks noChangeAspect="1" noChangeArrowheads="1"/>
          </p:cNvPicPr>
          <p:nvPr/>
        </p:nvPicPr>
        <p:blipFill rotWithShape="1">
          <a:blip r:embed="rId3">
            <a:extLst>
              <a:ext uri="{28A0092B-C50C-407E-A947-70E740481C1C}">
                <a14:useLocalDpi xmlns:a14="http://schemas.microsoft.com/office/drawing/2010/main" val="0"/>
              </a:ext>
            </a:extLst>
          </a:blip>
          <a:srcRect t="14799" r="29807" b="18700"/>
          <a:stretch/>
        </p:blipFill>
        <p:spPr bwMode="auto">
          <a:xfrm>
            <a:off x="251520" y="1477679"/>
            <a:ext cx="2520868" cy="3184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s://i.mycdn.me/image?id=925963811461&amp;t=3&amp;plc=API&amp;viewToken=5_OFKceH8slYSMiqmP1I2g&amp;tkn=*nPnOOJDfvHdmyqTdWIznjFlKkn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288" t="32964" r="16715"/>
          <a:stretch/>
        </p:blipFill>
        <p:spPr bwMode="auto">
          <a:xfrm>
            <a:off x="2772388" y="1642186"/>
            <a:ext cx="1842655" cy="25735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s://i.mycdn.me/image?id=925963807365&amp;t=3&amp;plc=API&amp;viewToken=cg2XK_PnwfppNwS_Udv-yQ&amp;tkn=*BW_QiVWKVcDIfEvikLckUCaz-l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30" r="10157" b="17708"/>
          <a:stretch/>
        </p:blipFill>
        <p:spPr bwMode="auto">
          <a:xfrm flipH="1">
            <a:off x="4716016" y="1642186"/>
            <a:ext cx="2099781" cy="27229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https://i.mycdn.me/image?id=925963804805&amp;t=3&amp;plc=API&amp;viewToken=7oSdfhnAwwCzuq2fWIQGFA&amp;tkn=*n8E3UTYhO_DPh_YSdm8EWpcNORw"/>
          <p:cNvPicPr>
            <a:picLocks noChangeAspect="1" noChangeArrowheads="1"/>
          </p:cNvPicPr>
          <p:nvPr/>
        </p:nvPicPr>
        <p:blipFill rotWithShape="1">
          <a:blip r:embed="rId6">
            <a:extLst>
              <a:ext uri="{28A0092B-C50C-407E-A947-70E740481C1C}">
                <a14:useLocalDpi xmlns:a14="http://schemas.microsoft.com/office/drawing/2010/main" val="0"/>
              </a:ext>
            </a:extLst>
          </a:blip>
          <a:srcRect t="13451" r="30224" b="28278"/>
          <a:stretch/>
        </p:blipFill>
        <p:spPr bwMode="auto">
          <a:xfrm>
            <a:off x="6724742" y="2928940"/>
            <a:ext cx="2324479" cy="25882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https://i.mycdn.me/image?id=925963802757&amp;t=3&amp;plc=API&amp;viewToken=M57uFxX5swijn4jvRxDYcw&amp;tkn=*3mprMMbLG3uFwVB15bWgkYWMpXs"/>
          <p:cNvPicPr>
            <a:picLocks noChangeAspect="1" noChangeArrowheads="1"/>
          </p:cNvPicPr>
          <p:nvPr/>
        </p:nvPicPr>
        <p:blipFill rotWithShape="1">
          <a:blip r:embed="rId7">
            <a:extLst>
              <a:ext uri="{28A0092B-C50C-407E-A947-70E740481C1C}">
                <a14:useLocalDpi xmlns:a14="http://schemas.microsoft.com/office/drawing/2010/main" val="0"/>
              </a:ext>
            </a:extLst>
          </a:blip>
          <a:srcRect t="21113" r="7303" b="17174"/>
          <a:stretch/>
        </p:blipFill>
        <p:spPr bwMode="auto">
          <a:xfrm>
            <a:off x="2772388" y="3814364"/>
            <a:ext cx="3167764" cy="28119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97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Admin\Desktop\работа  2022\клубника-граници-17320134.jpg"/>
          <p:cNvPicPr>
            <a:picLocks noChangeAspect="1" noChangeArrowheads="1"/>
          </p:cNvPicPr>
          <p:nvPr/>
        </p:nvPicPr>
        <p:blipFill rotWithShape="1">
          <a:blip r:embed="rId2">
            <a:extLst>
              <a:ext uri="{28A0092B-C50C-407E-A947-70E740481C1C}">
                <a14:useLocalDpi xmlns:a14="http://schemas.microsoft.com/office/drawing/2010/main" val="0"/>
              </a:ext>
            </a:extLst>
          </a:blip>
          <a:srcRect r="1049" b="7860"/>
          <a:stretch/>
        </p:blipFill>
        <p:spPr bwMode="auto">
          <a:xfrm>
            <a:off x="0" y="10197"/>
            <a:ext cx="9144000" cy="685396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603377" y="764704"/>
            <a:ext cx="7442871" cy="584775"/>
          </a:xfrm>
          <a:prstGeom prst="rect">
            <a:avLst/>
          </a:prstGeom>
        </p:spPr>
        <p:txBody>
          <a:bodyPr wrap="none">
            <a:spAutoFit/>
          </a:bodyPr>
          <a:lstStyle/>
          <a:p>
            <a:pPr algn="ctr"/>
            <a:r>
              <a:rPr lang="ru-RU" sz="3200" b="1" dirty="0">
                <a:effectLst>
                  <a:outerShdw blurRad="38100" dist="38100" dir="2700000" algn="tl">
                    <a:srgbClr val="000000">
                      <a:alpha val="43137"/>
                    </a:srgbClr>
                  </a:outerShdw>
                </a:effectLst>
                <a:cs typeface="Aharoni" pitchFamily="2" charset="-79"/>
              </a:rPr>
              <a:t>Совместные мероприятия с родителями</a:t>
            </a:r>
            <a:endParaRPr lang="ru-RU" sz="3200" b="1" dirty="0">
              <a:effectLst>
                <a:outerShdw blurRad="38100" dist="38100" dir="2700000" algn="tl">
                  <a:srgbClr val="000000">
                    <a:alpha val="43137"/>
                  </a:srgbClr>
                </a:outerShdw>
              </a:effectLst>
              <a:cs typeface="Aharoni" pitchFamily="2" charset="-79"/>
            </a:endParaRPr>
          </a:p>
        </p:txBody>
      </p:sp>
      <p:pic>
        <p:nvPicPr>
          <p:cNvPr id="5122" name="Picture 2" descr="https://i.mycdn.me/image?id=928017267333&amp;t=3&amp;plc=API&amp;viewToken=-fS8q5mKJNPS0nD2DW_Y1Q&amp;tkn=*a-zRVYrTATMRSq_hUSVJRd8Gbd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349478"/>
            <a:ext cx="3348759" cy="25115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https://i.mycdn.me/image?id=928017269893&amp;t=3&amp;plc=API&amp;viewToken=EeMLRXmyK8CET3I8Rij2Vw&amp;tkn=*M97WDYCyYwJZCBto68HxN_5SA8A"/>
          <p:cNvPicPr>
            <a:picLocks noChangeAspect="1" noChangeArrowheads="1"/>
          </p:cNvPicPr>
          <p:nvPr/>
        </p:nvPicPr>
        <p:blipFill rotWithShape="1">
          <a:blip r:embed="rId4">
            <a:extLst>
              <a:ext uri="{28A0092B-C50C-407E-A947-70E740481C1C}">
                <a14:useLocalDpi xmlns:a14="http://schemas.microsoft.com/office/drawing/2010/main" val="0"/>
              </a:ext>
            </a:extLst>
          </a:blip>
          <a:srcRect t="28726" b="23085"/>
          <a:stretch/>
        </p:blipFill>
        <p:spPr bwMode="auto">
          <a:xfrm>
            <a:off x="179511" y="3984538"/>
            <a:ext cx="4178563" cy="26848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https://i.mycdn.me/image?id=928017286021&amp;t=3&amp;plc=API&amp;viewToken=tENBp--xZFipfYfliC0_uw&amp;tkn=*EfwVQfPOMfyNkhrC2Hbm2gpfHU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3928" y="1349478"/>
            <a:ext cx="2151419" cy="28685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8" name="Picture 8" descr="https://i.mycdn.me/image?id=928017295493&amp;t=3&amp;plc=API&amp;viewToken=oTxye8Z964ro6okwaflFUw&amp;tkn=*NFfwqoEbGzEbtasY9W-vVooYlH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207" y="1350045"/>
            <a:ext cx="2431425" cy="32418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30" name="Picture 10" descr="https://i.mycdn.me/image?id=928017295749&amp;t=3&amp;plc=API&amp;viewToken=GV6VCR6pXJKJqcMlPjWZUA&amp;tkn=*kKNByCNkgkWP57jdMVnXZifhGVI"/>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1344"/>
          <a:stretch/>
        </p:blipFill>
        <p:spPr bwMode="auto">
          <a:xfrm>
            <a:off x="4859918" y="3771134"/>
            <a:ext cx="2430858" cy="28734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57404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TotalTime>
  <Words>1006</Words>
  <Application>Microsoft Office PowerPoint</Application>
  <PresentationFormat>Экран (4:3)</PresentationFormat>
  <Paragraphs>42</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13</cp:revision>
  <dcterms:created xsi:type="dcterms:W3CDTF">2023-05-23T13:37:03Z</dcterms:created>
  <dcterms:modified xsi:type="dcterms:W3CDTF">2023-05-29T14:06:28Z</dcterms:modified>
</cp:coreProperties>
</file>