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79" r:id="rId4"/>
    <p:sldId id="278" r:id="rId5"/>
    <p:sldId id="281" r:id="rId6"/>
    <p:sldId id="277" r:id="rId7"/>
    <p:sldId id="276" r:id="rId8"/>
    <p:sldId id="275" r:id="rId9"/>
    <p:sldId id="274" r:id="rId10"/>
    <p:sldId id="273" r:id="rId11"/>
    <p:sldId id="272" r:id="rId12"/>
    <p:sldId id="271" r:id="rId13"/>
    <p:sldId id="270" r:id="rId14"/>
    <p:sldId id="269" r:id="rId15"/>
    <p:sldId id="268" r:id="rId16"/>
    <p:sldId id="267" r:id="rId17"/>
    <p:sldId id="266" r:id="rId18"/>
    <p:sldId id="265" r:id="rId19"/>
    <p:sldId id="264" r:id="rId20"/>
    <p:sldId id="263" r:id="rId21"/>
    <p:sldId id="262" r:id="rId22"/>
    <p:sldId id="261" r:id="rId23"/>
    <p:sldId id="260" r:id="rId24"/>
    <p:sldId id="257" r:id="rId25"/>
    <p:sldId id="282" r:id="rId26"/>
    <p:sldId id="259" r:id="rId27"/>
    <p:sldId id="284" r:id="rId28"/>
    <p:sldId id="285" r:id="rId29"/>
    <p:sldId id="283" r:id="rId30"/>
    <p:sldId id="258" r:id="rId31"/>
    <p:sldId id="289" r:id="rId32"/>
    <p:sldId id="290" r:id="rId33"/>
    <p:sldId id="286" r:id="rId34"/>
    <p:sldId id="287" r:id="rId35"/>
    <p:sldId id="288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886F9-87CA-4E7D-88A4-3BD58CF7983D}" type="datetimeFigureOut">
              <a:rPr lang="ru-RU" smtClean="0"/>
              <a:t>29.05.2023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352F-8228-4CE6-999F-1AD5E2D170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477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886F9-87CA-4E7D-88A4-3BD58CF7983D}" type="datetimeFigureOut">
              <a:rPr lang="ru-RU" smtClean="0"/>
              <a:t>29.05.2023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352F-8228-4CE6-999F-1AD5E2D170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312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886F9-87CA-4E7D-88A4-3BD58CF7983D}" type="datetimeFigureOut">
              <a:rPr lang="ru-RU" smtClean="0"/>
              <a:t>29.05.2023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352F-8228-4CE6-999F-1AD5E2D170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7091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886F9-87CA-4E7D-88A4-3BD58CF7983D}" type="datetimeFigureOut">
              <a:rPr lang="ru-RU" smtClean="0"/>
              <a:t>29.05.2023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352F-8228-4CE6-999F-1AD5E2D170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526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886F9-87CA-4E7D-88A4-3BD58CF7983D}" type="datetimeFigureOut">
              <a:rPr lang="ru-RU" smtClean="0"/>
              <a:t>29.05.2023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352F-8228-4CE6-999F-1AD5E2D170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340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886F9-87CA-4E7D-88A4-3BD58CF7983D}" type="datetimeFigureOut">
              <a:rPr lang="ru-RU" smtClean="0"/>
              <a:t>29.05.2023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352F-8228-4CE6-999F-1AD5E2D170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363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886F9-87CA-4E7D-88A4-3BD58CF7983D}" type="datetimeFigureOut">
              <a:rPr lang="ru-RU" smtClean="0"/>
              <a:t>29.05.2023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352F-8228-4CE6-999F-1AD5E2D170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744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886F9-87CA-4E7D-88A4-3BD58CF7983D}" type="datetimeFigureOut">
              <a:rPr lang="ru-RU" smtClean="0"/>
              <a:t>29.05.2023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352F-8228-4CE6-999F-1AD5E2D170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720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886F9-87CA-4E7D-88A4-3BD58CF7983D}" type="datetimeFigureOut">
              <a:rPr lang="ru-RU" smtClean="0"/>
              <a:t>29.05.2023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352F-8228-4CE6-999F-1AD5E2D170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468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886F9-87CA-4E7D-88A4-3BD58CF7983D}" type="datetimeFigureOut">
              <a:rPr lang="ru-RU" smtClean="0"/>
              <a:t>29.05.2023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352F-8228-4CE6-999F-1AD5E2D170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242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886F9-87CA-4E7D-88A4-3BD58CF7983D}" type="datetimeFigureOut">
              <a:rPr lang="ru-RU" smtClean="0"/>
              <a:t>29.05.2023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352F-8228-4CE6-999F-1AD5E2D170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989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6886F9-87CA-4E7D-88A4-3BD58CF7983D}" type="datetimeFigureOut">
              <a:rPr lang="ru-RU" smtClean="0"/>
              <a:t>29.05.2023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9E352F-8228-4CE6-999F-1AD5E2D170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444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edu.gov.ru/document/26ba12611bfc19a49fd3afee9d45e0a0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работа  2022\1620085366_43-phonoteka_org-p-fon-oblaka-estetika-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89" y="-18075"/>
            <a:ext cx="9144000" cy="684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116632"/>
            <a:ext cx="87129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Муниципальное казенное дошкольное образовательное учреждение Искитимского района Новосибирской области детский сад комбинированного вида «Красная шапочка»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р.п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. Линево 633216, Новосибирская область,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Искитимский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район,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р.п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. Линево, 4-й микрорайон, дом 15</a:t>
            </a:r>
            <a:br>
              <a:rPr lang="ru-RU" sz="1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Контактный телефон: 8 (383) 43-33-821 Факс: 8 (383) 43-33-821</a:t>
            </a:r>
            <a:br>
              <a:rPr lang="ru-RU" sz="1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Адрес электронной почты: ds_kra_isk@edu54.ru</a:t>
            </a:r>
          </a:p>
        </p:txBody>
      </p:sp>
      <p:pic>
        <p:nvPicPr>
          <p:cNvPr id="1029" name="Picture 5" descr="https://i.mycdn.me/image?id=924331782789&amp;t=3&amp;plc=API&amp;viewToken=B1dWvGNSFdS65E7kT0BGJA&amp;tkn=*u9QMraujR4EgcGz7V1IX0-fyCY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3" t="10313" r="11336" b="12845"/>
          <a:stretch/>
        </p:blipFill>
        <p:spPr bwMode="auto">
          <a:xfrm>
            <a:off x="2195736" y="2696555"/>
            <a:ext cx="4426738" cy="34326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3528" y="1628800"/>
            <a:ext cx="8424936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Аналитический отчет  за 2022-2023  учебный год 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п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одготовительной логопедической группы «Белоснежка» 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itchFamily="2" charset="-79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04415" y="5846627"/>
            <a:ext cx="3635896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Воспитатель высшей квалификационной категории </a:t>
            </a:r>
            <a:r>
              <a:rPr lang="ru-RU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Артюшенко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 Ю.В.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53135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1614842799_159-p-fon-romashki-dlya-prezentatsii-2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i.mycdn.me/image?id=925242964869&amp;t=3&amp;plc=API&amp;viewToken=jgyE1zfsE9zNy_wwVPgavg&amp;tkn=*zkd-_Yq2JEFxPxwdVpqFt7f2ry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7" y="104477"/>
            <a:ext cx="2493392" cy="33245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i.mycdn.me/image?id=925242951557&amp;t=3&amp;plc=API&amp;viewToken=bei-WBmnA7vP5oMPWXP9bA&amp;tkn=*pP1WdZIWqAZnioqE3AmRUbRjsZw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9" b="22688"/>
          <a:stretch/>
        </p:blipFill>
        <p:spPr bwMode="auto">
          <a:xfrm>
            <a:off x="2875430" y="608414"/>
            <a:ext cx="2866266" cy="3216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i.mycdn.me/image?id=925022536069&amp;t=3&amp;plc=API&amp;viewToken=l1qX5hoZiQnNbCcZOJr44g&amp;tkn=*j_Q2M26xhkAmCZsIMwUG1yO_FC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672" y="178499"/>
            <a:ext cx="3433318" cy="45777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i.mycdn.me/image?id=924003396741&amp;t=3&amp;plc=API&amp;viewToken=7QVvLT5ewqBROIjJiWPB7Q&amp;tkn=*-38nOyCIuVXDcTMK5AAvddRzQm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32047" y="3717032"/>
            <a:ext cx="3456386" cy="25922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i.mycdn.me/image?id=922949052549&amp;t=3&amp;plc=API&amp;viewToken=eVTjZ3ZmZkiPIY5rQWNCRg&amp;tkn=*anK6Z_utjfYYDfRZWN8qNY-Qq0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25" b="54376"/>
          <a:stretch/>
        </p:blipFill>
        <p:spPr bwMode="auto">
          <a:xfrm>
            <a:off x="2605945" y="3941722"/>
            <a:ext cx="4126295" cy="27928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166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1614842799_159-p-fon-romashki-dlya-prezentatsii-2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i.mycdn.me/image?id=919732018309&amp;t=3&amp;plc=API&amp;viewToken=i4VG_5Ch2Yd1tTeRCkLI_Q&amp;tkn=*kbzPpTURQ3DZ7p9-fbh09Etcez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4797"/>
            <a:ext cx="4258938" cy="31942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i.mycdn.me/image?id=918302176901&amp;t=3&amp;plc=API&amp;viewToken=HpEvolrB47Ea4nVDTqonlA&amp;tkn=*u1yKJEGR5puF9MLF8AAJQVIDvh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005" y="246742"/>
            <a:ext cx="2627282" cy="35030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i.mycdn.me/image?id=918302174085&amp;t=3&amp;plc=API&amp;viewToken=Oi5IvQl3Ty5qaFEq_KfSbA&amp;tkn=*OubiOYBr8sbXmNNnwLhf64AQX9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5989"/>
            <a:ext cx="2304758" cy="30730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i.mycdn.me/image?id=917067353733&amp;t=3&amp;plc=API&amp;viewToken=JrwR920iSq2UH8xJaQ71CA&amp;tkn=*MavhcVHDlhKN8xTo0z14weNNvr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90" r="5929"/>
          <a:stretch/>
        </p:blipFill>
        <p:spPr bwMode="auto">
          <a:xfrm>
            <a:off x="5579799" y="3311309"/>
            <a:ext cx="3554488" cy="3525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i.mycdn.me/image?id=916536880773&amp;t=3&amp;plc=API&amp;viewToken=gLeBUbpgn_QNXwkqFUiqMQ&amp;tkn=*QIN6GDAKO6uioMmiDsTjtEVgXtw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3" t="21162" r="5541"/>
          <a:stretch/>
        </p:blipFill>
        <p:spPr bwMode="auto">
          <a:xfrm>
            <a:off x="0" y="3114563"/>
            <a:ext cx="5341257" cy="37779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267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1614842799_159-p-fon-romashki-dlya-prezentatsii-2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16423" y="0"/>
            <a:ext cx="7597289" cy="14184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В течении года дети совместно с родителями, педагогом и специалистами принимали участие в конкурсах различного уровня !!!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itchFamily="2" charset="-79"/>
            </a:endParaRPr>
          </a:p>
        </p:txBody>
      </p:sp>
      <p:pic>
        <p:nvPicPr>
          <p:cNvPr id="1026" name="Picture 2" descr="C:\Users\Admin\Desktop\работа  2022\грамоты\44868024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633726"/>
            <a:ext cx="4915069" cy="32242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работа  2022\грамоты\448680639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177" y="2708920"/>
            <a:ext cx="4969482" cy="32717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98744" y="1562084"/>
            <a:ext cx="5832648" cy="11468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Всероссийский  детский творческий конкурс посвященный  Дню народного единства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8106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Admin\Desktop\работа  2022\romashki-leto-trava-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97" y="18434"/>
            <a:ext cx="9121405" cy="685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работа  2022\грамоты\София Воронин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16632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работа  2022\грамоты\44882034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301" y="2745615"/>
            <a:ext cx="2918965" cy="41293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работа  2022\грамоты\448824898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663433"/>
            <a:ext cx="2949358" cy="41723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83968" y="260648"/>
            <a:ext cx="4320480" cy="1490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Всероссийский  детский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конкурс творческих работ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«Пернатые непоседы»</a:t>
            </a:r>
            <a:endParaRPr lang="ru-RU" dirty="0"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426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romashki-leto-trav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18"/>
            <a:ext cx="9121405" cy="685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работа  2022\грамоты\44875020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2" y="2204987"/>
            <a:ext cx="3288348" cy="46530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работа  2022\грамоты\44875151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811" y="548680"/>
            <a:ext cx="3178353" cy="44973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работа  2022\грамоты\448750146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130" y="2256503"/>
            <a:ext cx="3064864" cy="43367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2302" y="225514"/>
            <a:ext cx="485576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Всероссийский  детский конкурс творческих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работ «Кто как зимует?» 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36820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romashki-leto-trav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4" y="1457"/>
            <a:ext cx="9121405" cy="685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i.mycdn.me/image?id=924331777669&amp;t=3&amp;plc=API&amp;viewToken=3oajjzau0nSyAdVCj86_5g&amp;tkn=*INPQgE5zHA3fjU2Fdcb0OcNpyv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5" b="6553"/>
          <a:stretch/>
        </p:blipFill>
        <p:spPr bwMode="auto">
          <a:xfrm>
            <a:off x="179512" y="188640"/>
            <a:ext cx="3038103" cy="42066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.mycdn.me/image?id=924331781253&amp;t=3&amp;plc=API&amp;viewToken=XWiQEQRtpMtbDd3rY9W7uw&amp;tkn=*DPeGDOZZ02UnmIMFXecXl86s7x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8" r="12244" b="7123"/>
          <a:stretch/>
        </p:blipFill>
        <p:spPr bwMode="auto">
          <a:xfrm>
            <a:off x="5796136" y="1457"/>
            <a:ext cx="3149740" cy="4197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i.mycdn.me/image?id=924331778181&amp;t=3&amp;plc=API&amp;viewToken=a6K-gb7wzgK6CQBH-7Q-Zw&amp;tkn=*wmAMqUTL7vAYt6UjKiPlG-k7gc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0" r="25278"/>
          <a:stretch/>
        </p:blipFill>
        <p:spPr bwMode="auto">
          <a:xfrm>
            <a:off x="2478307" y="3140968"/>
            <a:ext cx="3939852" cy="3717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001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romashki-leto-trav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4" y="1457"/>
            <a:ext cx="9121405" cy="685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работа  2022\грамоты\44896377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3" y="1457"/>
            <a:ext cx="4847169" cy="34282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355178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Всероссийский  детский конкурс творческих работ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 «Мамино тепло»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itchFamily="2" charset="-79"/>
            </a:endParaRPr>
          </a:p>
        </p:txBody>
      </p:sp>
      <p:pic>
        <p:nvPicPr>
          <p:cNvPr id="3075" name="Picture 3" descr="C:\Users\Admin\Desktop\работа  2022\грамоты\448891804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174" y="3212976"/>
            <a:ext cx="4968510" cy="35140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327429" y="177281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Всероссийский  детский конкурс творческих работ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«Дед Мороз – красный нос!»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48543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romashki-leto-trav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4" y="1457"/>
            <a:ext cx="9121405" cy="685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i.mycdn.me/image?id=925527584901&amp;t=3&amp;plc=API&amp;viewToken=VcBSCvvIr7uNFGpTgJtGaQ&amp;tkn=*kE0jmr9gjV8tQsRU7XH6n20LUc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6" t="2816" r="7532" b="5422"/>
          <a:stretch/>
        </p:blipFill>
        <p:spPr bwMode="auto">
          <a:xfrm>
            <a:off x="3181581" y="125188"/>
            <a:ext cx="3130384" cy="44275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i.mycdn.me/image?id=925527585925&amp;t=3&amp;plc=API&amp;viewToken=ej63y3h0NiKKzbh9BIpQgA&amp;tkn=*0R7sWqEFVKqWHWcfMB0xOEyQlp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7" t="8368" r="20081" b="18923"/>
          <a:stretch/>
        </p:blipFill>
        <p:spPr bwMode="auto">
          <a:xfrm>
            <a:off x="-43273" y="404664"/>
            <a:ext cx="3203848" cy="43756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i.mycdn.me/image?id=925527586181&amp;t=3&amp;plc=API&amp;viewToken=MQUWlSAD-S-qUoDy2dIAgw&amp;tkn=*bObp2HsLYYLQGWye5z3EKh41UK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8" t="13306" r="9075" b="19059"/>
          <a:stretch/>
        </p:blipFill>
        <p:spPr bwMode="auto">
          <a:xfrm>
            <a:off x="6147316" y="382106"/>
            <a:ext cx="2995287" cy="41706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i.mycdn.me/image?id=925527587205&amp;t=3&amp;plc=API&amp;viewToken=KtzTbYg800MdQ9-WGZUarQ&amp;tkn=*eZAukM1pxtNIDj_aYB3bIooL1f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" t="29552" r="10641" b="21106"/>
          <a:stretch/>
        </p:blipFill>
        <p:spPr bwMode="auto">
          <a:xfrm>
            <a:off x="2411760" y="3743974"/>
            <a:ext cx="4072094" cy="31140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654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romashki-leto-trav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5" y="9632"/>
            <a:ext cx="9121405" cy="685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i.mycdn.me/image?id=926605575557&amp;t=3&amp;plc=API&amp;viewToken=6u3WbZK1K2QVbkoK620fJA&amp;tkn=*Ekfpm6GEPa06m71zOWknMcrYv6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938" y="9632"/>
            <a:ext cx="4992555" cy="3744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i.mycdn.me/image?id=928710798469&amp;t=3&amp;plc=API&amp;viewToken=Hn5dMbHPXXq4wMr_Ds9seg&amp;tkn=*mEQ8IAgOqDuOg-5CU3JoDFyMDnU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0" t="16147" r="10910" b="15449"/>
          <a:stretch/>
        </p:blipFill>
        <p:spPr bwMode="auto">
          <a:xfrm>
            <a:off x="107504" y="0"/>
            <a:ext cx="4059241" cy="5184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.mycdn.me/image?id=928976005253&amp;t=3&amp;plc=API&amp;viewToken=4NvBWQboZig1XqQHl7TI0w&amp;tkn=*22DHc4BSxTwCdk7FJlPs4E-piB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1" t="9687" r="20271"/>
          <a:stretch/>
        </p:blipFill>
        <p:spPr bwMode="auto">
          <a:xfrm>
            <a:off x="4019938" y="3422057"/>
            <a:ext cx="1727494" cy="342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mycdn.me/image?id=928976005509&amp;t=3&amp;plc=API&amp;viewToken=z38NoGc1bEBIlxKL_suQnw&amp;tkn=*SV-FwBT9v-ZjaRjOZah53eo-vx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4" t="13170" b="21857"/>
          <a:stretch/>
        </p:blipFill>
        <p:spPr bwMode="auto">
          <a:xfrm>
            <a:off x="6034832" y="3602182"/>
            <a:ext cx="2713632" cy="32558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6054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Admin\Desktop\работа  2022\1661357665_66-kartinkin-net-p-fon-s-romashkami-dlya-detskogo-sada-krasiv-7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i.mycdn.me/image?id=929446106757&amp;t=3&amp;plc=API&amp;viewToken=zapBh05tFHuoaDdEFkgphg&amp;tkn=*foPqxfCjvd0oDwGOgnLRswPy-V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6" t="10959" r="16195"/>
          <a:stretch/>
        </p:blipFill>
        <p:spPr bwMode="auto">
          <a:xfrm>
            <a:off x="2267744" y="3177075"/>
            <a:ext cx="4818743" cy="36752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.mycdn.me/image?id=930001614981&amp;t=3&amp;plc=API&amp;viewToken=nC02s5gKxFQVRkVpzJZOkg&amp;tkn=*MTiAanbi01gRiFkfbIIl3GjEvN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8" t="7212" r="17302" b="13303"/>
          <a:stretch/>
        </p:blipFill>
        <p:spPr bwMode="auto">
          <a:xfrm>
            <a:off x="-70814" y="2981987"/>
            <a:ext cx="2267744" cy="39012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i.mycdn.me/image?id=930001614213&amp;t=3&amp;plc=API&amp;viewToken=oQf-0imT08pt4yvlcTqq8w&amp;tkn=*xxld83s91_jcJ3CPrIN4SnxY21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93" b="15927"/>
          <a:stretch/>
        </p:blipFill>
        <p:spPr bwMode="auto">
          <a:xfrm>
            <a:off x="6942670" y="2996952"/>
            <a:ext cx="2226925" cy="37906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i.mycdn.me/image?id=930245386373&amp;t=3&amp;plc=API&amp;viewToken=aaXQrRiNa1rD81Do_TIBDw&amp;tkn=*GZM9krObAvXXSiaQQl4oksD-0C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03" y="33649"/>
            <a:ext cx="1820310" cy="32361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i.mycdn.me/image?id=930245387909&amp;t=3&amp;plc=API&amp;viewToken=V2IHH2ukd3-gt6NxSZo31Q&amp;tkn=*NiGCUoJbSrWRcvqOBsT70UXJHQs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4" r="12047" b="38439"/>
          <a:stretch/>
        </p:blipFill>
        <p:spPr bwMode="auto">
          <a:xfrm>
            <a:off x="3596995" y="258492"/>
            <a:ext cx="2160240" cy="30628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i.mycdn.me/image?id=930245388165&amp;t=3&amp;plc=API&amp;viewToken=vOV6mQvYQ8EMQgtB7aW1zg&amp;tkn=*p0T-EP1HuB7R6-MeXdK_CBp9eoo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37" r="14967" b="30041"/>
          <a:stretch/>
        </p:blipFill>
        <p:spPr bwMode="auto">
          <a:xfrm>
            <a:off x="1763688" y="485093"/>
            <a:ext cx="2020914" cy="23332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i.mycdn.me/image?id=930245388421&amp;t=3&amp;plc=API&amp;viewToken=_VwaDMQIPGBMM7HXgj-95Q&amp;tkn=*nIaqRqLoU151K5TQr6HdHTn_RRw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6" r="24012"/>
          <a:stretch/>
        </p:blipFill>
        <p:spPr bwMode="auto">
          <a:xfrm>
            <a:off x="5580112" y="849675"/>
            <a:ext cx="1683658" cy="2327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i.mycdn.me/image?id=930245386629&amp;t=3&amp;plc=API&amp;viewToken=OusIkVFLQ-VHF-9KZaa9zw&amp;tkn=*XfiGQMoUVuvbobK1YSt09vlniXY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4" r="3385" b="19417"/>
          <a:stretch/>
        </p:blipFill>
        <p:spPr bwMode="auto">
          <a:xfrm>
            <a:off x="7218357" y="485092"/>
            <a:ext cx="1937581" cy="26503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199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Admin\Desktop\работа  2022\1614842693_54-p-fon-romashki-dlya-prezentatsii-6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05"/>
            <a:ext cx="9144000" cy="686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16632"/>
            <a:ext cx="8856984" cy="6480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cs typeface="Aharoni" pitchFamily="2" charset="-79"/>
              </a:rPr>
              <a:t>Цели и задачи поставленные программой на 2022-2023 учебный год</a:t>
            </a:r>
          </a:p>
          <a:p>
            <a:endParaRPr lang="ru-RU" sz="1600" b="1" dirty="0">
              <a:solidFill>
                <a:schemeClr val="tx1"/>
              </a:solidFill>
              <a:cs typeface="Aharoni" pitchFamily="2" charset="-79"/>
            </a:endParaRPr>
          </a:p>
          <a:p>
            <a:r>
              <a:rPr lang="ru-RU" sz="1600" b="1" u="sng" dirty="0" smtClean="0">
                <a:solidFill>
                  <a:schemeClr val="tx1"/>
                </a:solidFill>
                <a:cs typeface="Aharoni" pitchFamily="2" charset="-79"/>
              </a:rPr>
              <a:t>Цель</a:t>
            </a:r>
            <a:r>
              <a:rPr lang="ru-RU" sz="1600" b="1" u="sng" dirty="0">
                <a:solidFill>
                  <a:schemeClr val="tx1"/>
                </a:solidFill>
                <a:cs typeface="Aharoni" pitchFamily="2" charset="-79"/>
              </a:rPr>
              <a:t>  программы:</a:t>
            </a:r>
            <a:r>
              <a:rPr lang="ru-RU" sz="1600" b="1" dirty="0">
                <a:solidFill>
                  <a:schemeClr val="tx1"/>
                </a:solidFill>
                <a:cs typeface="Aharoni" pitchFamily="2" charset="-79"/>
              </a:rPr>
              <a:t>  -  создание  условий  в  детском  саду  для  развития</a:t>
            </a:r>
          </a:p>
          <a:p>
            <a:r>
              <a:rPr lang="ru-RU" sz="1600" b="1" dirty="0">
                <a:solidFill>
                  <a:schemeClr val="tx1"/>
                </a:solidFill>
                <a:cs typeface="Aharoni" pitchFamily="2" charset="-79"/>
              </a:rPr>
              <a:t>способностей, широкого взаимодействия с миром, активного использования</a:t>
            </a:r>
          </a:p>
          <a:p>
            <a:r>
              <a:rPr lang="ru-RU" sz="1600" b="1" dirty="0">
                <a:solidFill>
                  <a:schemeClr val="tx1"/>
                </a:solidFill>
                <a:cs typeface="Aharoni" pitchFamily="2" charset="-79"/>
              </a:rPr>
              <a:t>в разных видах деятельности, творческой самореализации.  Программа</a:t>
            </a:r>
          </a:p>
          <a:p>
            <a:r>
              <a:rPr lang="ru-RU" sz="1600" b="1" dirty="0">
                <a:solidFill>
                  <a:schemeClr val="tx1"/>
                </a:solidFill>
                <a:cs typeface="Aharoni" pitchFamily="2" charset="-79"/>
              </a:rPr>
              <a:t>направлена на развитие самостоятельности, познавательной и</a:t>
            </a:r>
          </a:p>
          <a:p>
            <a:r>
              <a:rPr lang="ru-RU" sz="1600" b="1" dirty="0">
                <a:solidFill>
                  <a:schemeClr val="tx1"/>
                </a:solidFill>
                <a:cs typeface="Aharoni" pitchFamily="2" charset="-79"/>
              </a:rPr>
              <a:t>коммуникативной активности, социальной уверенности и ценностных</a:t>
            </a:r>
          </a:p>
          <a:p>
            <a:r>
              <a:rPr lang="ru-RU" sz="1600" b="1" dirty="0">
                <a:solidFill>
                  <a:schemeClr val="tx1"/>
                </a:solidFill>
                <a:cs typeface="Aharoni" pitchFamily="2" charset="-79"/>
              </a:rPr>
              <a:t>ориентаций, определяющих поведение, деятельность и отношение ребенка к</a:t>
            </a:r>
          </a:p>
          <a:p>
            <a:r>
              <a:rPr lang="ru-RU" sz="1600" b="1" dirty="0">
                <a:solidFill>
                  <a:schemeClr val="tx1"/>
                </a:solidFill>
                <a:cs typeface="Aharoni" pitchFamily="2" charset="-79"/>
              </a:rPr>
              <a:t>миру</a:t>
            </a:r>
            <a:r>
              <a:rPr lang="ru-RU" sz="1600" b="1" dirty="0" smtClean="0">
                <a:solidFill>
                  <a:schemeClr val="tx1"/>
                </a:solidFill>
                <a:cs typeface="Aharoni" pitchFamily="2" charset="-79"/>
              </a:rPr>
              <a:t>.</a:t>
            </a:r>
            <a:endParaRPr lang="ru-RU" sz="1600" b="1" dirty="0">
              <a:solidFill>
                <a:schemeClr val="tx1"/>
              </a:solidFill>
              <a:cs typeface="Aharoni" pitchFamily="2" charset="-79"/>
            </a:endParaRPr>
          </a:p>
          <a:p>
            <a:r>
              <a:rPr lang="ru-RU" sz="1600" b="1" u="sng" dirty="0">
                <a:solidFill>
                  <a:schemeClr val="tx1"/>
                </a:solidFill>
                <a:cs typeface="Aharoni" pitchFamily="2" charset="-79"/>
              </a:rPr>
              <a:t>Исходя  из  поставленной  цели,  приоритетными  задачами  развития  и</a:t>
            </a:r>
          </a:p>
          <a:p>
            <a:r>
              <a:rPr lang="ru-RU" sz="1600" b="1" u="sng" dirty="0">
                <a:solidFill>
                  <a:schemeClr val="tx1"/>
                </a:solidFill>
                <a:cs typeface="Aharoni" pitchFamily="2" charset="-79"/>
              </a:rPr>
              <a:t>воспитания детей являются:</a:t>
            </a:r>
          </a:p>
          <a:p>
            <a:r>
              <a:rPr lang="ru-RU" sz="1600" b="1" dirty="0">
                <a:solidFill>
                  <a:schemeClr val="tx1"/>
                </a:solidFill>
                <a:cs typeface="Aharoni" pitchFamily="2" charset="-79"/>
              </a:rPr>
              <a:t>1.     Формирование общечеловеческих нравственных качеств детей дошкольного возраста, приобщение к истокам национальной культуры, воспитание эмоционально-действенного отношения, чувства сопричастности к своей Родине;</a:t>
            </a:r>
          </a:p>
          <a:p>
            <a:r>
              <a:rPr lang="ru-RU" sz="1600" b="1" dirty="0">
                <a:solidFill>
                  <a:schemeClr val="tx1"/>
                </a:solidFill>
                <a:cs typeface="Aharoni" pitchFamily="2" charset="-79"/>
              </a:rPr>
              <a:t>2.     Развитие интересов детей, любознательности и познавательной мотивации в математической конструктивно-модельной деятельности дошкольников;</a:t>
            </a:r>
          </a:p>
          <a:p>
            <a:r>
              <a:rPr lang="ru-RU" sz="1600" b="1" dirty="0">
                <a:solidFill>
                  <a:schemeClr val="tx1"/>
                </a:solidFill>
                <a:cs typeface="Aharoni" pitchFamily="2" charset="-79"/>
              </a:rPr>
              <a:t>3.     Гармонизация процессов социализации и индивидуализации ребенка посредством ознакомления дошкольников с объектами социальной сферы, социумом ближайшего окружения, профессиями.</a:t>
            </a:r>
          </a:p>
          <a:p>
            <a:r>
              <a:rPr lang="ru-RU" sz="1600" b="1" dirty="0">
                <a:solidFill>
                  <a:schemeClr val="tx1"/>
                </a:solidFill>
                <a:cs typeface="Aharoni" pitchFamily="2" charset="-79"/>
              </a:rPr>
              <a:t>Реализация  цели  осуществляется  в  процессе  разнообразных  видов</a:t>
            </a:r>
          </a:p>
          <a:p>
            <a:r>
              <a:rPr lang="ru-RU" sz="1600" b="1" dirty="0">
                <a:solidFill>
                  <a:schemeClr val="tx1"/>
                </a:solidFill>
                <a:cs typeface="Aharoni" pitchFamily="2" charset="-79"/>
              </a:rPr>
              <a:t>деятельности.</a:t>
            </a:r>
          </a:p>
          <a:p>
            <a:r>
              <a:rPr lang="ru-RU" sz="1600" b="1" dirty="0">
                <a:solidFill>
                  <a:schemeClr val="tx1"/>
                </a:solidFill>
                <a:cs typeface="Aharoni" pitchFamily="2" charset="-79"/>
              </a:rPr>
              <a:t>Таким образом, решение программных задач осуществляется в</a:t>
            </a:r>
          </a:p>
          <a:p>
            <a:r>
              <a:rPr lang="ru-RU" sz="1600" b="1" dirty="0">
                <a:solidFill>
                  <a:schemeClr val="tx1"/>
                </a:solidFill>
                <a:cs typeface="Aharoni" pitchFamily="2" charset="-79"/>
              </a:rPr>
              <a:t>совместной деятельности взрослых и детей и самостоятельной деятельности</a:t>
            </a:r>
          </a:p>
          <a:p>
            <a:r>
              <a:rPr lang="ru-RU" sz="1600" b="1" dirty="0">
                <a:solidFill>
                  <a:schemeClr val="tx1"/>
                </a:solidFill>
                <a:cs typeface="Aharoni" pitchFamily="2" charset="-79"/>
              </a:rPr>
              <a:t>детей не только в рамках непосредственно образовательной деятельности, но</a:t>
            </a:r>
          </a:p>
          <a:p>
            <a:r>
              <a:rPr lang="ru-RU" sz="1600" b="1" dirty="0">
                <a:solidFill>
                  <a:schemeClr val="tx1"/>
                </a:solidFill>
                <a:cs typeface="Aharoni" pitchFamily="2" charset="-79"/>
              </a:rPr>
              <a:t>и  при  проведении  режимных  моментов  в  соответствии  со  спецификой</a:t>
            </a:r>
          </a:p>
          <a:p>
            <a:r>
              <a:rPr lang="ru-RU" sz="1600" b="1" dirty="0">
                <a:solidFill>
                  <a:schemeClr val="tx1"/>
                </a:solidFill>
                <a:cs typeface="Aharoni" pitchFamily="2" charset="-79"/>
              </a:rPr>
              <a:t>дошкольного образования.</a:t>
            </a:r>
          </a:p>
        </p:txBody>
      </p:sp>
    </p:spTree>
    <p:extLst>
      <p:ext uri="{BB962C8B-B14F-4D97-AF65-F5344CB8AC3E}">
        <p14:creationId xmlns:p14="http://schemas.microsoft.com/office/powerpoint/2010/main" val="41214017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1661357665_66-kartinkin-net-p-fon-s-romashkami-dlya-detskogo-sada-krasiv-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i.mycdn.me/image?id=930800818053&amp;t=3&amp;plc=API&amp;viewToken=xMopb0-y4zB4LoxA5FMS8Q&amp;tkn=*MTKzoV5cY3ZlOVZpCyJwGVOtRDU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7" r="17895" b="8396"/>
          <a:stretch/>
        </p:blipFill>
        <p:spPr bwMode="auto">
          <a:xfrm>
            <a:off x="6474508" y="116632"/>
            <a:ext cx="2545219" cy="4464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116632"/>
            <a:ext cx="3851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Всероссийский  детский конкурс творческих работ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«Береги планету»</a:t>
            </a:r>
            <a:endParaRPr lang="ru-RU" dirty="0"/>
          </a:p>
        </p:txBody>
      </p:sp>
      <p:pic>
        <p:nvPicPr>
          <p:cNvPr id="9" name="Picture 2" descr="https://i.mycdn.me/image?id=953434511234&amp;t=3&amp;plc=API&amp;viewToken=04EDJAOx4VkD3-vLXzxAZg&amp;tkn=*k5szAcLGpYTt6tBqYkMDNffXQy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7371"/>
            <a:ext cx="3601399" cy="25471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i.mycdn.me/image?id=929580716421&amp;t=3&amp;plc=API&amp;viewToken=lF9qDCFyCZYKFZhQb2eg3Q&amp;tkn=*YLWO6_DKCdudvvA4NtV1VKrRWbw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5" b="10236"/>
          <a:stretch/>
        </p:blipFill>
        <p:spPr bwMode="auto">
          <a:xfrm>
            <a:off x="3419872" y="2760249"/>
            <a:ext cx="3673691" cy="40227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7866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1661357665_66-kartinkin-net-p-fon-s-romashkami-dlya-detskogo-sada-krasiv-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9756" y="116632"/>
            <a:ext cx="8964488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Конкурс чтецов «Мой наставник по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 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жизни»</a:t>
            </a:r>
          </a:p>
        </p:txBody>
      </p:sp>
      <p:pic>
        <p:nvPicPr>
          <p:cNvPr id="4098" name="Picture 2" descr="https://i.mycdn.me/image?id=929658357381&amp;t=3&amp;plc=API&amp;viewToken=_VFg3Swd_-H16L8-dZsKyw&amp;tkn=*DNfXY7cMK2Y0ek0JU7gWVVwi2CQ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9" t="21738" b="13967"/>
          <a:stretch/>
        </p:blipFill>
        <p:spPr bwMode="auto">
          <a:xfrm>
            <a:off x="1475656" y="3930352"/>
            <a:ext cx="5720515" cy="2924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i.mycdn.me/image?id=929658359685&amp;t=3&amp;plc=API&amp;viewToken=-2Rrq4-VJWO9RYj0y_TjvA&amp;tkn=*_b4fv29qfUB7b1_MhD188bpCHt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0" t="15239" r="19002" b="19213"/>
          <a:stretch/>
        </p:blipFill>
        <p:spPr bwMode="auto">
          <a:xfrm>
            <a:off x="221894" y="764704"/>
            <a:ext cx="2507524" cy="3305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i.mycdn.me/image?id=929658361477&amp;t=3&amp;plc=API&amp;viewToken=socUSljzRxgLc0bdp-NLEw&amp;tkn=*oR2wtrUr0oTbN71hpCk-uiLvXtw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4" t="22004" r="7177" b="12564"/>
          <a:stretch/>
        </p:blipFill>
        <p:spPr bwMode="auto">
          <a:xfrm>
            <a:off x="5962512" y="764704"/>
            <a:ext cx="2905718" cy="31656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i.mycdn.me/image?id=929658368645&amp;t=3&amp;plc=API&amp;viewToken=7Tx0MPr5UTqf1rNzs3GyFg&amp;tkn=*1JPNLhejc4B5lhCAMnAsrYAC3ts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8" b="21905"/>
          <a:stretch/>
        </p:blipFill>
        <p:spPr bwMode="auto">
          <a:xfrm flipH="1">
            <a:off x="2593981" y="1183230"/>
            <a:ext cx="3483864" cy="2851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6893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1661357665_66-kartinkin-net-p-fon-s-romashkami-dlya-detskogo-sada-krasiv-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i.mycdn.me/image?id=952552887938&amp;t=3&amp;plc=API&amp;viewToken=CiPOj7s7E_KIE0QYqvyDmw&amp;tkn=*8N-tBr64Rkq1RrPWY4Li2BlmUL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29205"/>
            <a:ext cx="3312368" cy="2342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1886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Всероссийский  детский конкурс творческих работ 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«Бескрайний космос»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itchFamily="2" charset="-79"/>
            </a:endParaRPr>
          </a:p>
        </p:txBody>
      </p:sp>
      <p:pic>
        <p:nvPicPr>
          <p:cNvPr id="5124" name="Picture 4" descr="https://i.mycdn.me/image?id=952552888194&amp;t=3&amp;plc=API&amp;viewToken=x758PLaWPlxYjlSkgpf_Ng&amp;tkn=*Umb6JExS5SUH1q6p3DN46qdiC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3144"/>
            <a:ext cx="3766998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i.mycdn.me/image?id=952552888450&amp;t=3&amp;plc=API&amp;viewToken=h437AOfvpq88xjj5zwh7HA&amp;tkn=*_geQufRzVSK5ur01pxFeedb7eQ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76955"/>
            <a:ext cx="3356548" cy="23739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i.mycdn.me/image?id=952552889474&amp;t=3&amp;plc=API&amp;viewToken=Fro2Kh3d5G6usYTTvvMfhw&amp;tkn=*7onqKjksBxldjVDp5VWlCBiIrc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949" y="1959623"/>
            <a:ext cx="3238102" cy="22902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i.mycdn.me/image?id=952552889730&amp;t=3&amp;plc=API&amp;viewToken=da-GfRg2iOzO3ohbuRzDvg&amp;tkn=*QoblCqtGzIYwqnEsnosoj2pqT6I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657" y="2550950"/>
            <a:ext cx="3322085" cy="2349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i.mycdn.me/image?id=952552889986&amp;t=3&amp;plc=API&amp;viewToken=WMOScDsDMF-I6fuYD6UADQ&amp;tkn=*dOv88ABysJNaomJ2pJfG3wSA9p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249845"/>
            <a:ext cx="3474748" cy="24575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4385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1661357665_66-kartinkin-net-p-fon-s-romashkami-dlya-detskogo-sada-krasiv-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i.mycdn.me/image?id=953189532034&amp;t=3&amp;plc=API&amp;viewToken=1AzrCzfY7GmBtpcaE8AcxQ&amp;tkn=*Wll1kLLVnUSAi82FNHgtDsOaY-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2376264" cy="3362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064" y="188640"/>
            <a:ext cx="63441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Всероссийский  детский конкурс творческих работ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«Цветочная фантазия»</a:t>
            </a:r>
            <a:endParaRPr lang="ru-RU" sz="2000" dirty="0"/>
          </a:p>
        </p:txBody>
      </p:sp>
      <p:pic>
        <p:nvPicPr>
          <p:cNvPr id="6148" name="Picture 4" descr="https://i.mycdn.me/image?id=953189532290&amp;t=3&amp;plc=API&amp;viewToken=mfNP-J0e457qjIAPXp2nvA&amp;tkn=*NHiamdqsq0nl0JJSDtk8aMipGf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17558"/>
            <a:ext cx="2690152" cy="38065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i.mycdn.me/image?id=953189532546&amp;t=3&amp;plc=API&amp;viewToken=qzH0IJ8uPkKX-JVxVe9LMg&amp;tkn=*bnTBs1Nu-A8c9lvUqqwXALRRiT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390430"/>
            <a:ext cx="2450579" cy="34675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i.mycdn.me/image?id=953189533826&amp;t=3&amp;plc=API&amp;viewToken=7HIaV-c5YYVF648zI22ktw&amp;tkn=*EE82rCncWS5djXriMB3fbha5nQ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564" y="1052736"/>
            <a:ext cx="2575989" cy="3645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i.mycdn.me/image?id=953189534082&amp;t=3&amp;plc=API&amp;viewToken=SGhfVu-_joWJK-koTPI6tw&amp;tkn=*JpkqUDk5yKpvCAu6kpJB3t6fXQ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390430"/>
            <a:ext cx="2339207" cy="33099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7472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Admin\Desktop\работа  2022\1614843787_180-p-fon-s-romashkami-23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i.mycdn.me/image?id=931132462981&amp;t=3&amp;plc=API&amp;viewToken=rmzwZs44hUYT8KLwaA73Rg&amp;tkn=*js9YptSDm6XEbfxSQqDfbtmaNI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340768"/>
            <a:ext cx="5173572" cy="38801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i.mycdn.me/image?id=954131566978&amp;t=3&amp;plc=API&amp;viewToken=6XGjFctujq3VJvKdKZZfmQ&amp;tkn=*SMyxKWHTUF3G7urBm2mjZssk3I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4405"/>
            <a:ext cx="3241643" cy="22927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i.mycdn.me/image?id=954131567234&amp;t=3&amp;plc=API&amp;viewToken=D6__-fe1vdxw_HnnZkd-5g&amp;tkn=*vAmWSzliD5Tx3yQFNcFEQmS2Ge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692" y="21359"/>
            <a:ext cx="3486308" cy="24657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s://i.mycdn.me/image?id=954131567490&amp;t=3&amp;plc=API&amp;viewToken=guwhF7_S7gJMWedrGX-_lg&amp;tkn=*BTmLpy5VPn2WuoY7kv3LNCjk2-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0" y="4221088"/>
            <a:ext cx="3454643" cy="2443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ttps://i.mycdn.me/image?id=954131569026&amp;t=3&amp;plc=API&amp;viewToken=H9IogcjXjn0CubE30uSXbA&amp;tkn=*ZDKy1GeJDmyaw1YrXFbg1dcFHc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5" y="4431971"/>
            <a:ext cx="3312365" cy="23427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2565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Admin\Desktop\работа  2022\1614843787_180-p-fon-s-romashkami-23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i.mycdn.me/image?id=954131569282&amp;t=3&amp;plc=API&amp;viewToken=aVTEPzcpiJgqYEb8_TKCCw&amp;tkn=*PFf1yH9Kl5BolHtNnxmE_TobV9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091005" cy="28934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i.mycdn.me/image?id=954131569538&amp;t=3&amp;plc=API&amp;viewToken=qo-MJq_G1poBBesau8lQuA&amp;tkn=*IMiYl2ASnwYZ_EvkC_WCwk3XGZ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318370"/>
            <a:ext cx="4032448" cy="28520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i.mycdn.me/image?id=954131570050&amp;t=3&amp;plc=API&amp;viewToken=MuGPcwnC_bYf8Xp1pAgmGg&amp;tkn=*Yq-3ZhZHK98_1Ob-liW_0mLh4L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18370"/>
            <a:ext cx="4379037" cy="30971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20480" y="40466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Всероссийский  детский конкурс творческих работ </a:t>
            </a: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itchFamily="2" charset="-79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«День Победы глазами детей»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2080477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1614843787_180-p-fon-s-romashkami-2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29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i.mycdn.me/image?id=931740290437&amp;t=3&amp;plc=API&amp;viewToken=z89l0FV6S_rs2vSml7g-Yw&amp;tkn=*PMPqmQiKpuh-YjTbrGtUW_GNHk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8" r="4314" b="11070"/>
          <a:stretch/>
        </p:blipFill>
        <p:spPr bwMode="auto">
          <a:xfrm>
            <a:off x="251520" y="332656"/>
            <a:ext cx="2846701" cy="3888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i.mycdn.me/image?id=931740291717&amp;t=3&amp;plc=API&amp;viewToken=X6hkUvTo7Wy6DLtrZbpmbA&amp;tkn=*DfvhRuEFfbKafFtNmuh44GcQz_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942" y="325729"/>
            <a:ext cx="2742115" cy="36561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i.mycdn.me/image?id=931740291205&amp;t=3&amp;plc=API&amp;viewToken=hf4dMp2Os2mp2lygOaejVg&amp;tkn=*v-iCsMdVRlIwPeH_r6a6KIIQWf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25729"/>
            <a:ext cx="2601620" cy="34688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i.mycdn.me/image?id=931740291461&amp;t=3&amp;plc=API&amp;viewToken=1iOVOzPevplGQlgytaDTOA&amp;tkn=*Vje5jcZaIK7dSP9fGY71nwWbum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72" y="3429000"/>
            <a:ext cx="2571750" cy="342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s://i.mycdn.me/image?id=931740292485&amp;t=3&amp;plc=API&amp;viewToken=ea3z7Y1xywwPQhEiYm2lkA&amp;tkn=*tTkt_w8z0TAHV2YTXqlDDrUI-0k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" t="6901" r="6262" b="5681"/>
          <a:stretch/>
        </p:blipFill>
        <p:spPr bwMode="auto">
          <a:xfrm>
            <a:off x="6156176" y="3556381"/>
            <a:ext cx="2601620" cy="3282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4608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1614843787_180-p-fon-s-romashkami-2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s://i.mycdn.me/image?id=931733136517&amp;t=3&amp;plc=API&amp;viewToken=WecCFGhYTfub09HPcmhj1A&amp;tkn=*xlbOLUo9GPCdy2Gg7LP6W_QSCx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74" r="11431"/>
          <a:stretch/>
        </p:blipFill>
        <p:spPr bwMode="auto">
          <a:xfrm>
            <a:off x="251520" y="332656"/>
            <a:ext cx="2699792" cy="27626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03848" y="188640"/>
            <a:ext cx="4536504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Мои достижения за 2022-2023 учебный год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itchFamily="2" charset="-79"/>
            </a:endParaRPr>
          </a:p>
        </p:txBody>
      </p:sp>
      <p:pic>
        <p:nvPicPr>
          <p:cNvPr id="10243" name="Picture 3" descr="C:\Users\Admin\Desktop\работа  2022\грамоты\10220033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15" y="3789040"/>
            <a:ext cx="3996481" cy="28275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Admin\Desktop\работа  2022\грамоты\image (3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103040"/>
            <a:ext cx="3757627" cy="2818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i.mycdn.me/image?id=931740767621&amp;t=3&amp;plc=API&amp;viewToken=Nb9T9m0x_G1hlP99mKsHFw&amp;tkn=*QEjueY_ZzEHZMU9sUemRym2Dkg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8" t="35371" b="12995"/>
          <a:stretch/>
        </p:blipFill>
        <p:spPr bwMode="auto">
          <a:xfrm>
            <a:off x="4572000" y="3634206"/>
            <a:ext cx="4319469" cy="30959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0694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1614843787_180-p-fon-s-romashkami-2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Admin\Desktop\работа  2022\грамоты\144868024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161928" cy="4474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Admin\Desktop\работа  2022\грамоты\144875014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274371"/>
            <a:ext cx="3184033" cy="45054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Admin\Desktop\работа  2022\грамоты\1448824898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916" y="85087"/>
            <a:ext cx="2989982" cy="42298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5160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1614843787_180-p-fon-s-romashkami-2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Admin\Desktop\работа  2022\грамоты\144889180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5" y="116632"/>
            <a:ext cx="4174241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Admin\Desktop\работа  2022\грамоты\1448963773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136" y="116632"/>
            <a:ext cx="4674285" cy="3305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Admin\Desktop\работа  2022\грамоты\145029153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966" y="3440507"/>
            <a:ext cx="4637857" cy="32812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Admin\Desktop\работа  2022\грамоты\1450430356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774" y="3591167"/>
            <a:ext cx="4424908" cy="31306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451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1614842693_54-p-fon-romashki-dlya-prezentatsii-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05"/>
            <a:ext cx="9144000" cy="686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836712"/>
            <a:ext cx="849694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cs typeface="Aharoni" pitchFamily="2" charset="-79"/>
              </a:rPr>
              <a:t>В течение года проводилась работа, направленная на повышение качества усвоения программы детьми: применение проектного метода в рамках образовательного процесса, с использованием ИКТ ; построение индивидуальной работы развития дошкольников по индивидуальным образовательным маршрутам, пополнилась развивающей среды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haroni" pitchFamily="2" charset="-79"/>
              </a:rPr>
              <a:t>(центры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cs typeface="Aharoni" pitchFamily="2" charset="-79"/>
              </a:rPr>
              <a:t>активности в соответствии с программой «ПРО детей», которые наполнялись по темам недели, в соответствии с проектами, в группе создана библиотека в центре грамоты и письма);на протяжении всего учебного года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haroni" pitchFamily="2" charset="-79"/>
              </a:rPr>
              <a:t>проводилась работа по подготовке детей к школе, а также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cs typeface="Aharoni" pitchFamily="2" charset="-79"/>
              </a:rPr>
              <a:t>совместная работа с логопедом и психологом; подготовка и участие детей в конкурсах разных уровней; в течении всего учебного года велась работа по технологиям по программе «ПРО детей», включение родителей в образовательный процесс ДОО; меры, направленные на улучшение посещаемости (укрепление здоровья детей, закаливающие мероприятия и т.д.); совершенствование профессионализма через самообразование: продолжила обучение по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haroni" pitchFamily="2" charset="-79"/>
              </a:rPr>
              <a:t>работе с детьми ОВЗ,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cs typeface="Aharoni" pitchFamily="2" charset="-79"/>
              </a:rPr>
              <a:t>участие в семинарах,  онлайн-конференциях для педагогов, посещение мастер – классов, семинаров-практикумов. Все это дало хорошие результаты на конец учебного года.</a:t>
            </a:r>
          </a:p>
        </p:txBody>
      </p:sp>
    </p:spTree>
    <p:extLst>
      <p:ext uri="{BB962C8B-B14F-4D97-AF65-F5344CB8AC3E}">
        <p14:creationId xmlns:p14="http://schemas.microsoft.com/office/powerpoint/2010/main" val="38635233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1614843787_180-p-fon-s-romashkami-2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7" y="5095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работа  2022\грамоты\145036202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7" y="4548"/>
            <a:ext cx="2956279" cy="41831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Admin\Desktop\работа  2022\грамоты\145057636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448" y="3573016"/>
            <a:ext cx="4365104" cy="30883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Admin\Desktop\работа  2022\грамоты\Артюшенк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07237"/>
            <a:ext cx="2814254" cy="39777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https://i.mycdn.me/image?id=931740768133&amp;t=3&amp;plc=API&amp;viewToken=FTcSUsPbPLNgz83X6ALKtg&amp;tkn=*fkW03gOYL53-lRIAPx0Vtdr_NjU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75" b="17985"/>
          <a:stretch/>
        </p:blipFill>
        <p:spPr bwMode="auto">
          <a:xfrm>
            <a:off x="2801686" y="1134944"/>
            <a:ext cx="3540627" cy="22820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287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dmin\Desktop\работа  2022\1614842799_159-p-fon-romashki-dlya-prezentatsii-20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работа  2022\грамоты\image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" y="210135"/>
            <a:ext cx="3276872" cy="43691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работа  2022\грамоты\image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656" y="188640"/>
            <a:ext cx="3239344" cy="4319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работа  2022\грамоты\imag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347656"/>
            <a:ext cx="3347463" cy="44632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6452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Admin\Desktop\работа  2022\1614842693_54-p-fon-romashki-dlya-prezentatsii-6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.mycdn.me/image?id=931771119493&amp;t=3&amp;plc=API&amp;viewToken=HlOh2rM9ac7gWL3Ag9rvQA&amp;tkn=*oSdTdB-uDBBc5oDuzrvgfToiqF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1"/>
            <a:ext cx="4482498" cy="5976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i.mycdn.me/image?id=931771119749&amp;t=3&amp;plc=API&amp;viewToken=rVPsBngc5apF7nE2jczpvw&amp;tkn=*itNTNQGCIqE5rFQLQdNMqZSrO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48680"/>
            <a:ext cx="4467957" cy="59572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6543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1614843787_180-p-fon-s-romashkami-2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s://i.mycdn.me/image?id=931733147013&amp;t=3&amp;plc=API&amp;viewToken=YGF9KHYgcJ2wt-nnHyN0dA&amp;tkn=*aNGPkAzPCYdpFeiennrAUIdtAv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8"/>
          <a:stretch/>
        </p:blipFill>
        <p:spPr bwMode="auto">
          <a:xfrm>
            <a:off x="-3944" y="2900594"/>
            <a:ext cx="6107714" cy="39574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i.mycdn.me/image?id=931733144453&amp;t=3&amp;plc=API&amp;viewToken=Bky0t3DprHC0JJMGjKc0oA&amp;tkn=*WGzUqbgmkkFS0Y44LWS-A1d2y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0"/>
            <a:ext cx="3435846" cy="4581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i.mycdn.me/image?id=931733142405&amp;t=3&amp;plc=API&amp;viewToken=ipYeaICfXURX7HbJvcbtdA&amp;tkn=*8rABMwu56qr0mEMrjmq3kiL0PQ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14604" b="27788"/>
          <a:stretch/>
        </p:blipFill>
        <p:spPr bwMode="auto">
          <a:xfrm>
            <a:off x="925677" y="0"/>
            <a:ext cx="3862347" cy="33509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8966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1614843787_180-p-fon-s-romashkami-2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1564" y="188640"/>
            <a:ext cx="9102435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Перспективы на следующий учебный год</a:t>
            </a:r>
          </a:p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1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Продолжить работу по теме самообразования</a:t>
            </a:r>
          </a:p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2. Продолжить участие в конкурсах различного уровня.</a:t>
            </a:r>
          </a:p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3. Продолжить работу над разработкой и публикацией методического материала.</a:t>
            </a:r>
          </a:p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4. Продолжать работу над развитием своего уровня и качества профессиональной подготовки, применять инновационные методы и подходы в своей работе.</a:t>
            </a:r>
          </a:p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5. Продолжать оказывать помощь и давать рекомендации родителям.</a:t>
            </a:r>
          </a:p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6. Работать по годовым задачам и установленной программой.</a:t>
            </a:r>
          </a:p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7.Осуществвление целенаправленной работы с детьми по всем образовательным областям.            </a:t>
            </a:r>
          </a:p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8.Продолжение совершенствования предметно-развивающей среды в группе соответствии с требованиями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ФОП.</a:t>
            </a:r>
          </a:p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9.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 Продолжать оказывать помощь и давать рекомендации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молодому специалисту в рамках Года педагога наставника.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235102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1614843787_180-p-fon-s-romashkami-2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avatars.mds.yandex.net/i?id=1c967f702185d66f19e1cff2a5fe8040_l-5161032-images-thumbs&amp;n=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0"/>
          <a:stretch/>
        </p:blipFill>
        <p:spPr bwMode="auto">
          <a:xfrm>
            <a:off x="1238839" y="1895546"/>
            <a:ext cx="6912767" cy="4835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vatars.mds.yandex.net/i?id=fbc36040f9825ee7dffe696ad4d893dd_l-8338814-images-thumbs&amp;n=1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82"/>
          <a:stretch/>
        </p:blipFill>
        <p:spPr bwMode="auto">
          <a:xfrm>
            <a:off x="1308112" y="-1"/>
            <a:ext cx="6527775" cy="18955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655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1614842693_54-p-fon-romashki-dlya-prezentatsii-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06"/>
            <a:ext cx="9144000" cy="686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188640"/>
            <a:ext cx="88569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В </a:t>
            </a:r>
            <a:r>
              <a:rPr lang="ru-RU" b="1" dirty="0" smtClean="0">
                <a:solidFill>
                  <a:srgbClr val="002060"/>
                </a:solidFill>
              </a:rPr>
              <a:t>подготовительной  </a:t>
            </a:r>
            <a:r>
              <a:rPr lang="ru-RU" b="1" dirty="0">
                <a:solidFill>
                  <a:srgbClr val="002060"/>
                </a:solidFill>
              </a:rPr>
              <a:t>группе </a:t>
            </a:r>
            <a:r>
              <a:rPr lang="ru-RU" b="1" dirty="0" smtClean="0">
                <a:solidFill>
                  <a:srgbClr val="002060"/>
                </a:solidFill>
              </a:rPr>
              <a:t>16 человек</a:t>
            </a:r>
            <a:r>
              <a:rPr lang="ru-RU" b="1" dirty="0">
                <a:solidFill>
                  <a:srgbClr val="002060"/>
                </a:solidFill>
              </a:rPr>
              <a:t>, из них 9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мальчиков и </a:t>
            </a:r>
            <a:r>
              <a:rPr lang="ru-RU" b="1" dirty="0" smtClean="0">
                <a:solidFill>
                  <a:srgbClr val="002060"/>
                </a:solidFill>
              </a:rPr>
              <a:t>7 девочек</a:t>
            </a:r>
            <a:r>
              <a:rPr lang="ru-RU" b="1" dirty="0">
                <a:solidFill>
                  <a:srgbClr val="002060"/>
                </a:solidFill>
              </a:rPr>
              <a:t>.</a:t>
            </a:r>
          </a:p>
          <a:p>
            <a:r>
              <a:rPr lang="ru-RU" b="1" dirty="0">
                <a:solidFill>
                  <a:srgbClr val="002060"/>
                </a:solidFill>
              </a:rPr>
              <a:t>Возраст детей от </a:t>
            </a:r>
            <a:r>
              <a:rPr lang="ru-RU" b="1" dirty="0" smtClean="0">
                <a:solidFill>
                  <a:srgbClr val="002060"/>
                </a:solidFill>
              </a:rPr>
              <a:t>6 до 7 лет</a:t>
            </a:r>
            <a:r>
              <a:rPr lang="ru-RU" b="1" dirty="0">
                <a:solidFill>
                  <a:srgbClr val="002060"/>
                </a:solidFill>
              </a:rPr>
              <a:t>, есть один ребенок, которому на начало года не было </a:t>
            </a:r>
            <a:r>
              <a:rPr lang="ru-RU" b="1" dirty="0" smtClean="0">
                <a:solidFill>
                  <a:srgbClr val="002060"/>
                </a:solidFill>
              </a:rPr>
              <a:t>6 лет</a:t>
            </a:r>
            <a:r>
              <a:rPr lang="ru-RU" b="1" dirty="0">
                <a:solidFill>
                  <a:srgbClr val="002060"/>
                </a:solidFill>
              </a:rPr>
              <a:t>. А</a:t>
            </a:r>
            <a:r>
              <a:rPr lang="ru-RU" b="1" dirty="0" smtClean="0">
                <a:solidFill>
                  <a:srgbClr val="002060"/>
                </a:solidFill>
              </a:rPr>
              <a:t>тмосфера </a:t>
            </a:r>
            <a:r>
              <a:rPr lang="ru-RU" b="1" dirty="0">
                <a:solidFill>
                  <a:srgbClr val="002060"/>
                </a:solidFill>
              </a:rPr>
              <a:t>в детском коллективе сложилась  доброжелательная, позитивная, где преобладают партнерские взаимоотношения и совместная деятельность детей, конфликтные ситуации возникающие  между детьми,  если и возникали, то быстро и продуктивно разрешались. 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Дети разносторонне развиты, многие из них дополнительно занимаются в различных кружках, секциях, изостудии, музыкальной школе, </a:t>
            </a:r>
            <a:r>
              <a:rPr lang="ru-RU" b="1" dirty="0" smtClean="0">
                <a:solidFill>
                  <a:srgbClr val="002060"/>
                </a:solidFill>
              </a:rPr>
              <a:t>бассейне, а также посещают различные курсы по подготовке к школе. </a:t>
            </a:r>
            <a:r>
              <a:rPr lang="ru-RU" b="1" dirty="0">
                <a:solidFill>
                  <a:srgbClr val="002060"/>
                </a:solidFill>
              </a:rPr>
              <a:t>Со всеми детьми в течение года было очень интересно сотрудничать по различным направлениям деятельности.</a:t>
            </a:r>
          </a:p>
          <a:p>
            <a:r>
              <a:rPr lang="ru-RU" b="1" dirty="0">
                <a:solidFill>
                  <a:srgbClr val="002060"/>
                </a:solidFill>
              </a:rPr>
              <a:t>       На протяжении года дети развивались согласно возрасту и по всем направлениям развития показали положительную динамику и высокие результаты.</a:t>
            </a:r>
          </a:p>
        </p:txBody>
      </p:sp>
      <p:pic>
        <p:nvPicPr>
          <p:cNvPr id="24578" name="Picture 2" descr="https://i.mycdn.me/image?id=929446106501&amp;t=3&amp;plc=API&amp;viewToken=jMwuT0eilHU4CtByAxnuKg&amp;tkn=*Un1hX1c7G0WL_gvYxNlPc9LiSQ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3232" r="812"/>
          <a:stretch/>
        </p:blipFill>
        <p:spPr bwMode="auto">
          <a:xfrm>
            <a:off x="138608" y="3604960"/>
            <a:ext cx="4577408" cy="31455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s://i.mycdn.me/image?id=929446108805&amp;t=3&amp;plc=API&amp;viewToken=FS3jM5WW-x2gqIcJaSGHLA&amp;tkn=*b1ACRzsGL_436lD7Tiu9YeZoEG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3" r="3620"/>
          <a:stretch/>
        </p:blipFill>
        <p:spPr bwMode="auto">
          <a:xfrm>
            <a:off x="4524342" y="3604960"/>
            <a:ext cx="4580384" cy="31768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642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Admin\Desktop\белоснежка\hello_html_m6b9a9a6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Блок-схема: знак завершения 2"/>
          <p:cNvSpPr/>
          <p:nvPr/>
        </p:nvSpPr>
        <p:spPr>
          <a:xfrm>
            <a:off x="3106032" y="2767421"/>
            <a:ext cx="2906127" cy="877603"/>
          </a:xfrm>
          <a:prstGeom prst="flowChartTermina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chemeClr val="tx1"/>
                </a:solidFill>
              </a:rPr>
              <a:t>Артюшенко</a:t>
            </a:r>
            <a:r>
              <a:rPr lang="ru-RU" b="1" dirty="0" smtClean="0">
                <a:solidFill>
                  <a:schemeClr val="tx1"/>
                </a:solidFill>
              </a:rPr>
              <a:t> Ю.В.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 Педагог высшей квалификационной категории</a:t>
            </a:r>
            <a:endParaRPr lang="ru-RU" sz="1400" b="1" dirty="0">
              <a:solidFill>
                <a:schemeClr val="tx1"/>
              </a:solidFill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V="1">
            <a:off x="5580112" y="1124744"/>
            <a:ext cx="457200" cy="16426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Блок-схема: знак завершения 6"/>
          <p:cNvSpPr/>
          <p:nvPr/>
        </p:nvSpPr>
        <p:spPr>
          <a:xfrm>
            <a:off x="5452424" y="188640"/>
            <a:ext cx="3584072" cy="936104"/>
          </a:xfrm>
          <a:prstGeom prst="flowChartTermina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«Формирование предпосылок читательской грамотности у дошкольников через художественную литературу»</a:t>
            </a:r>
            <a:endParaRPr lang="ru-RU" sz="1400" b="1" dirty="0">
              <a:solidFill>
                <a:schemeClr val="tx1"/>
              </a:solidFill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7244460" y="1268760"/>
            <a:ext cx="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Блок-схема: знак завершения 12"/>
          <p:cNvSpPr/>
          <p:nvPr/>
        </p:nvSpPr>
        <p:spPr>
          <a:xfrm>
            <a:off x="5808712" y="1758563"/>
            <a:ext cx="3227784" cy="1166381"/>
          </a:xfrm>
          <a:prstGeom prst="flowChartTermina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Цель</a:t>
            </a:r>
            <a:r>
              <a:rPr lang="ru-RU" sz="1600" b="1" dirty="0" smtClean="0">
                <a:solidFill>
                  <a:schemeClr val="tx1"/>
                </a:solidFill>
              </a:rPr>
              <a:t>: Создание </a:t>
            </a:r>
            <a:r>
              <a:rPr lang="ru-RU" sz="1600" b="1" dirty="0">
                <a:solidFill>
                  <a:schemeClr val="tx1"/>
                </a:solidFill>
              </a:rPr>
              <a:t>условий для формирования читательской грамотности </a:t>
            </a:r>
            <a:r>
              <a:rPr lang="ru-RU" sz="1600" b="1" dirty="0" smtClean="0">
                <a:solidFill>
                  <a:schemeClr val="tx1"/>
                </a:solidFill>
              </a:rPr>
              <a:t>дошкольников через </a:t>
            </a:r>
            <a:r>
              <a:rPr lang="ru-RU" sz="1600" b="1" dirty="0" err="1" smtClean="0">
                <a:solidFill>
                  <a:schemeClr val="tx1"/>
                </a:solidFill>
              </a:rPr>
              <a:t>худ.лит-ру</a:t>
            </a:r>
            <a:endParaRPr lang="ru-RU" sz="1600" b="1" dirty="0">
              <a:solidFill>
                <a:schemeClr val="tx1"/>
              </a:solidFill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7244460" y="3068960"/>
            <a:ext cx="0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Блок-схема: знак завершения 17"/>
          <p:cNvSpPr/>
          <p:nvPr/>
        </p:nvSpPr>
        <p:spPr>
          <a:xfrm>
            <a:off x="3635896" y="3789040"/>
            <a:ext cx="5508104" cy="2953263"/>
          </a:xfrm>
          <a:prstGeom prst="flowChartTermina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chemeClr val="tx1"/>
                </a:solidFill>
              </a:rPr>
              <a:t>Задачи:</a:t>
            </a:r>
          </a:p>
          <a:p>
            <a:r>
              <a:rPr lang="ru-RU" sz="1200" b="1" dirty="0">
                <a:solidFill>
                  <a:schemeClr val="tx1"/>
                </a:solidFill>
              </a:rPr>
              <a:t>Повысить читательский уровень педагога по проблеме приобщения ребёнка к чтению: Организация педагогического процесса, основанного на традиционных и инновационных методах, для эффективного влияния на развитие интереса к чтению.</a:t>
            </a:r>
          </a:p>
          <a:p>
            <a:r>
              <a:rPr lang="ru-RU" sz="1200" b="1" dirty="0">
                <a:solidFill>
                  <a:schemeClr val="tx1"/>
                </a:solidFill>
              </a:rPr>
              <a:t>Способствовать формированию основ читательской грамотности, читательских и речевых умений.</a:t>
            </a:r>
          </a:p>
          <a:p>
            <a:r>
              <a:rPr lang="ru-RU" sz="1200" b="1" dirty="0">
                <a:solidFill>
                  <a:schemeClr val="tx1"/>
                </a:solidFill>
              </a:rPr>
              <a:t>Повысить эффективность работы по приобщению детей к книге во взаимодействии всех участников образовательного процесса: педагогов, детей, родителей.</a:t>
            </a:r>
          </a:p>
          <a:p>
            <a:r>
              <a:rPr lang="ru-RU" sz="1200" b="1" dirty="0">
                <a:solidFill>
                  <a:schemeClr val="tx1"/>
                </a:solidFill>
              </a:rPr>
              <a:t>Прививать интерес и любовь к чтению, стремление к самостоятельному чтению детской литературы</a:t>
            </a:r>
          </a:p>
          <a:p>
            <a:r>
              <a:rPr lang="ru-RU" sz="1200" b="1" dirty="0">
                <a:solidFill>
                  <a:schemeClr val="tx1"/>
                </a:solidFill>
              </a:rPr>
              <a:t>Постоянно развивать интерес детей к чтению, расширять круг чтения старшего дошкольника.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 flipH="1" flipV="1">
            <a:off x="2792194" y="1268761"/>
            <a:ext cx="627678" cy="13550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Блок-схема: знак завершения 23"/>
          <p:cNvSpPr/>
          <p:nvPr/>
        </p:nvSpPr>
        <p:spPr>
          <a:xfrm>
            <a:off x="179512" y="188640"/>
            <a:ext cx="3240360" cy="936104"/>
          </a:xfrm>
          <a:prstGeom prst="flowChartTermina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Программа кружка «Литературная гостиная»</a:t>
            </a:r>
            <a:endParaRPr lang="ru-RU" b="1" dirty="0">
              <a:solidFill>
                <a:schemeClr val="tx1"/>
              </a:solidFill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>
            <a:off x="1826002" y="1171001"/>
            <a:ext cx="0" cy="48980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Блок-схема: знак завершения 28"/>
          <p:cNvSpPr/>
          <p:nvPr/>
        </p:nvSpPr>
        <p:spPr>
          <a:xfrm>
            <a:off x="0" y="1758562"/>
            <a:ext cx="3106033" cy="1598430"/>
          </a:xfrm>
          <a:prstGeom prst="flowChartTermina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tx1"/>
                </a:solidFill>
              </a:rPr>
              <a:t>Цель: формировать  </a:t>
            </a:r>
            <a:r>
              <a:rPr lang="ru-RU" sz="1400" b="1" dirty="0">
                <a:solidFill>
                  <a:schemeClr val="tx1"/>
                </a:solidFill>
              </a:rPr>
              <a:t>устойчивый интерес к книге как к произведению искусства, источнику знаний. Привить детям любовь к художественному слову, уважение к книге.</a:t>
            </a:r>
          </a:p>
        </p:txBody>
      </p:sp>
      <p:pic>
        <p:nvPicPr>
          <p:cNvPr id="8195" name="Picture 3" descr="C:\Users\Admin\Desktop\самообразование\фотки\image - 2022-02-06T182330.9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3472560"/>
            <a:ext cx="3024336" cy="32697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https://i.mycdn.me/image?id=931475390085&amp;t=3&amp;plc=API&amp;viewToken=psBNyCJtQFdwVqbVnIkRog&amp;tkn=*iYWYu2qTXa8X7KoVMM9n01ik1V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5" r="2286"/>
          <a:stretch/>
        </p:blipFill>
        <p:spPr bwMode="auto">
          <a:xfrm>
            <a:off x="3322739" y="217891"/>
            <a:ext cx="2229486" cy="25495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611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1614842693_54-p-fon-romashki-dlya-prezentatsii-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05"/>
            <a:ext cx="9144000" cy="686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116632"/>
            <a:ext cx="8856984" cy="17281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2023 год 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  <a:hlinkClick r:id="rId3"/>
              </a:rPr>
              <a:t>Указом Президента России Владимира Путина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 объявлен Годом педагога и наставника. Миссия Года – признание особого статуса педагогических работников, в том числе выполняющих наставническую деятельность. Мероприятия Года педагога и наставника будут направлены на повышение престижа профессии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педагога. В нашем деском саду были выбраны наставники для молодых педагогов. Я являюсь педагогом-наставником молодого педагога </a:t>
            </a:r>
            <a:r>
              <a:rPr lang="ru-RU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Мечковой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 Н.Е.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itchFamily="2" charset="-79"/>
            </a:endParaRPr>
          </a:p>
        </p:txBody>
      </p:sp>
      <p:pic>
        <p:nvPicPr>
          <p:cNvPr id="23554" name="Picture 2" descr="https://i.mycdn.me/image?id=931475460485&amp;t=3&amp;plc=API&amp;viewToken=8TiIbsXKWD2HeteOzVsPQA&amp;tkn=*EU9kdR4vRT1v6x9Jr8Zj6LO5KX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4" r="12501"/>
          <a:stretch/>
        </p:blipFill>
        <p:spPr bwMode="auto">
          <a:xfrm>
            <a:off x="129906" y="1913279"/>
            <a:ext cx="4814376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s://i.mycdn.me/image?id=931475481477&amp;t=3&amp;plc=API&amp;viewToken=yTi5-u-dpb2vhsd5Q6aneA&amp;tkn=*1J8RbDiSpugd2OvRoxLCDPJGihI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09" r="4529" b="25538"/>
          <a:stretch/>
        </p:blipFill>
        <p:spPr bwMode="auto">
          <a:xfrm>
            <a:off x="5940152" y="1844824"/>
            <a:ext cx="2171080" cy="23077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Прямоугольник 5"/>
          <p:cNvSpPr/>
          <p:nvPr/>
        </p:nvSpPr>
        <p:spPr>
          <a:xfrm>
            <a:off x="5113334" y="4152596"/>
            <a:ext cx="3851154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Нина Евгеньевна талантливый, любящий детей молодой педагог.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itchFamily="2" charset="-79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67944" y="5445224"/>
            <a:ext cx="4896544" cy="14127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Тема для самообразования: </a:t>
            </a:r>
            <a:endParaRPr lang="ru-RU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itchFamily="2" charset="-79"/>
            </a:endParaRP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«</a:t>
            </a: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Формирование КГН у младших дошкольников через игровые ситуации в режимных моментах»</a:t>
            </a:r>
          </a:p>
        </p:txBody>
      </p:sp>
      <p:sp>
        <p:nvSpPr>
          <p:cNvPr id="10" name="Стрелка вниз 9"/>
          <p:cNvSpPr/>
          <p:nvPr/>
        </p:nvSpPr>
        <p:spPr>
          <a:xfrm>
            <a:off x="6606138" y="5005991"/>
            <a:ext cx="484632" cy="533144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321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1614842693_54-p-fon-romashki-dlya-prezentatsii-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05"/>
            <a:ext cx="9144000" cy="686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.mycdn.me/image?id=925527422597&amp;t=3&amp;plc=API&amp;viewToken=pSE6AAA5moCZxZ84Be4kWg&amp;tkn=*R1oNRfgFQK3fW4Xc4lL1okB5Ob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03040"/>
            <a:ext cx="3281264" cy="24609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188640"/>
            <a:ext cx="424847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Открытый показ сюжетно-ролевой игры «Интернет магазин </a:t>
            </a: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OZON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»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itchFamily="2" charset="-79"/>
            </a:endParaRPr>
          </a:p>
        </p:txBody>
      </p:sp>
      <p:pic>
        <p:nvPicPr>
          <p:cNvPr id="1028" name="Picture 4" descr="https://i.mycdn.me/image?id=925527417221&amp;t=3&amp;plc=API&amp;viewToken=Lbl-wXcHyDZncluI3py7zA&amp;tkn=*guRXpbbHiDcdroOVBrW1PMo6DYQ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62"/>
          <a:stretch/>
        </p:blipFill>
        <p:spPr bwMode="auto">
          <a:xfrm>
            <a:off x="3467913" y="1196752"/>
            <a:ext cx="2598018" cy="23672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.mycdn.me/image?id=925527412869&amp;t=3&amp;plc=API&amp;viewToken=QVUImXGnUZI-qkx_79Nh1w&amp;tkn=*9xAV0UWVW2_tk04rPnrUWqP4_n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88640"/>
            <a:ext cx="2639453" cy="35192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.mycdn.me/image?id=925527411589&amp;t=3&amp;plc=API&amp;viewToken=jTAD6Uf9XFwfrYv9tHdqQA&amp;tkn=*gxN1IYJFdt-xGC3DsXkiS6lTz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63988"/>
            <a:ext cx="2391096" cy="3188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mycdn.me/image?id=925527405701&amp;t=3&amp;plc=API&amp;viewToken=b6lbZswAf5KFhtIysB2fZA&amp;tkn=*PS5ykqIcGQUwjNu7JOMkb0G81W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563988"/>
            <a:ext cx="2301720" cy="3068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i.mycdn.me/image?id=925527401349&amp;t=3&amp;plc=API&amp;viewToken=0ou69hJ2YYZbHiJ88zTBsw&amp;tkn=*4wNyURKL9n-jSSYstqR6YHxfcg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123" y="3253378"/>
            <a:ext cx="2637565" cy="35167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743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Admin\Desktop\работа  2022\1614842799_159-p-fon-romashki-dlya-prezentatsii-20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6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39952" y="125279"/>
            <a:ext cx="4824536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В рамках индивидуального плана наставника совместное занятие  с ясельной группой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«В гостях у </a:t>
            </a:r>
            <a:r>
              <a:rPr lang="ru-RU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Мойдодыра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»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itchFamily="2" charset="-79"/>
            </a:endParaRPr>
          </a:p>
        </p:txBody>
      </p:sp>
      <p:pic>
        <p:nvPicPr>
          <p:cNvPr id="2050" name="Picture 2" descr="https://i.mycdn.me/image?id=930527866245&amp;t=3&amp;plc=API&amp;viewToken=CbdDtbrs1WZcF8mxmt46pQ&amp;tkn=*CGrdVr1QdKrnapVOe-iV9EMY9t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82" r="7421"/>
          <a:stretch/>
        </p:blipFill>
        <p:spPr bwMode="auto">
          <a:xfrm>
            <a:off x="107504" y="125279"/>
            <a:ext cx="3312368" cy="32161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.mycdn.me/image?id=930527864709&amp;t=3&amp;plc=API&amp;viewToken=dMRvM8yd4c_amgDJVvhbyQ&amp;tkn=*CR3DOPpZ3eWWWDD97EdzBYCsEY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039679"/>
            <a:ext cx="2432972" cy="3243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i.mycdn.me/image?id=930527859077&amp;t=3&amp;plc=API&amp;viewToken=_ZheI43PX9UInpufkB__Uw&amp;tkn=*gx9Z0400UmpPiPzEK7wlKYcLWK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657" y="1495656"/>
            <a:ext cx="3109343" cy="2332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i.mycdn.me/image?id=930527862661&amp;t=3&amp;plc=API&amp;viewToken=9jK1atAtVXPBaB8xECQxYQ&amp;tkn=*kMAhwL3RpONLfgOVi-sQYJ6SDq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40738"/>
            <a:ext cx="2808312" cy="37444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i.mycdn.me/image?id=930527860357&amp;t=3&amp;plc=API&amp;viewToken=xsL9NBn7b-MbVYPUwQcXsw&amp;tkn=*Oi7HXajfBV_oBEAKcHsU66ODR9s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95"/>
          <a:stretch/>
        </p:blipFill>
        <p:spPr bwMode="auto">
          <a:xfrm>
            <a:off x="3079355" y="3854476"/>
            <a:ext cx="3048319" cy="29306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i.mycdn.me/image?id=930527863429&amp;t=3&amp;plc=API&amp;viewToken=XEfvFgh_z0j3Kh8iXvG9gw&amp;tkn=*yyYHNPcFaU8bVgchCRHuMIYbUW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647" y="4145374"/>
            <a:ext cx="3311353" cy="2712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615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работа  2022\1614842799_159-p-fon-romashki-dlya-prezentatsii-2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43808" y="188640"/>
            <a:ext cx="5976664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Совместные мероприятия с родителями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itchFamily="2" charset="-79"/>
            </a:endParaRPr>
          </a:p>
        </p:txBody>
      </p:sp>
      <p:pic>
        <p:nvPicPr>
          <p:cNvPr id="3074" name="Picture 2" descr="https://i.mycdn.me/image?id=928710775941&amp;t=3&amp;plc=API&amp;viewToken=tmJDK-8KfK1SHvgluTmARw&amp;tkn=*W5TMoSGDbjteLFbzl5lKQk3TdW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44" b="13713"/>
          <a:stretch/>
        </p:blipFill>
        <p:spPr bwMode="auto">
          <a:xfrm>
            <a:off x="107503" y="908720"/>
            <a:ext cx="5453693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.mycdn.me/image?id=928119610501&amp;t=3&amp;plc=API&amp;viewToken=ouyEghobP-GD1X8GM5CbCQ&amp;tkn=*58hE3DqQi61L8hn7mfl4ivvbBQ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68" y="3558064"/>
            <a:ext cx="4399914" cy="32999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i.mycdn.me/image?id=925527596165&amp;t=3&amp;plc=API&amp;viewToken=v4fRD4NqGszQ6RKGlbxhSw&amp;tkn=*BvrPZ7EwbHRLf161Fw78c78j5jk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31"/>
          <a:stretch/>
        </p:blipFill>
        <p:spPr bwMode="auto">
          <a:xfrm>
            <a:off x="4863364" y="3365578"/>
            <a:ext cx="4233644" cy="34924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0005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687</Words>
  <Application>Microsoft Office PowerPoint</Application>
  <PresentationFormat>Экран (4:3)</PresentationFormat>
  <Paragraphs>74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33</cp:revision>
  <dcterms:created xsi:type="dcterms:W3CDTF">2023-05-13T16:08:07Z</dcterms:created>
  <dcterms:modified xsi:type="dcterms:W3CDTF">2023-05-29T13:45:01Z</dcterms:modified>
</cp:coreProperties>
</file>