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69" r:id="rId4"/>
    <p:sldId id="259" r:id="rId5"/>
    <p:sldId id="260" r:id="rId6"/>
    <p:sldId id="261" r:id="rId7"/>
    <p:sldId id="263" r:id="rId8"/>
    <p:sldId id="264" r:id="rId9"/>
    <p:sldId id="271" r:id="rId10"/>
    <p:sldId id="265" r:id="rId11"/>
    <p:sldId id="266" r:id="rId12"/>
    <p:sldId id="270" r:id="rId13"/>
    <p:sldId id="267" r:id="rId14"/>
    <p:sldId id="272" r:id="rId15"/>
    <p:sldId id="276" r:id="rId16"/>
    <p:sldId id="273" r:id="rId17"/>
    <p:sldId id="274" r:id="rId18"/>
    <p:sldId id="275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0" r:id="rId2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Лист1!$A$2:$A$4</cx:f>
        <cx:lvl ptCount="3">
          <cx:pt idx="0">13</cx:pt>
          <cx:pt idx="1">2</cx:pt>
          <cx:pt idx="2">4</cx:pt>
        </cx:lvl>
      </cx:strDim>
      <cx:numDim type="size">
        <cx:f>Лист1!$B$2:$B$4</cx:f>
        <cx:lvl ptCount="3" formatCode="Основной">
          <cx:pt idx="0">67.900000000000006</cx:pt>
          <cx:pt idx="1">10.699999999999999</cx:pt>
          <cx:pt idx="2">20.899999999999999</cx:pt>
        </cx:lvl>
      </cx:numDim>
    </cx:data>
  </cx:chartData>
  <cx:chart>
    <cx:plotArea>
      <cx:plotAreaRegion>
        <cx:series layoutId="sunburst" uniqueId="{55FFD208-E474-47BE-8FD1-5A31DABCDE28}">
          <cx:tx>
            <cx:txData>
              <cx:f>Лист1!$B$1</cx:f>
              <cx:v>Столбец1</cx:v>
            </cx:txData>
          </cx:tx>
          <cx:spPr>
            <a:effectLst>
              <a:glow rad="317500">
                <a:schemeClr val="accent2">
                  <a:lumMod val="40000"/>
                  <a:lumOff val="60000"/>
                  <a:alpha val="17000"/>
                </a:schemeClr>
              </a:glow>
              <a:outerShdw blurRad="50800" dist="50800" dir="5400000" sx="1000" sy="1000" algn="ctr" rotWithShape="0">
                <a:srgbClr val="000000">
                  <a:alpha val="74000"/>
                </a:srgbClr>
              </a:outerShdw>
              <a:softEdge rad="0"/>
            </a:effectLst>
          </cx:spPr>
          <cx:dataId val="0"/>
        </cx:series>
      </cx:plotAreaRegion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ru-RU" sz="1197" b="0" i="0" u="none" strike="noStrike" kern="1200" baseline="0">
            <a:solidFill>
              <a:srgbClr val="595959">
                <a:lumMod val="65000"/>
                <a:lumOff val="35000"/>
              </a:srgbClr>
            </a:solidFill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образ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01.09.2016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7236" y="887505"/>
            <a:ext cx="7091361" cy="2793906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Искитимского района Новосибирской </a:t>
            </a:r>
            <a:r>
              <a:rPr lang="ru-RU" sz="16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областидетский</a:t>
            </a:r>
            <a:r>
              <a:rPr lang="ru-RU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сад комбинированного вида «Красная шапочка» </a:t>
            </a:r>
            <a:r>
              <a:rPr lang="ru-RU" sz="16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Линево.Адрес</a:t>
            </a:r>
            <a:r>
              <a:rPr lang="ru-RU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633216 </a:t>
            </a:r>
            <a:r>
              <a:rPr lang="ru-RU" sz="16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6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Линево 4 микрорайон д. 15, Искитимский район, Новосибирская область, тел/ факс (8 383 4 ) 3-38-21 </a:t>
            </a:r>
            <a:r>
              <a:rPr lang="ru-RU" sz="1600" b="1" dirty="0" err="1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Е-mail:shapockalinevo@mail.ru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Аналитический отчет группы «Почемучки» за</a:t>
            </a:r>
            <a:b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2024-2025 учебный год.</a:t>
            </a:r>
            <a:r>
              <a:rPr lang="ru-RU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578" y="4921625"/>
            <a:ext cx="8751140" cy="1936375"/>
          </a:xfrm>
        </p:spPr>
        <p:txBody>
          <a:bodyPr rtlCol="0">
            <a:normAutofit/>
          </a:bodyPr>
          <a:lstStyle/>
          <a:p>
            <a:endParaRPr lang="ru-RU" b="1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Герцог Н.А.- высшая квалификационная категория</a:t>
            </a:r>
          </a:p>
          <a:p>
            <a:r>
              <a:rPr lang="ru-RU" sz="1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Взаимодействие с родителями.</a:t>
            </a:r>
            <a:br>
              <a:rPr lang="ru-RU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69DD31-61FF-4E46-A703-CDF2A5F9A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1" y="1165411"/>
            <a:ext cx="29718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9C65B7-9EFC-4830-A9F5-1E0F14CBB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434" y="2958353"/>
            <a:ext cx="2867585" cy="3823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09F567-02D4-4524-94BB-093067A10A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87" y="977152"/>
            <a:ext cx="2971801" cy="3962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888844-931A-4335-97E3-3B2F4FF6D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366" y="3366247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3D36FC-0B70-4DD3-B087-FE573840044B}"/>
              </a:ext>
            </a:extLst>
          </p:cNvPr>
          <p:cNvSpPr txBox="1"/>
          <p:nvPr/>
        </p:nvSpPr>
        <p:spPr>
          <a:xfrm>
            <a:off x="358587" y="412376"/>
            <a:ext cx="113851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Наши праздники: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«Осеннее развлечение»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«Новый год»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23 Февраля «День Защитника Отечества»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8 Марта «Международный женский день»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«Масленица»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«День Здоровья»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E50F61-0E69-4724-BFDB-C3D840F65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35" y="365262"/>
            <a:ext cx="3610138" cy="269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630280-0495-4ADB-B635-0E8219E4F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70" y="3219450"/>
            <a:ext cx="3926541" cy="2944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2D763A-AFDC-44A5-B1C2-4BAAA99F95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71" y="2993392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621EAC-8B35-48B4-8130-36B3657B8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8100" y="857885"/>
            <a:ext cx="3045013" cy="228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95C524-54CB-45EA-A14D-FC791FD8E2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" y="3429000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870BF5-D3C7-4266-B0A7-5B29988600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00" y="2993392"/>
            <a:ext cx="2441255" cy="3255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C965E4-944D-4123-BC80-1C7963D6999B}"/>
              </a:ext>
            </a:extLst>
          </p:cNvPr>
          <p:cNvSpPr txBox="1"/>
          <p:nvPr/>
        </p:nvSpPr>
        <p:spPr>
          <a:xfrm>
            <a:off x="1057836" y="582705"/>
            <a:ext cx="10327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конкурсы: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«Мамочка любимая моя»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4E0EA6-8338-4707-92CB-CDEA8787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06" y="1290591"/>
            <a:ext cx="6176682" cy="463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1537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2" y="533400"/>
            <a:ext cx="9858281" cy="4800600"/>
          </a:xfrm>
        </p:spPr>
        <p:txBody>
          <a:bodyPr rtlCol="0"/>
          <a:lstStyle/>
          <a:p>
            <a:pPr marL="45720" indent="0" rtl="0">
              <a:buNone/>
            </a:pPr>
            <a:r>
              <a:rPr lang="ru-RU" dirty="0"/>
              <a:t>2. Конкурс «Лучшее осеннее оформление группы»</a:t>
            </a:r>
          </a:p>
          <a:p>
            <a:pPr marL="45720" indent="0" rtl="0">
              <a:buNone/>
            </a:pP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53664D-8BB6-4DAF-9B2C-FED748886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" y="1039907"/>
            <a:ext cx="4824504" cy="3618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D3673F-BD73-4C07-ABBC-BCB0330C8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153" y="474292"/>
            <a:ext cx="2859740" cy="3812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ADFB7D-0D0B-461D-A0F4-3D28F792E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07" y="3175186"/>
            <a:ext cx="4585446" cy="343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B4FBA-2288-4F28-8120-8A1C4B76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976" y="161806"/>
            <a:ext cx="5308695" cy="52847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Конкурс «Новогодних костюмов».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4E78D7A-BD7B-4F24-90CE-0F2EF5A05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19" y="690282"/>
            <a:ext cx="5109228" cy="5109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9192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EA6EC-6A45-4658-8E62-85C24ECE52CB}"/>
              </a:ext>
            </a:extLst>
          </p:cNvPr>
          <p:cNvSpPr txBox="1"/>
          <p:nvPr/>
        </p:nvSpPr>
        <p:spPr>
          <a:xfrm>
            <a:off x="842682" y="434789"/>
            <a:ext cx="5253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Конкурс «Семейное древо»: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FABB8E-D845-460D-8496-947ABA44B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656" y="579334"/>
            <a:ext cx="3643590" cy="5154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9D2916-6FCB-4D4D-B499-8517BAED9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71" y="1207977"/>
            <a:ext cx="5173195" cy="3897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509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1CB64B0-9D2C-4AFB-8102-77DBCF5D6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dirty="0"/>
              <a:t>5 Конкурс «Лучший снеговик»: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5932DC-DED6-40A5-8A4C-A4E061F99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3" y="1129553"/>
            <a:ext cx="3674409" cy="4899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B7DF5C-BEC2-4590-BD52-EFBBAE05A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42" y="533400"/>
            <a:ext cx="4986232" cy="373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8B5E062-1966-44D1-8FFF-E4B090CEC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332" y="3773010"/>
            <a:ext cx="4113319" cy="308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364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947FE9-AA71-40D2-BE45-2579AC1B0CAC}"/>
              </a:ext>
            </a:extLst>
          </p:cNvPr>
          <p:cNvSpPr txBox="1"/>
          <p:nvPr/>
        </p:nvSpPr>
        <p:spPr>
          <a:xfrm>
            <a:off x="2366682" y="322728"/>
            <a:ext cx="9099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Искитимского приюта для собак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04523C-5052-4020-A196-C83C3C2D2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4" y="847164"/>
            <a:ext cx="4572001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C16748-A190-462F-BF8C-521580E3A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87" y="3916687"/>
            <a:ext cx="3743641" cy="280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0B2E33-7A9F-4B0E-AC84-7347081AC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2" y="3506089"/>
            <a:ext cx="2413747" cy="3218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3AEC67-C594-4022-9361-20182D226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50" y="623491"/>
            <a:ext cx="4482355" cy="336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776977-2CB3-4B00-943D-EC5CC26E85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70" y="2944375"/>
            <a:ext cx="2323259" cy="4130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8306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3033D-1E3A-476D-96EC-8F8274B04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883" y="-452418"/>
            <a:ext cx="9372600" cy="1200416"/>
          </a:xfrm>
        </p:spPr>
        <p:txBody>
          <a:bodyPr/>
          <a:lstStyle/>
          <a:p>
            <a:r>
              <a:rPr lang="ru-RU" dirty="0"/>
              <a:t>Наши проекты: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C593B1-5680-4FF3-B166-43DC9514D541}"/>
              </a:ext>
            </a:extLst>
          </p:cNvPr>
          <p:cNvSpPr txBox="1"/>
          <p:nvPr/>
        </p:nvSpPr>
        <p:spPr>
          <a:xfrm>
            <a:off x="708212" y="673444"/>
            <a:ext cx="11098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«Чудо-тыква»</a:t>
            </a:r>
          </a:p>
          <a:p>
            <a:r>
              <a:rPr lang="ru-RU" dirty="0"/>
              <a:t>                                                       2. «Театральная неделя»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03A8FE-64B1-4322-A454-7172D8AE3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7976"/>
            <a:ext cx="2662518" cy="355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A0E20D-8FC5-4EA7-8817-89219570D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53" y="1159670"/>
            <a:ext cx="3077883" cy="230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6B68CF3-895B-4B85-97D7-5551E32BA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17" y="3863788"/>
            <a:ext cx="3789083" cy="284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ABFC36-63E0-4C88-8625-347BBDB3E0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1" y="1452144"/>
            <a:ext cx="3445435" cy="258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8A023C-EBCB-4598-83A9-DDA970A10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8" y="3307976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633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2DE91B-2D75-49B8-9373-2D94E342AC63}"/>
              </a:ext>
            </a:extLst>
          </p:cNvPr>
          <p:cNvSpPr txBox="1"/>
          <p:nvPr/>
        </p:nvSpPr>
        <p:spPr>
          <a:xfrm>
            <a:off x="1174377" y="1457556"/>
            <a:ext cx="6069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Юные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B7B2D6-1641-4D9D-830B-189A77D6C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635" y="177053"/>
            <a:ext cx="4335930" cy="325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B50CBF-3F93-4068-82C8-E836657BA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366" y="345141"/>
            <a:ext cx="3369609" cy="449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0A1771-17B2-41C8-BD95-172FA143DA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46" y="2837330"/>
            <a:ext cx="4989692" cy="3523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4A75A9-35D4-4C46-A777-E1782F273E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21" y="3493302"/>
            <a:ext cx="4764174" cy="3364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048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Характеристика группы </a:t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«Почемучки»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нашей группе на </a:t>
            </a:r>
          </a:p>
          <a:p>
            <a:pPr marL="4572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начало года-20детей:</a:t>
            </a:r>
          </a:p>
          <a:p>
            <a:pPr marL="4572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конец года -20 детей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них 7 мальчиков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13 девочек.</a:t>
            </a:r>
          </a:p>
          <a:p>
            <a:pPr rtl="0"/>
            <a:endParaRPr lang="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633BA2-1119-4353-870A-EF70C36C1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534" y="1194318"/>
            <a:ext cx="5959151" cy="446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D8097B-5EB4-47FE-90C2-CD1DD32E5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35" y="1337981"/>
            <a:ext cx="6199094" cy="4649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67C9E-B2A6-494E-85F6-A7FE0A684825}"/>
              </a:ext>
            </a:extLst>
          </p:cNvPr>
          <p:cNvSpPr txBox="1"/>
          <p:nvPr/>
        </p:nvSpPr>
        <p:spPr>
          <a:xfrm>
            <a:off x="860612" y="501366"/>
            <a:ext cx="6347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фестиваль Технического творчества.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17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8A9CE5-D905-4013-B841-4B4A707F9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0" y="85165"/>
            <a:ext cx="4619813" cy="346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52D7AF-B645-479F-8EFA-3AB4A92F1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40" y="3393140"/>
            <a:ext cx="4619813" cy="346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88A8B5-2470-48DA-AF0D-72056D642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7" y="1071282"/>
            <a:ext cx="5549153" cy="4161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55CFCE-B64C-4CBA-9731-651D76D6758A}"/>
              </a:ext>
            </a:extLst>
          </p:cNvPr>
          <p:cNvSpPr txBox="1"/>
          <p:nvPr/>
        </p:nvSpPr>
        <p:spPr>
          <a:xfrm>
            <a:off x="1407458" y="479612"/>
            <a:ext cx="531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акция «Окна Победы»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97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EDFE4-4196-4FC5-99F4-1651AA269C76}"/>
              </a:ext>
            </a:extLst>
          </p:cNvPr>
          <p:cNvSpPr txBox="1"/>
          <p:nvPr/>
        </p:nvSpPr>
        <p:spPr>
          <a:xfrm>
            <a:off x="618565" y="309282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«Великой Победы»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27C3FB-D9B1-4A28-9CB3-220C882086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36" y="255494"/>
            <a:ext cx="4231341" cy="3173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467C4C-FBB8-45E7-A90B-34E1D34F9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639" y="3379688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4C01A8-4737-4472-A9EC-89F6B6D37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73" y="3429000"/>
            <a:ext cx="2571751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A339F5-0B1A-4AE1-A093-DD414880D3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97" y="589432"/>
            <a:ext cx="4081930" cy="306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4280A8-9042-4B3E-B06E-91C97711A8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67" y="3514165"/>
            <a:ext cx="2482664" cy="331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225C38-5B6A-4BE2-8698-8901648D3D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79" y="3601567"/>
            <a:ext cx="2405341" cy="320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48C741A-60FA-4D49-AB9C-C406AAF94A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9" y="770947"/>
            <a:ext cx="2738156" cy="3650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88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A0C4EE-A993-4D87-B373-5C5A05617A12}"/>
              </a:ext>
            </a:extLst>
          </p:cNvPr>
          <p:cNvSpPr txBox="1"/>
          <p:nvPr/>
        </p:nvSpPr>
        <p:spPr>
          <a:xfrm>
            <a:off x="412376" y="138953"/>
            <a:ext cx="483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Аллея боевой славы и возложение цветов к памятнику: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1336B7-5FB4-42C2-A97A-CC7DF26E6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24" y="94130"/>
            <a:ext cx="4446493" cy="33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C9BF32-ED61-421A-9F4A-C132712B3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96" y="462563"/>
            <a:ext cx="2642347" cy="3523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192944-4BE7-4C4F-A52E-F4BCAB4A0A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" y="3173506"/>
            <a:ext cx="4912658" cy="3684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BE134A-C710-4D5F-83E7-EBF72431F7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76" y="3334870"/>
            <a:ext cx="4697507" cy="3523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325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E19746-8330-4B2E-A3C7-2C7EA66EB4A6}"/>
              </a:ext>
            </a:extLst>
          </p:cNvPr>
          <p:cNvSpPr txBox="1"/>
          <p:nvPr/>
        </p:nvSpPr>
        <p:spPr>
          <a:xfrm>
            <a:off x="313765" y="201707"/>
            <a:ext cx="566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концерте «День Победы»: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2A1FF1-BC29-4C6A-B4EE-0A38328357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" y="3051362"/>
            <a:ext cx="6544235" cy="368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65D226-177C-4991-A9D7-1658DAB2D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906" y="201707"/>
            <a:ext cx="5593976" cy="4195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5042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7F300B-A5D4-40FC-9B94-944CCE46B8F5}"/>
              </a:ext>
            </a:extLst>
          </p:cNvPr>
          <p:cNvSpPr txBox="1"/>
          <p:nvPr/>
        </p:nvSpPr>
        <p:spPr>
          <a:xfrm>
            <a:off x="416560" y="18796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сотрудничество с активистами «Движение Первых»: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DA05A4-8682-4977-BEF5-148262AF2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61440"/>
            <a:ext cx="5743787" cy="430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E207DC-315B-4A28-876F-22C46ABC2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75080"/>
            <a:ext cx="5743787" cy="430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430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626C39-7011-4F73-9B55-8736BEB0D720}"/>
              </a:ext>
            </a:extLst>
          </p:cNvPr>
          <p:cNvSpPr txBox="1"/>
          <p:nvPr/>
        </p:nvSpPr>
        <p:spPr>
          <a:xfrm>
            <a:off x="528320" y="472440"/>
            <a:ext cx="45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Поселковый конкурс «Ай да я!»: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1EF987-9DD9-4A57-BFDC-DA74AB711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110" y="243841"/>
            <a:ext cx="4829810" cy="643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837172-E821-4136-BE21-5D2FAE95B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1" y="934105"/>
            <a:ext cx="4405630" cy="587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486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69033D-6902-4FC5-B205-FEC4442BF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" y="102446"/>
            <a:ext cx="4989830" cy="6653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9A7C09-8123-4406-85D9-9AD15F570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90" y="170180"/>
            <a:ext cx="4888230" cy="651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744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0B6888-7472-4AB1-BC7C-53F23FFDA3B1}"/>
              </a:ext>
            </a:extLst>
          </p:cNvPr>
          <p:cNvSpPr/>
          <p:nvPr/>
        </p:nvSpPr>
        <p:spPr>
          <a:xfrm>
            <a:off x="1554251" y="2967335"/>
            <a:ext cx="9083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!!!!!!!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4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693" y="170329"/>
            <a:ext cx="9142413" cy="6122895"/>
          </a:xfrm>
        </p:spPr>
        <p:txBody>
          <a:bodyPr rtlCol="0">
            <a:normAutofit fontScale="90000"/>
          </a:bodyPr>
          <a:lstStyle/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течении года строго соблюдался режим дня и все санитарно-гигиенические требования к пребыванию детей в ДОУ. Согласно плану, проводились медицинское, психологическое и педагогическое обследования воспитанников, подтвердившие положительную динамику развития каждого ребёнка в целом.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детьми систематически проводилась организованная образовательная деятельность в соответствии с основной общеобразовательной программой, реализуемой в ДОУ. Поставленные цели достигнуты в процессе осуществления разнообразных видов деятельности. Все виды деятельности представляют основные направления развития детей: физическое, познавательное, речевое, художественно-эстетическое, социально-коммуникативное. В течение года регулярно организовывалась познавательно-исследовательская деятельность детей: экспериментирование с различными материалами, веществами, предметами; наблюдения за погодой, объектами живой и неживой природы. А также конструктивно-модельная деятельность.</a:t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Образовательный процесс, в основном, строился по тематическим неделям, благодаря которым жизнь детей в детском саду становилась более интересной, разнообразной, занимательной</a:t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 в детском коллективе была доброжелательной, позитивной. Преобладали партнёрские взаимоотношения и совместная деятельность детей. Конфликты между детьми, если и возникали, то быстро и продуктивно решались. Многие дети разносторонне развиты, многие из них дополнительно занимаются в различных кружках, секциях, изостудии. Со всеми детьми в течение года было очень интересно сотрудничать, проводить творческие эксперименты. На протяжении года дети развивались согласно возрасту, и по всем направлениям развития показали положительную динамику и высокие результаты.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083" y="2505635"/>
            <a:ext cx="6741459" cy="2303930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dirty="0"/>
              <a:t>         </a:t>
            </a:r>
            <a:r>
              <a:rPr lang="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Диагностика:</a:t>
            </a:r>
            <a:br>
              <a:rPr lang="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сформировано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-67,9 %</a:t>
            </a:r>
            <a:r>
              <a:rPr lang="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сформировано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20,9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сформировано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10,7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dirty="0"/>
              <a:t/>
            </a:r>
            <a:br>
              <a:rPr lang="ru" dirty="0"/>
            </a:br>
            <a:r>
              <a:rPr lang="ru" dirty="0"/>
              <a:t/>
            </a:r>
            <a:br>
              <a:rPr lang="ru" dirty="0"/>
            </a:br>
            <a:r>
              <a:rPr lang="ru" dirty="0"/>
              <a:t/>
            </a:r>
            <a:br>
              <a:rPr lang="ru" dirty="0"/>
            </a:br>
            <a:endParaRPr lang="ru" dirty="0"/>
          </a:p>
        </p:txBody>
      </p:sp>
      <mc:AlternateContent xmlns:mc="http://schemas.openxmlformats.org/markup-compatibility/2006">
        <mc:Choice xmlns:cx1="http://schemas.microsoft.com/office/drawing/2015/9/8/chartex" xmlns="" Requires="cx1">
          <p:graphicFrame>
            <p:nvGraphicFramePr>
              <p:cNvPr id="8" name="Объект 7">
                <a:extLst>
                  <a:ext uri="{FF2B5EF4-FFF2-40B4-BE49-F238E27FC236}">
                    <a16:creationId xmlns:a16="http://schemas.microsoft.com/office/drawing/2014/main" id="{4C4D4842-EBB8-452B-962F-80712FBCA90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50368046"/>
                  </p:ext>
                </p:extLst>
              </p:nvPr>
            </p:nvGraphicFramePr>
            <p:xfrm>
              <a:off x="4116252" y="212512"/>
              <a:ext cx="8402320" cy="559009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8" name="Объект 7">
                <a:extLst>
                  <a:ext uri="{FF2B5EF4-FFF2-40B4-BE49-F238E27FC236}">
                    <a16:creationId xmlns:a16="http://schemas.microsoft.com/office/drawing/2014/main" id="{4C4D4842-EBB8-452B-962F-80712FBCA9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252" y="212512"/>
                <a:ext cx="8402320" cy="5590092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E2A234-B8BE-44E4-AF97-3EE1AE9AC6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73674" y="2240286"/>
            <a:ext cx="193046" cy="1930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8E08CF-5B69-4C44-8ABE-EDCE1B8AB9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1" y="2505635"/>
            <a:ext cx="251460" cy="2514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5F9E85-CC78-4A6B-8FF0-D3D81C7FD2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95" y="2817693"/>
            <a:ext cx="225425" cy="2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965" y="421342"/>
            <a:ext cx="10809849" cy="3612776"/>
          </a:xfrm>
        </p:spPr>
        <p:txBody>
          <a:bodyPr rtlCol="0" anchor="ctr">
            <a:normAutofit fontScale="90000"/>
          </a:bodyPr>
          <a:lstStyle/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Герцог Нина Андреевна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Тема самообразования:</a:t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«Конструктивная деятельность как средство развития творческой активности детей дошкольного возраста»     </a:t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приобщение дошкольников к детскому научно- техническому творчеству посредством конструирования.</a:t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1.Способствовать развитию познавательного интереса к конструированию</a:t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2.Формировать  умения  и навыки  конструирования. </a:t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3.Развивать творческую активность ,зрительное восприятие, логическое мышление.     </a:t>
            </a:r>
            <a:r>
              <a:rPr lang="ru-RU" sz="5400" dirty="0"/>
              <a:t/>
            </a:r>
            <a:br>
              <a:rPr lang="ru-RU" sz="5400" dirty="0"/>
            </a:br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0EE2E7-D6E9-4E6B-AA0A-F6DC90B4305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" b="4023"/>
          <a:stretch>
            <a:fillRect/>
          </a:stretch>
        </p:blipFill>
        <p:spPr>
          <a:xfrm>
            <a:off x="708212" y="1164665"/>
            <a:ext cx="5553075" cy="383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A852D9-C0EF-4888-BB41-6C48B2576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88" y="378386"/>
            <a:ext cx="3783106" cy="504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8151" y="-268085"/>
            <a:ext cx="9372600" cy="1200416"/>
          </a:xfrm>
        </p:spPr>
        <p:txBody>
          <a:bodyPr rtlCol="0" anchor="ctr"/>
          <a:lstStyle/>
          <a:p>
            <a:pPr algn="just" rtl="0">
              <a:lnSpc>
                <a:spcPct val="100000"/>
              </a:lnSpc>
            </a:pPr>
            <a:r>
              <a:rPr lang="ru-RU" spc="50" dirty="0"/>
              <a:t>Победа в районных соревнованиях</a:t>
            </a:r>
            <a:endParaRPr lang="ru" spc="50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224B3F84-E565-4AC9-815F-45264B0271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57100"/>
            <a:ext cx="4157849" cy="554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4102E4A-F535-43A8-8963-7FAFA1D4AC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51" y="932331"/>
            <a:ext cx="4157849" cy="4728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743" y="125506"/>
            <a:ext cx="9372600" cy="1200416"/>
          </a:xfrm>
        </p:spPr>
        <p:txBody>
          <a:bodyPr rtlCol="0"/>
          <a:lstStyle/>
          <a:p>
            <a:pPr rtl="0"/>
            <a:r>
              <a:rPr lang="ru" dirty="0"/>
              <a:t>Выступление на конференции: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2916564-C477-4810-B9D8-D3FBE57D30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43" y="1325923"/>
            <a:ext cx="3687650" cy="4662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C87332A0-4015-4298-83F8-84522AFDDD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53" y="1814143"/>
            <a:ext cx="5353746" cy="402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2EAF89-0607-40FD-A90A-645F8E0F89EA}"/>
              </a:ext>
            </a:extLst>
          </p:cNvPr>
          <p:cNvSpPr txBox="1"/>
          <p:nvPr/>
        </p:nvSpPr>
        <p:spPr>
          <a:xfrm>
            <a:off x="1168307" y="1004047"/>
            <a:ext cx="7635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Взаимодействие воспитателя с специалистами в дошкольном образовательном учреждении является неотъемлемым звеном успешного обучения и воспитания детей. В течении года мы тесно сотрудничали со всеми  педагогами</a:t>
            </a:r>
            <a:r>
              <a:rPr kumimoji="0" lang="ru-RU" sz="1800" i="0" u="none" strike="noStrike" cap="none" normalizeH="0" dirty="0">
                <a:ln>
                  <a:noFill/>
                </a:ln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детского сада ,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стремились к тому, чтобы иметь единый подход к воспитанию каждого ребенка и единый стиль работы в целом. </a:t>
            </a:r>
            <a:endParaRPr kumimoji="0" lang="ru-RU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E8651B-014B-44EA-A421-1474FF3E82D2}"/>
              </a:ext>
            </a:extLst>
          </p:cNvPr>
          <p:cNvSpPr/>
          <p:nvPr/>
        </p:nvSpPr>
        <p:spPr>
          <a:xfrm>
            <a:off x="848897" y="0"/>
            <a:ext cx="9890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Взаимодействие с педагогами: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01AE4F-34A0-492F-B593-4A75B7D61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683" y="266212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75AA74-0318-4A21-89DF-BED3014C9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6" y="2662126"/>
            <a:ext cx="4697505" cy="3523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0570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Играющие дети 16 х 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61_TF03461883" id="{671D4EC8-F0D2-4082-A1EE-2E45D761EB1A}" vid="{F8D861EF-0C3B-4A7E-8226-1AE546DA2581}"/>
    </a:ext>
  </a:extLst>
</a:theme>
</file>

<file path=ppt/theme/theme2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учебной презентации с играющими детьми (рисованные картинки, широкоэкранный формат)</Template>
  <TotalTime>305</TotalTime>
  <Words>255</Words>
  <Application>Microsoft Office PowerPoint</Application>
  <PresentationFormat>Широкоэкранный</PresentationFormat>
  <Paragraphs>48</Paragraphs>
  <Slides>28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Euphemia</vt:lpstr>
      <vt:lpstr>Times New Roman</vt:lpstr>
      <vt:lpstr>Wingdings</vt:lpstr>
      <vt:lpstr>Играющие дети 16 х 9</vt:lpstr>
      <vt:lpstr>Муниципальное казенное дошкольное образовательное учреждение Искитимского района Новосибирской областидетский сад комбинированного вида «Красная шапочка» р.п. Линево.Адрес: 633216 р.п. Линево 4 микрорайон д. 15, Искитимский район, Новосибирская область, тел/ факс (8 383 4 ) 3-38-21 Е-mail:shapockalinevo@mail.ru  Аналитический отчет группы «Почемучки» за  2024-2025 учебный год. </vt:lpstr>
      <vt:lpstr>Характеристика группы  «Почемучки» </vt:lpstr>
      <vt:lpstr>                                                     В течении года строго соблюдался режим дня и все санитарно-гигиенические требования к пребыванию детей в ДОУ. Согласно плану, проводились медицинское, психологическое и педагогическое обследования воспитанников, подтвердившие положительную динамику развития каждого ребёнка в целом. С детьми систематически проводилась организованная образовательная деятельность в соответствии с основной общеобразовательной программой, реализуемой в ДОУ. Поставленные цели достигнуты в процессе осуществления разнообразных видов деятельности. Все виды деятельности представляют основные направления развития детей: физическое, познавательное, речевое, художественно-эстетическое, социально-коммуникативное. В течение года регулярно организовывалась познавательно-исследовательская деятельность детей: экспериментирование с различными материалами, веществами, предметами; наблюдения за погодой, объектами живой и неживой природы. А также конструктивно-модельная деятельность. Образовательный процесс, в основном, строился по тематическим неделям, благодаря которым жизнь детей в детском саду становилась более интересной, разнообразной, занимательной  Атмосфера в детском коллективе была доброжелательной, позитивной. Преобладали партнёрские взаимоотношения и совместная деятельность детей. Конфликты между детьми, если и возникали, то быстро и продуктивно решались. Многие дети разносторонне развиты, многие из них дополнительно занимаются в различных кружках, секциях, изостудии. Со всеми детьми в течение года было очень интересно сотрудничать, проводить творческие эксперименты. На протяжении года дети развивались согласно возрасту, и по всем направлениям развития показали положительную динамику и высокие результаты.    </vt:lpstr>
      <vt:lpstr>         Диагностика: сформировано-67,9 % частично сформировано-20,9% не сформировано-10,7%    </vt:lpstr>
      <vt:lpstr>                                  Герцог Нина Андреевна  Тема самообразования:  «Конструктивная деятельность как средство развития творческой активности детей дошкольного возраста»      Цель: приобщение дошкольников к детскому научно- техническому творчеству посредством конструирования. Задачи:  1.Способствовать развитию познавательного интереса к конструированию  2.Формировать  умения  и навыки  конструирования.   3.Развивать творческую активность ,зрительное восприятие, логическое мышление.      </vt:lpstr>
      <vt:lpstr>Презентация PowerPoint</vt:lpstr>
      <vt:lpstr>Победа в районных соревнованиях</vt:lpstr>
      <vt:lpstr>Выступление на конференции:</vt:lpstr>
      <vt:lpstr>Презентация PowerPoint</vt:lpstr>
      <vt:lpstr>Взаимодействие с родителями. </vt:lpstr>
      <vt:lpstr>Презентация PowerPoint</vt:lpstr>
      <vt:lpstr>Презентация PowerPoint</vt:lpstr>
      <vt:lpstr>Презентация PowerPoint</vt:lpstr>
      <vt:lpstr>3 Конкурс «Новогодних костюмов».</vt:lpstr>
      <vt:lpstr>Презентация PowerPoint</vt:lpstr>
      <vt:lpstr>Презентация PowerPoint</vt:lpstr>
      <vt:lpstr>Презентация PowerPoint</vt:lpstr>
      <vt:lpstr>Наши проекты: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Искитимского района Новосибирской областидетский сад комбинированного вида «Красная шапочка» р.п. Линево.Адрес: 633216 р.п. Линево 4 микрорайон д. 15, Искитимский район, Новосибирская область, тел/ факс (8 383 4 ) 3-38-21 Е-mail:shapockalinevo@mail.ru  Аналитический отчет группы «Почемучки» за  2024-2025 учебный год.</dc:title>
  <dc:creator>Диана Чичикова</dc:creator>
  <cp:lastModifiedBy>Пользователь</cp:lastModifiedBy>
  <cp:revision>32</cp:revision>
  <dcterms:created xsi:type="dcterms:W3CDTF">2025-05-01T08:03:42Z</dcterms:created>
  <dcterms:modified xsi:type="dcterms:W3CDTF">2025-05-28T02:53:41Z</dcterms:modified>
</cp:coreProperties>
</file>