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9" r:id="rId3"/>
    <p:sldId id="262" r:id="rId4"/>
    <p:sldId id="263" r:id="rId5"/>
    <p:sldId id="295" r:id="rId6"/>
    <p:sldId id="287" r:id="rId7"/>
    <p:sldId id="264" r:id="rId8"/>
    <p:sldId id="270" r:id="rId9"/>
    <p:sldId id="288" r:id="rId10"/>
    <p:sldId id="275" r:id="rId11"/>
    <p:sldId id="289" r:id="rId12"/>
    <p:sldId id="290" r:id="rId13"/>
    <p:sldId id="281" r:id="rId14"/>
    <p:sldId id="291" r:id="rId15"/>
    <p:sldId id="292" r:id="rId16"/>
    <p:sldId id="274" r:id="rId17"/>
    <p:sldId id="276" r:id="rId18"/>
    <p:sldId id="277" r:id="rId19"/>
    <p:sldId id="273" r:id="rId20"/>
    <p:sldId id="293" r:id="rId21"/>
    <p:sldId id="282" r:id="rId22"/>
    <p:sldId id="280" r:id="rId23"/>
    <p:sldId id="279" r:id="rId24"/>
    <p:sldId id="294" r:id="rId25"/>
    <p:sldId id="285" r:id="rId26"/>
    <p:sldId id="272" r:id="rId27"/>
    <p:sldId id="271" r:id="rId28"/>
    <p:sldId id="283" r:id="rId29"/>
    <p:sldId id="265" r:id="rId30"/>
    <p:sldId id="266" r:id="rId31"/>
    <p:sldId id="286" r:id="rId32"/>
    <p:sldId id="267" r:id="rId33"/>
    <p:sldId id="257" r:id="rId34"/>
    <p:sldId id="258" r:id="rId35"/>
    <p:sldId id="278" r:id="rId36"/>
    <p:sldId id="268" r:id="rId37"/>
    <p:sldId id="26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Кружок «Жалейка»</a:t>
            </a:r>
          </a:p>
          <a:p>
            <a:pPr>
              <a:defRPr/>
            </a:pPr>
            <a:r>
              <a:rPr lang="ru-RU"/>
              <a:t>2024-2025 г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2-400F-80C6-B7AC05E6D4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Ч/сф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2-400F-80C6-B7AC05E6D4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н/сф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D2-400F-80C6-B7AC05E6D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33856"/>
        <c:axId val="88235392"/>
      </c:barChart>
      <c:catAx>
        <c:axId val="88233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235392"/>
        <c:crosses val="autoZero"/>
        <c:auto val="1"/>
        <c:lblAlgn val="ctr"/>
        <c:lblOffset val="100"/>
        <c:noMultiLvlLbl val="0"/>
      </c:catAx>
      <c:valAx>
        <c:axId val="88235392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Сформированность музыкальных способностей в процентах</a:t>
                </a:r>
              </a:p>
            </c:rich>
          </c:tx>
          <c:layout>
            <c:manualLayout>
              <c:xMode val="edge"/>
              <c:yMode val="edge"/>
              <c:x val="5.5555555555555552E-2"/>
              <c:y val="1.464749372619566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82338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Сентябрь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C-46CD-980E-B02C7704B7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ч/с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Сентябрь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C-46CD-980E-B02C7704B7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н/с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Сентябрь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C-46CD-980E-B02C7704B7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264576"/>
        <c:axId val="96266112"/>
      </c:barChart>
      <c:catAx>
        <c:axId val="9626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266112"/>
        <c:crosses val="autoZero"/>
        <c:auto val="1"/>
        <c:lblAlgn val="ctr"/>
        <c:lblOffset val="100"/>
        <c:noMultiLvlLbl val="0"/>
      </c:catAx>
      <c:valAx>
        <c:axId val="9626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264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8347844719538"/>
          <c:y val="6.6130907345217704E-2"/>
          <c:w val="0.71653482242516864"/>
          <c:h val="0.76768138497683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Май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F-4F37-AF00-94F3DD437E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ч/с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Май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F-4F37-AF00-94F3DD437E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н/с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Май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CF-4F37-AF00-94F3DD437E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716288"/>
        <c:axId val="94819456"/>
      </c:barChart>
      <c:catAx>
        <c:axId val="9471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819456"/>
        <c:crosses val="autoZero"/>
        <c:auto val="1"/>
        <c:lblAlgn val="ctr"/>
        <c:lblOffset val="100"/>
        <c:noMultiLvlLbl val="0"/>
      </c:catAx>
      <c:valAx>
        <c:axId val="948194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4716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51295505907020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03-481D-95AA-E0191B5703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General">
                  <c:v>0</c:v>
                </c:pt>
                <c:pt idx="1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03-481D-95AA-E0191B5703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ч/с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0.54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03-481D-95AA-E0191B5703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н/с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2694325886052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03-481D-95AA-E0191B5703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 formatCode="0%">
                  <c:v>0.46</c:v>
                </c:pt>
                <c:pt idx="1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03-481D-95AA-E0191B5703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082944"/>
        <c:axId val="94696192"/>
      </c:barChart>
      <c:catAx>
        <c:axId val="9408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696192"/>
        <c:crosses val="autoZero"/>
        <c:auto val="1"/>
        <c:lblAlgn val="ctr"/>
        <c:lblOffset val="100"/>
        <c:noMultiLvlLbl val="0"/>
      </c:catAx>
      <c:valAx>
        <c:axId val="9469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082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06832-6677-4FF5-84A6-D27A24B1E702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90EE-E978-4B4D-B4D9-407F7F491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7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90EE-E978-4B4D-B4D9-407F7F491F3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2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Аналитический отчет за </a:t>
            </a:r>
            <a:br>
              <a:rPr lang="ru-RU" dirty="0"/>
            </a:br>
            <a:r>
              <a:rPr lang="ru-RU" dirty="0"/>
              <a:t>2024-2025 учебный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573016"/>
            <a:ext cx="7772400" cy="119970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Музыкальный руководитель: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Молчанова Светлана Олеговна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Новосибирской области детский сад комбинированного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шапочка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р.п. Линево, 633216, 4микрорайон,  дом 15,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  (8-38343) 3-38-21;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shapochka-linevo@mail.ru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356992"/>
            <a:ext cx="2160169" cy="266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370" y="404664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«День матери»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(онлайн формат. Группы «Петушок», «Белочка», «</a:t>
            </a:r>
            <a:r>
              <a:rPr lang="ru-RU" sz="2400" dirty="0" err="1">
                <a:solidFill>
                  <a:schemeClr val="tx1"/>
                </a:solidFill>
              </a:rPr>
              <a:t>Дюймовочка</a:t>
            </a:r>
            <a:r>
              <a:rPr lang="ru-RU" sz="2400" dirty="0">
                <a:solidFill>
                  <a:schemeClr val="tx1"/>
                </a:solidFill>
              </a:rPr>
              <a:t>», «Золушка» и фольклорный кружок «Жалейка»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89484" y="1412776"/>
            <a:ext cx="378648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421190"/>
            <a:ext cx="3687815" cy="2007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22" y="4584511"/>
            <a:ext cx="4149368" cy="1865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568131"/>
            <a:ext cx="3843933" cy="207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658766" cy="2098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43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Конкурс чтецов ко Дню матери</a:t>
            </a:r>
            <a:br>
              <a:rPr lang="ru-RU" dirty="0"/>
            </a:br>
            <a:r>
              <a:rPr lang="ru-RU" dirty="0"/>
              <a:t>«Мамочка любимая моя!»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521" y="1770571"/>
            <a:ext cx="3064352" cy="2299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85703"/>
            <a:ext cx="4104456" cy="2322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55699"/>
            <a:ext cx="4176464" cy="2342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355699"/>
            <a:ext cx="4024139" cy="2278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40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003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«Инновационные подходы к созданию и совершенствованию развивающей предметно-пространственной среды ДОУ в соответствии с ФГОС ДО и ФОП ДО»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5922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512" y="1988840"/>
            <a:ext cx="2240091" cy="351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648" y="1988840"/>
            <a:ext cx="2633488" cy="351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40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«Новый год»</a:t>
            </a:r>
            <a:br>
              <a:rPr lang="ru-RU" dirty="0"/>
            </a:br>
            <a:r>
              <a:rPr lang="ru-RU" dirty="0"/>
              <a:t>(1 мл. группы, 2 мл. группа, старшая группа)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124424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76" y="2060848"/>
            <a:ext cx="5243112" cy="2359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09133"/>
            <a:ext cx="3265156" cy="2448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988" y="4376341"/>
            <a:ext cx="3261404" cy="2446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30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Рождественские колядки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627" y="1556792"/>
            <a:ext cx="4104456" cy="3079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800200" cy="240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799787"/>
            <a:ext cx="1799946" cy="239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328784"/>
            <a:ext cx="1907958" cy="254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841" y="4239968"/>
            <a:ext cx="1985385" cy="2647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1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Открытое занятие</a:t>
            </a:r>
            <a:br>
              <a:rPr lang="ru-RU" sz="2400" dirty="0"/>
            </a:br>
            <a:r>
              <a:rPr lang="ru-RU" sz="2400" dirty="0"/>
              <a:t>«Использование ИКТ- технологий на музыкальных занятиях»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624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607850"/>
            <a:ext cx="4104456" cy="307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51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«День защитника Отечества»</a:t>
            </a:r>
            <a:br>
              <a:rPr lang="ru-RU" dirty="0"/>
            </a:br>
            <a:r>
              <a:rPr lang="ru-RU" dirty="0"/>
              <a:t>(старшие и подготовительные группы)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550568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350445" cy="326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08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/>
              <a:t>«Масленица»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64747"/>
            <a:ext cx="5112568" cy="28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01625"/>
            <a:ext cx="1853952" cy="247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937593"/>
            <a:ext cx="1752746" cy="233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793" y="2717153"/>
            <a:ext cx="2478237" cy="18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3" y="3937593"/>
            <a:ext cx="1752745" cy="233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64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271797" cy="32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«8 Марта»</a:t>
            </a:r>
            <a:br>
              <a:rPr lang="ru-RU" dirty="0"/>
            </a:br>
            <a:r>
              <a:rPr lang="ru-RU" dirty="0"/>
              <a:t>(1 мл. группы, 2 мл. группа и старшая группа)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81231"/>
            <a:ext cx="3503712" cy="26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0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Поселковый конкурс юных талантов </a:t>
            </a:r>
            <a:br>
              <a:rPr lang="ru-RU" sz="3200" dirty="0"/>
            </a:br>
            <a:r>
              <a:rPr lang="ru-RU" sz="3200" dirty="0"/>
              <a:t>«Росинка – 2025»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18" y="1905785"/>
            <a:ext cx="3719737" cy="20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05785"/>
            <a:ext cx="3719736" cy="20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416" y="4005064"/>
            <a:ext cx="3503712" cy="26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901" y="1261802"/>
            <a:ext cx="371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Лауреат 1 степени за песню «Самовар»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1295060"/>
            <a:ext cx="371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Лауреат 1 степени за танец «Ты же выжил солдат»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128" y="4653136"/>
            <a:ext cx="327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Лауреат 1 степени за танец «Ромашка-василек»</a:t>
            </a:r>
          </a:p>
        </p:txBody>
      </p:sp>
    </p:spTree>
    <p:extLst>
      <p:ext uri="{BB962C8B-B14F-4D97-AF65-F5344CB8AC3E}">
        <p14:creationId xmlns:p14="http://schemas.microsoft.com/office/powerpoint/2010/main" val="117765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ru-RU" sz="3200" b="1" dirty="0"/>
              <a:t>Цель : </a:t>
            </a:r>
            <a:r>
              <a:rPr lang="ru-RU" sz="3200" dirty="0"/>
              <a:t>формирование общей культуры  личности детей, создание благоприятных условий развития музыкально - творческих способностей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миром. </a:t>
            </a:r>
          </a:p>
          <a:p>
            <a:endParaRPr lang="ru-RU" sz="3200" dirty="0"/>
          </a:p>
          <a:p>
            <a:pPr marL="109728" indent="0">
              <a:buNone/>
            </a:pPr>
            <a:r>
              <a:rPr lang="ru-RU" sz="3200" b="1" dirty="0"/>
              <a:t>Задачи:</a:t>
            </a:r>
          </a:p>
          <a:p>
            <a:endParaRPr lang="ru-RU" sz="2900" dirty="0"/>
          </a:p>
          <a:p>
            <a:r>
              <a:rPr lang="ru-RU" sz="2900" b="1" dirty="0"/>
              <a:t>1.</a:t>
            </a:r>
            <a:r>
              <a:rPr lang="ru-RU" sz="2900" dirty="0"/>
              <a:t> Воспитывать любовь и интерес к музыке. </a:t>
            </a:r>
          </a:p>
          <a:p>
            <a:r>
              <a:rPr lang="ru-RU" sz="2900" b="1" dirty="0"/>
              <a:t>2.</a:t>
            </a:r>
            <a:r>
              <a:rPr lang="ru-RU" sz="2900" dirty="0"/>
              <a:t> Обогащать впечатления детей, знакомя их в определенно организованной системе с разнообразными музыкальными произведениями и используемыми средствами выразительности.</a:t>
            </a:r>
          </a:p>
          <a:p>
            <a:r>
              <a:rPr lang="ru-RU" sz="2900" b="1" dirty="0"/>
              <a:t>3.</a:t>
            </a:r>
            <a:r>
              <a:rPr lang="ru-RU" sz="2900" dirty="0"/>
              <a:t> Приобщать детей к разнообразным видам музыкальной деятельности, формируя восприятие музыки и простейшие исполнительские навыки в области пения, ритмики, игры на детских инструментах. </a:t>
            </a:r>
          </a:p>
          <a:p>
            <a:r>
              <a:rPr lang="ru-RU" sz="2900" b="1" dirty="0"/>
              <a:t>4.</a:t>
            </a:r>
            <a:r>
              <a:rPr lang="ru-RU" sz="2900" dirty="0"/>
              <a:t> Развивать общую музыкальность детей, формировать певческий голос и выразительность движений. </a:t>
            </a:r>
          </a:p>
          <a:p>
            <a:r>
              <a:rPr lang="ru-RU" sz="2900" b="1" dirty="0"/>
              <a:t>5.</a:t>
            </a:r>
            <a:r>
              <a:rPr lang="ru-RU" sz="2900" dirty="0"/>
              <a:t> Содействовать первоначальному развитию музыкального вкуса. </a:t>
            </a:r>
          </a:p>
          <a:p>
            <a:r>
              <a:rPr lang="ru-RU" sz="2900" b="1" dirty="0"/>
              <a:t>6.</a:t>
            </a:r>
            <a:r>
              <a:rPr lang="ru-RU" sz="2900" dirty="0"/>
              <a:t> Развивать творческое отношение к музыке прежде всего в такой доступной для детей деятельности, как передача образов в музыкальных играх и хороводах, применение новых сочетаний знакомых танцевальных движений, импровизация  </a:t>
            </a:r>
            <a:r>
              <a:rPr lang="ru-RU" sz="2900" dirty="0" err="1"/>
              <a:t>попевок</a:t>
            </a:r>
            <a:r>
              <a:rPr lang="ru-RU" sz="2900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«Росинка – 2025»</a:t>
            </a:r>
          </a:p>
        </p:txBody>
      </p:sp>
      <p:pic>
        <p:nvPicPr>
          <p:cNvPr id="16386" name="Picture 2" descr="C:\Users\123\Downloads\грамоты 25 001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1204718"/>
            <a:ext cx="3959933" cy="28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123\Downloads\грамоты 25 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04718"/>
            <a:ext cx="3960440" cy="28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2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Конкурс военно - патриотических песен </a:t>
            </a:r>
            <a:br>
              <a:rPr lang="ru-RU" sz="3200" dirty="0"/>
            </a:br>
            <a:r>
              <a:rPr lang="ru-RU" sz="3200" dirty="0"/>
              <a:t>«Песни на все времена»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05033"/>
            <a:ext cx="3168351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235136"/>
            <a:ext cx="3153008" cy="236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592836"/>
            <a:ext cx="381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Лауреат 3 степени за песню «Ты же выжил солдат» в номинации «вокал. Смешанные группы»</a:t>
            </a:r>
          </a:p>
        </p:txBody>
      </p:sp>
      <p:pic>
        <p:nvPicPr>
          <p:cNvPr id="15364" name="Picture 4" descr="C:\Users\123\Downloads\грамоты 25 001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200" y="2793165"/>
            <a:ext cx="2857670" cy="40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1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«День Победы»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188" y="1124744"/>
            <a:ext cx="4092855" cy="230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39" y="1137498"/>
            <a:ext cx="4151784" cy="233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055" y="3600195"/>
            <a:ext cx="2526596" cy="3153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651" y="3625378"/>
            <a:ext cx="3700639" cy="2775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971" y="3513588"/>
            <a:ext cx="2312823" cy="3083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411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Конкурс «Ай да я!»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874283"/>
            <a:ext cx="3879852" cy="21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854029" cy="2131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825104"/>
            <a:ext cx="3771925" cy="2027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5" y="1412388"/>
            <a:ext cx="374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Лауреат 3 степени за танец «Красные маки»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8663" y="140728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Лауреат 1 степени за танец «Одного»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405384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Лауреат 1 степени за шумовой оркестр «Матушка земля»</a:t>
            </a:r>
          </a:p>
        </p:txBody>
      </p:sp>
    </p:spTree>
    <p:extLst>
      <p:ext uri="{BB962C8B-B14F-4D97-AF65-F5344CB8AC3E}">
        <p14:creationId xmlns:p14="http://schemas.microsoft.com/office/powerpoint/2010/main" val="2636166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Конкурс «Ай да я!»</a:t>
            </a:r>
          </a:p>
        </p:txBody>
      </p:sp>
      <p:pic>
        <p:nvPicPr>
          <p:cNvPr id="4098" name="Picture 2" descr="C:\Users\123\Downloads\грамоты 25 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264789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ownloads\грамоты 25 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553" y="1294656"/>
            <a:ext cx="2648029" cy="37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\Downloads\грамоты 25 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435" y="2704372"/>
            <a:ext cx="2934051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39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dirty="0"/>
              <a:t>Дополнительная общеобразовательная общеразвивающая программа художественной направленности «Жалейка» модифицированная, составлена с использованием авторских программ: М.В. </a:t>
            </a:r>
            <a:r>
              <a:rPr lang="ru-RU" dirty="0" err="1"/>
              <a:t>Хазовой</a:t>
            </a:r>
            <a:r>
              <a:rPr lang="ru-RU" dirty="0"/>
              <a:t> «Горенка», Е.Г. </a:t>
            </a:r>
            <a:r>
              <a:rPr lang="ru-RU" dirty="0" err="1"/>
              <a:t>Борониной</a:t>
            </a:r>
            <a:r>
              <a:rPr lang="ru-RU" dirty="0"/>
              <a:t> «Оберег», Л.Л. Куприяновой «Русский фольклор». А также на основе народного календаря Белова Н.В.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Фольклорный кружок «Жалейка»</a:t>
            </a:r>
          </a:p>
        </p:txBody>
      </p:sp>
    </p:spTree>
    <p:extLst>
      <p:ext uri="{BB962C8B-B14F-4D97-AF65-F5344CB8AC3E}">
        <p14:creationId xmlns:p14="http://schemas.microsoft.com/office/powerpoint/2010/main" val="2052814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Фольклорный кружок «Жалейка»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4032448" cy="302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1628801"/>
            <a:ext cx="4033994" cy="302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507" y="4493419"/>
            <a:ext cx="4275981" cy="2364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608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Награды на конкурсах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6463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151" y="1196752"/>
            <a:ext cx="2690986" cy="38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999543" cy="211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490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Выпускной в </a:t>
            </a:r>
            <a:r>
              <a:rPr lang="ru-RU"/>
              <a:t>фольклорном кружке «Жалейка»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984700" cy="2590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36" y="3356333"/>
            <a:ext cx="2184847" cy="2913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171" y="3404337"/>
            <a:ext cx="2112839" cy="2817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219053"/>
            <a:ext cx="1824807" cy="243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228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обсуждаем и утверждаем предложенный сценарий, ведем подготовку к утренникам и развлечениям;</a:t>
            </a:r>
          </a:p>
          <a:p>
            <a:r>
              <a:rPr lang="ru-RU" dirty="0"/>
              <a:t>провожу консультации и даю разные рекомендации;</a:t>
            </a:r>
          </a:p>
          <a:p>
            <a:r>
              <a:rPr lang="ru-RU" dirty="0"/>
              <a:t>провожу репетиции с педагогами к различным мероприятиям;</a:t>
            </a:r>
          </a:p>
          <a:p>
            <a:r>
              <a:rPr lang="ru-RU" dirty="0"/>
              <a:t>оказываю помощь в проведении конкурсов, проектов, праздниках и открытых занятий; </a:t>
            </a:r>
          </a:p>
          <a:p>
            <a:r>
              <a:rPr lang="ru-RU" dirty="0"/>
              <a:t>Являюсь администратором групп д</a:t>
            </a:r>
            <a:r>
              <a:rPr lang="en-US" dirty="0"/>
              <a:t>/</a:t>
            </a:r>
            <a:r>
              <a:rPr lang="ru-RU" dirty="0"/>
              <a:t>с в социальных сетях, где публикую не только свои наработки, но и других педагогов нашего ДОУ.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>В плане взаимодействия с педагогами в течение всего года мной проводилась активная работа: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Парциальная программа «Ладушки» И.М. </a:t>
            </a:r>
            <a:r>
              <a:rPr lang="ru-RU" dirty="0" err="1"/>
              <a:t>Каплунова</a:t>
            </a:r>
            <a:r>
              <a:rPr lang="ru-RU" dirty="0"/>
              <a:t>, И.А. </a:t>
            </a:r>
            <a:r>
              <a:rPr lang="ru-RU" dirty="0" err="1"/>
              <a:t>Новоскольцева</a:t>
            </a:r>
            <a:endParaRPr lang="ru-RU" dirty="0"/>
          </a:p>
        </p:txBody>
      </p:sp>
      <p:pic>
        <p:nvPicPr>
          <p:cNvPr id="28674" name="Picture 2" descr="C:\Users\Пользователь\Desktop\ладушки подготовительная\Подготовительная группа. Конспект +CD\конспект\1,2,3 квартал\стр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024336" cy="419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Взаимодействие с педагогами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788" y="1371002"/>
            <a:ext cx="3992137" cy="2994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31694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dirty="0"/>
              <a:t>Сравнительные результаты группы фольклорного кружка «Жалейка» второго года обучения на начало 2024 и конец 2025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502290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115212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Результаты диагностики музыкальных способностей детей начало года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В группах «Белочка», «Петушок», «</a:t>
            </a:r>
            <a:r>
              <a:rPr lang="ru-RU" sz="1800" dirty="0" err="1">
                <a:solidFill>
                  <a:schemeClr val="tx1"/>
                </a:solidFill>
              </a:rPr>
              <a:t>Дюймовочка</a:t>
            </a:r>
            <a:r>
              <a:rPr lang="ru-RU" sz="1800" dirty="0">
                <a:solidFill>
                  <a:schemeClr val="tx1"/>
                </a:solidFill>
              </a:rPr>
              <a:t>», «Золушка»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(всего 48 детей)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912482"/>
              </p:ext>
            </p:extLst>
          </p:nvPr>
        </p:nvGraphicFramePr>
        <p:xfrm>
          <a:off x="1475656" y="1844824"/>
          <a:ext cx="61926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464646"/>
                </a:solidFill>
              </a:rPr>
              <a:t>Результаты диагностики музыкальных способностей детей на конец года </a:t>
            </a:r>
            <a:br>
              <a:rPr lang="ru-RU" sz="2200" dirty="0">
                <a:solidFill>
                  <a:srgbClr val="464646"/>
                </a:solidFill>
              </a:rPr>
            </a:br>
            <a:r>
              <a:rPr lang="ru-RU" sz="2200" dirty="0">
                <a:solidFill>
                  <a:srgbClr val="464646"/>
                </a:solidFill>
              </a:rPr>
              <a:t>В группах «Белочка», «Петушок», «</a:t>
            </a:r>
            <a:r>
              <a:rPr lang="ru-RU" sz="2200" dirty="0" err="1">
                <a:solidFill>
                  <a:srgbClr val="464646"/>
                </a:solidFill>
              </a:rPr>
              <a:t>Дюймовочка</a:t>
            </a:r>
            <a:r>
              <a:rPr lang="ru-RU" sz="2200" dirty="0">
                <a:solidFill>
                  <a:srgbClr val="464646"/>
                </a:solidFill>
              </a:rPr>
              <a:t>», «Золушка»</a:t>
            </a:r>
            <a:br>
              <a:rPr lang="ru-RU" sz="2200" dirty="0">
                <a:solidFill>
                  <a:srgbClr val="464646"/>
                </a:solidFill>
              </a:rPr>
            </a:br>
            <a:r>
              <a:rPr lang="ru-RU" sz="2400" dirty="0">
                <a:solidFill>
                  <a:srgbClr val="464646"/>
                </a:solidFill>
              </a:rPr>
              <a:t> (всего 51 ребенок)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86873909"/>
              </p:ext>
            </p:extLst>
          </p:nvPr>
        </p:nvGraphicFramePr>
        <p:xfrm>
          <a:off x="1547664" y="2276872"/>
          <a:ext cx="5712296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Сравнительные результаты диагностики музыкальных особенностей детей за 2024-2025 учебный 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5231809"/>
              </p:ext>
            </p:extLst>
          </p:nvPr>
        </p:nvGraphicFramePr>
        <p:xfrm>
          <a:off x="1403648" y="1844824"/>
          <a:ext cx="5784304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Мои достижения</a:t>
            </a:r>
            <a:br>
              <a:rPr lang="ru-RU" dirty="0"/>
            </a:br>
            <a:r>
              <a:rPr lang="ru-RU" dirty="0"/>
              <a:t>Конкурс «Ай да я!»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624252"/>
            <a:ext cx="2088232" cy="4893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123\Downloads\грамоты 25 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3528392" cy="49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16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6946" y="764704"/>
            <a:ext cx="9144000" cy="5157192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Больше внимания уделять сольному пению.</a:t>
            </a:r>
          </a:p>
          <a:p>
            <a:pPr lvl="0"/>
            <a:r>
              <a:rPr lang="ru-RU" sz="2000" dirty="0"/>
              <a:t>Продолжать использовать ИКТ технологии на интегрированных музыкальных занятиях.</a:t>
            </a:r>
          </a:p>
          <a:p>
            <a:pPr lvl="0"/>
            <a:r>
              <a:rPr lang="ru-RU" sz="2000" dirty="0"/>
              <a:t>Формировать музыкальную культуру на основе знакомства с классической, народной и современной музыкой.</a:t>
            </a:r>
          </a:p>
          <a:p>
            <a:pPr lvl="0"/>
            <a:r>
              <a:rPr lang="ru-RU" sz="2000" dirty="0"/>
              <a:t>Продолжать развивать музыкальные способности детей: </a:t>
            </a:r>
            <a:r>
              <a:rPr lang="ru-RU" sz="2000" dirty="0" err="1"/>
              <a:t>звуковысотный</a:t>
            </a:r>
            <a:r>
              <a:rPr lang="ru-RU" sz="2000" dirty="0"/>
              <a:t>, ритмический, тембровый, динамический слух.</a:t>
            </a:r>
          </a:p>
          <a:p>
            <a:pPr lvl="0"/>
            <a:r>
              <a:rPr lang="ru-RU" sz="2000" dirty="0"/>
              <a:t>Уделять больше внимания оздоровлению детей на музыкальных занятиях : артикуляционной, дыхательной гимнастике, точечному массажу, вокально-двигательным разминкам.</a:t>
            </a:r>
          </a:p>
          <a:p>
            <a:pPr lvl="0"/>
            <a:r>
              <a:rPr lang="ru-RU" sz="2000" dirty="0"/>
              <a:t>Продолжать работу в фольклорном кружке «Жалейка».</a:t>
            </a:r>
          </a:p>
          <a:p>
            <a:pPr lvl="0"/>
            <a:r>
              <a:rPr lang="ru-RU" sz="2000" dirty="0"/>
              <a:t>Продолжать работу с одарёнными детьми, принимать участие в музыкальных конкурсах.</a:t>
            </a:r>
          </a:p>
          <a:p>
            <a:pPr lvl="0"/>
            <a:r>
              <a:rPr lang="ru-RU" sz="2000" dirty="0"/>
              <a:t>Привлекать родителей участию в утренниках.</a:t>
            </a:r>
          </a:p>
          <a:p>
            <a:pPr lvl="0"/>
            <a:r>
              <a:rPr lang="ru-RU" sz="2000" dirty="0"/>
              <a:t>Продолжать работу по теме самообразования: «Развитие музыкально-творческих способностей дошкольников средствами музыкального фольклора через работу кружка «Жалейка».</a:t>
            </a:r>
          </a:p>
          <a:p>
            <a:pPr lvl="0"/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Перспективы работы на 2025-2026 учебный год: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2664296"/>
          </a:xfrm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</a:t>
            </a:r>
            <a:br>
              <a:rPr lang="ru-RU" sz="5400" dirty="0"/>
            </a:b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0405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Сентябрь  </a:t>
            </a:r>
            <a:r>
              <a:rPr lang="ru-RU" dirty="0"/>
              <a:t>«Осеннее развлечение» (первые младшие группы),«Осеняя ярмарка» (Во всех возрастных группах), «День воспитателя»</a:t>
            </a:r>
          </a:p>
          <a:p>
            <a:pPr lvl="0"/>
            <a:r>
              <a:rPr lang="ru-RU" b="1" dirty="0"/>
              <a:t>Ноябрь</a:t>
            </a:r>
            <a:r>
              <a:rPr lang="ru-RU" dirty="0"/>
              <a:t> «День матери» (в онлайн формате) </a:t>
            </a:r>
          </a:p>
          <a:p>
            <a:pPr lvl="0"/>
            <a:r>
              <a:rPr lang="ru-RU" b="1" dirty="0"/>
              <a:t>Декабрь</a:t>
            </a:r>
            <a:r>
              <a:rPr lang="ru-RU" dirty="0"/>
              <a:t> «Новый год» (Во всех возрастных группах)</a:t>
            </a:r>
          </a:p>
          <a:p>
            <a:pPr lvl="0"/>
            <a:r>
              <a:rPr lang="ru-RU" b="1" dirty="0"/>
              <a:t>Январь</a:t>
            </a:r>
            <a:r>
              <a:rPr lang="ru-RU" dirty="0"/>
              <a:t> «Колядки»</a:t>
            </a:r>
          </a:p>
          <a:p>
            <a:pPr lvl="0"/>
            <a:r>
              <a:rPr lang="ru-RU" b="1" dirty="0"/>
              <a:t>Февраль</a:t>
            </a:r>
            <a:r>
              <a:rPr lang="ru-RU" dirty="0"/>
              <a:t> «День защитника Отечества» (В старших и подготовительных группах)</a:t>
            </a:r>
          </a:p>
          <a:p>
            <a:pPr lvl="0"/>
            <a:r>
              <a:rPr lang="ru-RU" b="1" dirty="0"/>
              <a:t>Март </a:t>
            </a:r>
            <a:r>
              <a:rPr lang="ru-RU" dirty="0"/>
              <a:t>«8 Марта» (Во всех возрастных группах), «Масленица»</a:t>
            </a:r>
          </a:p>
          <a:p>
            <a:pPr lvl="0"/>
            <a:r>
              <a:rPr lang="ru-RU" b="1" dirty="0"/>
              <a:t>Апрель</a:t>
            </a:r>
            <a:r>
              <a:rPr lang="ru-RU" dirty="0"/>
              <a:t> «Росинка-2025», «Музыкальный калейдоскоп», конкурс «Мы </a:t>
            </a:r>
            <a:r>
              <a:rPr lang="en-US" dirty="0"/>
              <a:t>v</a:t>
            </a:r>
            <a:r>
              <a:rPr lang="ru-RU" dirty="0"/>
              <a:t>месте».</a:t>
            </a:r>
          </a:p>
          <a:p>
            <a:pPr lvl="0"/>
            <a:r>
              <a:rPr lang="ru-RU" b="1" dirty="0"/>
              <a:t>Май </a:t>
            </a:r>
            <a:r>
              <a:rPr lang="ru-RU" dirty="0"/>
              <a:t> «День Победы» (В старших и подготовительных группах), конкурс «Ай да я!»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течение года были проведены следующие мероприятия: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Родительское собрание для адаптационных групп в фольклорном стиле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47" y="1628800"/>
            <a:ext cx="3538553" cy="4718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600" y="1519242"/>
            <a:ext cx="2944704" cy="2209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174" y="3728617"/>
            <a:ext cx="2205556" cy="2940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61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Осеннее развлечение </a:t>
            </a:r>
            <a:br>
              <a:rPr lang="ru-RU" sz="3200" dirty="0"/>
            </a:br>
            <a:r>
              <a:rPr lang="ru-RU" sz="3200" dirty="0"/>
              <a:t>в 1мл. группе «Петушок» и «Белочка»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356992"/>
            <a:ext cx="4542277" cy="340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527" y="1282614"/>
            <a:ext cx="4494461" cy="3372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3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92697"/>
            <a:ext cx="8229600" cy="93610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«Осенняя ярмарка»</a:t>
            </a:r>
          </a:p>
          <a:p>
            <a:pPr algn="ctr"/>
            <a:r>
              <a:rPr lang="ru-RU" dirty="0"/>
              <a:t>(в старших и подготовительных группах)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3" y="1700808"/>
            <a:ext cx="4182689" cy="3138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35906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«День воспитателя»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672408" cy="275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3891924"/>
            <a:ext cx="3672408" cy="2755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821699"/>
            <a:ext cx="3105337" cy="414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76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Участие в конкурсе осеннего оформления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447928" cy="2511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4023299"/>
            <a:ext cx="3592618" cy="269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4067946"/>
            <a:ext cx="3087693" cy="2811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340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684</TotalTime>
  <Words>1025</Words>
  <Application>Microsoft Office PowerPoint</Application>
  <PresentationFormat>Экран (4:3)</PresentationFormat>
  <Paragraphs>87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Аналитический отчет за  2024-2025 учебный год</vt:lpstr>
      <vt:lpstr>Презентация PowerPoint</vt:lpstr>
      <vt:lpstr>Парциальная программа «Ладушки» И.М. Каплунова, И.А. Новоскольцева</vt:lpstr>
      <vt:lpstr>В течение года были проведены следующие мероприятия: </vt:lpstr>
      <vt:lpstr>Родительское собрание для адаптационных групп в фольклорном стиле</vt:lpstr>
      <vt:lpstr>Осеннее развлечение  в 1мл. группе «Петушок» и «Белочка»</vt:lpstr>
      <vt:lpstr>Презентация PowerPoint</vt:lpstr>
      <vt:lpstr>«День воспитателя»</vt:lpstr>
      <vt:lpstr>Участие в конкурсе осеннего оформления</vt:lpstr>
      <vt:lpstr>«День матери» (онлайн формат. Группы «Петушок», «Белочка», «Дюймовочка», «Золушка» и фольклорный кружок «Жалейка»</vt:lpstr>
      <vt:lpstr>Конкурс чтецов ко Дню матери «Мамочка любимая моя!»</vt:lpstr>
      <vt:lpstr>«Инновационные подходы к созданию и совершенствованию развивающей предметно-пространственной среды ДОУ в соответствии с ФГОС ДО и ФОП ДО»</vt:lpstr>
      <vt:lpstr>«Новый год» (1 мл. группы, 2 мл. группа, старшая группа)</vt:lpstr>
      <vt:lpstr>Рождественские колядки</vt:lpstr>
      <vt:lpstr>Открытое занятие «Использование ИКТ- технологий на музыкальных занятиях»</vt:lpstr>
      <vt:lpstr>«День защитника Отечества» (старшие и подготовительные группы)</vt:lpstr>
      <vt:lpstr>«Масленица»</vt:lpstr>
      <vt:lpstr>«8 Марта» (1 мл. группы, 2 мл. группа и старшая группа)</vt:lpstr>
      <vt:lpstr>Поселковый конкурс юных талантов  «Росинка – 2025»</vt:lpstr>
      <vt:lpstr>«Росинка – 2025»</vt:lpstr>
      <vt:lpstr>Конкурс военно - патриотических песен  «Песни на все времена»</vt:lpstr>
      <vt:lpstr>«День Победы»</vt:lpstr>
      <vt:lpstr>Конкурс «Ай да я!»</vt:lpstr>
      <vt:lpstr>Конкурс «Ай да я!»</vt:lpstr>
      <vt:lpstr>Фольклорный кружок «Жалейка»</vt:lpstr>
      <vt:lpstr>Фольклорный кружок «Жалейка»</vt:lpstr>
      <vt:lpstr>Награды на конкурсах </vt:lpstr>
      <vt:lpstr>Выпускной в фольклорном кружке «Жалейка»</vt:lpstr>
      <vt:lpstr>В плане взаимодействия с педагогами в течение всего года мной проводилась активная работа: </vt:lpstr>
      <vt:lpstr>Взаимодействие с педагогами</vt:lpstr>
      <vt:lpstr>Сравнительные результаты группы фольклорного кружка «Жалейка» второго года обучения на начало 2024 и конец 2025 учебного года</vt:lpstr>
      <vt:lpstr>Результаты диагностики музыкальных способностей детей начало года В группах «Белочка», «Петушок», «Дюймовочка», «Золушка» (всего 48 детей)</vt:lpstr>
      <vt:lpstr>Результаты диагностики музыкальных способностей детей на конец года  В группах «Белочка», «Петушок», «Дюймовочка», «Золушка»  (всего 51 ребенок)</vt:lpstr>
      <vt:lpstr>Сравнительные результаты диагностики музыкальных особенностей детей за 2024-2025 учебный год</vt:lpstr>
      <vt:lpstr>Мои достижения Конкурс «Ай да я!»</vt:lpstr>
      <vt:lpstr>Перспективы работы на 2025-2026 учебный год: 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за  2019-2020 учебный год</dc:title>
  <dc:creator>Пользователь</dc:creator>
  <cp:lastModifiedBy>Ирина Устинова</cp:lastModifiedBy>
  <cp:revision>43</cp:revision>
  <dcterms:created xsi:type="dcterms:W3CDTF">2020-05-14T09:00:46Z</dcterms:created>
  <dcterms:modified xsi:type="dcterms:W3CDTF">2025-06-06T09:37:26Z</dcterms:modified>
</cp:coreProperties>
</file>