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5" r:id="rId5"/>
    <p:sldId id="286" r:id="rId6"/>
    <p:sldId id="287" r:id="rId7"/>
    <p:sldId id="284" r:id="rId8"/>
    <p:sldId id="282" r:id="rId9"/>
    <p:sldId id="283" r:id="rId10"/>
    <p:sldId id="281" r:id="rId11"/>
    <p:sldId id="280" r:id="rId12"/>
    <p:sldId id="279" r:id="rId13"/>
    <p:sldId id="278" r:id="rId14"/>
    <p:sldId id="277" r:id="rId15"/>
    <p:sldId id="276" r:id="rId16"/>
    <p:sldId id="275" r:id="rId17"/>
    <p:sldId id="274" r:id="rId18"/>
    <p:sldId id="273" r:id="rId19"/>
    <p:sldId id="272" r:id="rId20"/>
    <p:sldId id="271" r:id="rId21"/>
    <p:sldId id="270" r:id="rId22"/>
    <p:sldId id="269" r:id="rId23"/>
    <p:sldId id="268" r:id="rId24"/>
    <p:sldId id="267" r:id="rId25"/>
    <p:sldId id="266" r:id="rId26"/>
    <p:sldId id="265" r:id="rId27"/>
    <p:sldId id="264" r:id="rId28"/>
    <p:sldId id="263" r:id="rId29"/>
    <p:sldId id="262" r:id="rId30"/>
    <p:sldId id="260" r:id="rId31"/>
    <p:sldId id="259" r:id="rId32"/>
    <p:sldId id="295" r:id="rId33"/>
    <p:sldId id="294" r:id="rId34"/>
    <p:sldId id="293" r:id="rId35"/>
    <p:sldId id="292" r:id="rId36"/>
    <p:sldId id="291" r:id="rId37"/>
    <p:sldId id="290" r:id="rId38"/>
    <p:sldId id="289" r:id="rId39"/>
    <p:sldId id="288" r:id="rId40"/>
    <p:sldId id="296" r:id="rId41"/>
    <p:sldId id="298" r:id="rId42"/>
    <p:sldId id="297" r:id="rId43"/>
    <p:sldId id="300" r:id="rId44"/>
    <p:sldId id="299" r:id="rId45"/>
    <p:sldId id="309" r:id="rId46"/>
    <p:sldId id="308" r:id="rId47"/>
    <p:sldId id="307" r:id="rId48"/>
    <p:sldId id="306" r:id="rId49"/>
    <p:sldId id="305" r:id="rId50"/>
    <p:sldId id="304" r:id="rId51"/>
    <p:sldId id="303" r:id="rId52"/>
    <p:sldId id="302" r:id="rId53"/>
    <p:sldId id="301" r:id="rId54"/>
    <p:sldId id="310" r:id="rId55"/>
    <p:sldId id="311" r:id="rId56"/>
    <p:sldId id="312" r:id="rId57"/>
    <p:sldId id="313" r:id="rId58"/>
    <p:sldId id="314" r:id="rId59"/>
    <p:sldId id="315" r:id="rId60"/>
    <p:sldId id="317" r:id="rId61"/>
    <p:sldId id="316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социально-коммуникативное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E-4EB3-A0C4-6192726F79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социально-коммуникативное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</c:v>
                </c:pt>
                <c:pt idx="1">
                  <c:v>35</c:v>
                </c:pt>
                <c:pt idx="2">
                  <c:v>55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5E-4EB3-A0C4-6192726F79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социально-коммуникативное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развитие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37</c:v>
                </c:pt>
                <c:pt idx="1">
                  <c:v>55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5E-4EB3-A0C4-6192726F7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18880"/>
        <c:axId val="99841152"/>
      </c:barChart>
      <c:catAx>
        <c:axId val="9981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841152"/>
        <c:crosses val="autoZero"/>
        <c:auto val="1"/>
        <c:lblAlgn val="ctr"/>
        <c:lblOffset val="100"/>
        <c:noMultiLvlLbl val="0"/>
      </c:catAx>
      <c:valAx>
        <c:axId val="9984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818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социально-коммуникативное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50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C-471C-BB2A-9C8F775A23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социально-коммуникативное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45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C-471C-BB2A-9C8F775A23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социально-коммуникативное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художественно-эстетическое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C-471C-BB2A-9C8F775A2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58688"/>
        <c:axId val="143872000"/>
      </c:barChart>
      <c:catAx>
        <c:axId val="9985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872000"/>
        <c:crosses val="autoZero"/>
        <c:auto val="1"/>
        <c:lblAlgn val="ctr"/>
        <c:lblOffset val="100"/>
        <c:noMultiLvlLbl val="0"/>
      </c:catAx>
      <c:valAx>
        <c:axId val="14387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858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9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2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6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3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9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5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6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2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3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EFB6-D554-418A-9552-40E17B6FA5F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D833-ABF0-4A9F-AC5C-14A643F7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49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jpeg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70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jpeg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jpeg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87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jpeg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92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jpeg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97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jpeg"/><Relationship Id="rId5" Type="http://schemas.openxmlformats.org/officeDocument/2006/relationships/image" Target="../media/image195.jpeg"/><Relationship Id="rId4" Type="http://schemas.openxmlformats.org/officeDocument/2006/relationships/image" Target="../media/image19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jpeg"/><Relationship Id="rId4" Type="http://schemas.openxmlformats.org/officeDocument/2006/relationships/image" Target="../media/image19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jpeg"/><Relationship Id="rId4" Type="http://schemas.openxmlformats.org/officeDocument/2006/relationships/image" Target="../media/image202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vatars.mds.yandex.net/i?id=7e9031ce73b922f723197ba9065ebd5fcaca4668-523175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500" y="0"/>
            <a:ext cx="11915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2125" y="1334185"/>
            <a:ext cx="8524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отчет  за 2024-2025  учебный год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логопедической группы «Белоснежка» </a:t>
            </a:r>
          </a:p>
        </p:txBody>
      </p:sp>
      <p:pic>
        <p:nvPicPr>
          <p:cNvPr id="3080" name="Picture 8" descr="https://i.okcdn.ru/i?r=BDEGV1SoxFQVqRl8uRaxX9H1DC9CB7Qpx-sL7gN8Oay4JX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5626" y="2238374"/>
            <a:ext cx="5105400" cy="382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4845" y="5724599"/>
            <a:ext cx="3919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Выполнила: Воспитатель высшей квалификационной категории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Артюшенко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Ю.В.</a:t>
            </a:r>
          </a:p>
        </p:txBody>
      </p:sp>
    </p:spTree>
    <p:extLst>
      <p:ext uri="{BB962C8B-B14F-4D97-AF65-F5344CB8AC3E}">
        <p14:creationId xmlns:p14="http://schemas.microsoft.com/office/powerpoint/2010/main" val="170840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i?id=ef39f0ed02b67b002df944c054d1d5ab6b63dcd5-53849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20088081">
            <a:off x="67500" y="379100"/>
            <a:ext cx="3043592" cy="1871050"/>
          </a:xfrm>
          <a:prstGeom prst="cloudCallout">
            <a:avLst>
              <a:gd name="adj1" fmla="val 38613"/>
              <a:gd name="adj2" fmla="val 70439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Спортивно-оздоровительное мероприятие приуроченное ко Дню Отца</a:t>
            </a:r>
          </a:p>
        </p:txBody>
      </p:sp>
      <p:pic>
        <p:nvPicPr>
          <p:cNvPr id="6" name="Picture 6" descr="https://i.okcdn.ru/i?r=BDEGV1SoxFQVqRl8uRaxX9H1iOaJD2vqcm7EgPjkkfgN1H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924" y="3429000"/>
            <a:ext cx="3869528" cy="3296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okcdn.ru/i?r=BDEGV1SoxFQVqRl8uRaxX9H18nlkK1HeDgBm0hl-7gF__n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4348" y="723645"/>
            <a:ext cx="3621506" cy="3771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okcdn.ru/i?r=BDEGV1SoxFQVqRl8uRaxX9H1JeDlY6pcUbFWElnA8t8ZE3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99"/>
          <a:stretch/>
        </p:blipFill>
        <p:spPr bwMode="auto">
          <a:xfrm>
            <a:off x="7170821" y="2049208"/>
            <a:ext cx="5021179" cy="4552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4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i?id=ef39f0ed02b67b002df944c054d1d5ab6b63dcd5-53849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609760">
            <a:off x="9084668" y="209063"/>
            <a:ext cx="3043592" cy="1871050"/>
          </a:xfrm>
          <a:prstGeom prst="cloudCallout">
            <a:avLst>
              <a:gd name="adj1" fmla="val -28748"/>
              <a:gd name="adj2" fmla="val 68931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Конкурс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«Семейное древо»</a:t>
            </a:r>
          </a:p>
        </p:txBody>
      </p:sp>
      <p:pic>
        <p:nvPicPr>
          <p:cNvPr id="6" name="Picture 2" descr="https://i.okcdn.ru/i?r=BDEGV1SoxFQVqRl8uRaxX9H15vtrrFjR7TmdzlUbAIo2xH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179" y="488824"/>
            <a:ext cx="8090402" cy="6067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1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i?id=ef39f0ed02b67b002df944c054d1d5ab6b63dcd5-53849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609760">
            <a:off x="9084668" y="209063"/>
            <a:ext cx="3043592" cy="1871050"/>
          </a:xfrm>
          <a:prstGeom prst="cloudCallout">
            <a:avLst>
              <a:gd name="adj1" fmla="val -28748"/>
              <a:gd name="adj2" fmla="val 68931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Конкурс чтецов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«Мамочка любимая»</a:t>
            </a:r>
          </a:p>
        </p:txBody>
      </p:sp>
      <p:pic>
        <p:nvPicPr>
          <p:cNvPr id="6" name="Picture 2" descr="https://i.okcdn.ru/i?r=BDEGV1SoxFQVqRl8uRaxX9H18GV2rrf4o3Jp2lJdRSIRg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59" y="0"/>
            <a:ext cx="3601640" cy="4802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okcdn.ru/i?r=BDEGV1SoxFQVqRl8uRaxX9H1tquATuZLGDZvjOWk2-BYBn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325" y="1690688"/>
            <a:ext cx="3513882" cy="4685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okcdn.ru/i?r=BDEGV1SoxFQVqRl8uRaxX9H1sKXI5pGa22n8cKxXtlsgJXgxupa5APZHBba1AQ66Z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5669" y="2126205"/>
            <a:ext cx="3551509" cy="4735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6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i?id=ef39f0ed02b67b002df944c054d1d5ab6b63dcd5-53849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okcdn.ru/i?r=BDEGV1SoxFQVqRl8uRaxX9H1A0J20PIv1fkEbXe2o7agu3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6045"/>
            <a:ext cx="4965699" cy="3724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okcdn.ru/i?r=BDEGV1SoxFQVqRl8uRaxX9H1MEc_QUXcjwrAdHk5qHywnn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73" y="96045"/>
            <a:ext cx="5032377" cy="3774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okcdn.ru/i?r=BDEGV1SoxFQVqRl8uRaxX9H11832-vq7_bvbYExA6iu88ngxupa5APZHBba1AQ66Z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848" y="3292474"/>
            <a:ext cx="4483101" cy="3362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0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i?id=ef39f0ed02b67b002df944c054d1d5ab6b63dcd5-53849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okcdn.ru/i?r=BDEGV1SoxFQVqRl8uRaxX9H1vZTDbmH-WKzQXQxNV9sdJH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16" y="89679"/>
            <a:ext cx="3951737" cy="2962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okcdn.ru/i?r=BDEGV1SoxFQVqRl8uRaxX9H1_j3t9k_8BObjeT3C7dQo13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1651" y="299079"/>
            <a:ext cx="3831975" cy="278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okcdn.ru/i?r=BDEGV1SoxFQVqRl8uRaxX9H1AtBYKPL0P8YKCGc0b4FGFH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905774" y="3187325"/>
            <a:ext cx="5762095" cy="3417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ki4.okcdn.ru/i?r=CFNAm_VFBkioSGBqh1LJHIggjPmiNs0zpyuez_EhPjGLv_-uCOoNwezD7RidyWcXacOZv051BYeZ_njtkSz1jKSR13NIZCtNeiHKaawcVmlrQMiXAAAAKQ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8278489" y="974785"/>
            <a:ext cx="3436183" cy="4882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8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af6f64028869eecca30c71fe5ecd95ed98192c17-12618389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okcdn.ru/i?r=BDEGV1SoxFQVqRl8uRaxX9H1Ecu6um1QjGS85HyldwUPL3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27" y="277451"/>
            <a:ext cx="7865414" cy="5899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okcdn.ru/i?r=BDEGV1SoxFQVqRl8uRaxX9H1pvtrkoYlBkjFpcYYuK8oQn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63981" y="3752491"/>
            <a:ext cx="3346979" cy="2355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52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okcdn.ru/i?r=BDEGV1SoxFQVqRl8uRaxX9H1OHo44Y24FRSY84WlKyOJpX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109" y="224288"/>
            <a:ext cx="5927784" cy="3441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okcdn.ru/i?r=BDEGV1SoxFQVqRl8uRaxX9H1DQvCfn6EOxuk82v0zc2vlH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0727" y="3148641"/>
            <a:ext cx="6490233" cy="3465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okcdn.ru/i?r=BDEGV1SoxFQVqRl8uRaxX9H1HZqNcmnpkp_smpChekgyeH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93" y="115502"/>
            <a:ext cx="2717620" cy="3623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okcdn.ru/i?r=BDEGV1SoxFQVqRl8uRaxX9H1tI4rxwcqWZEALr_WahA2G3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443" y="3269643"/>
            <a:ext cx="2573929" cy="343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okcdn.ru/i?r=BDEGV1SoxFQVqRl8uRaxX9H1XitG_vjw0qjZdA0e23Kul3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0656" y="3496243"/>
            <a:ext cx="3215646" cy="342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okcdn.ru/i?r=BDEGV1SoxFQVqRl8uRaxX9H18eUJx5UrcMNkjdmybZ2iF3gxupa5APZHBba1AQ66Z8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3636" y="214358"/>
            <a:ext cx="3407434" cy="352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okcdn.ru/i?r=BDEGV1SoxFQVqRl8uRaxX9H1td5hsyBGbwV3v5o1AELQx3gxupa5APZHBba1AQ66Z8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7482" y="2199735"/>
            <a:ext cx="3308254" cy="4411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 rot="1609760">
            <a:off x="8654653" y="341269"/>
            <a:ext cx="3087913" cy="1878184"/>
          </a:xfrm>
          <a:prstGeom prst="cloudCallout">
            <a:avLst>
              <a:gd name="adj1" fmla="val -28748"/>
              <a:gd name="adj2" fmla="val 68931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Сотрудничество с библиотекой</a:t>
            </a:r>
          </a:p>
        </p:txBody>
      </p:sp>
    </p:spTree>
    <p:extLst>
      <p:ext uri="{BB962C8B-B14F-4D97-AF65-F5344CB8AC3E}">
        <p14:creationId xmlns:p14="http://schemas.microsoft.com/office/powerpoint/2010/main" val="316124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okcdn.ru/i?r=BDEGV1SoxFQVqRl8uRaxX9H1PMasAk1rCnRCHbz3P4p_B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85" y="173363"/>
            <a:ext cx="3276925" cy="245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okcdn.ru/i?r=BDEGV1SoxFQVqRl8uRaxX9H1brpxxtxZ-9e3305S85ckuX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450" y="290089"/>
            <a:ext cx="4185215" cy="3138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okcdn.ru/i?r=BDEGV1SoxFQVqRl8uRaxX9H1TvmmBJxWsfscO44OOVlhL3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3665" y="2872596"/>
            <a:ext cx="4373150" cy="3013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okcdn.ru/i?r=BDEGV1SoxFQVqRl8uRaxX9H1QrwNv3RCLh26jJK3JhCyRngxupa5APZHBba1AQ66Z8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185" y="3097333"/>
            <a:ext cx="3440703" cy="3079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okcdn.ru/i?r=BDEGV1SoxFQVqRl8uRaxX9H14zd1VpZlRUoS8t6SzlYWPXgxupa5APZHBba1AQ66Z8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900" y="3794125"/>
            <a:ext cx="3908765" cy="2931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 rot="1609760">
            <a:off x="8802118" y="347943"/>
            <a:ext cx="3043592" cy="1871050"/>
          </a:xfrm>
          <a:prstGeom prst="cloudCallout">
            <a:avLst>
              <a:gd name="adj1" fmla="val -28748"/>
              <a:gd name="adj2" fmla="val 68931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Кружок «Все играют в шашки»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4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okcdn.ru/i?r=BDEGV1SoxFQVqRl8uRaxX9H1Vvt9cXy1c9iYUdERVoE63H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1827" y="163902"/>
            <a:ext cx="2206206" cy="2941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okcdn.ru/i?r=BDEGV1SoxFQVqRl8uRaxX9H1cAvnteu6qMbNW1iPcZQwNX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2854" y="116981"/>
            <a:ext cx="2493034" cy="328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okcdn.ru/i?r=BDEGV1SoxFQVqRl8uRaxX9H1zP3wJKQAXvatSN9MUb9-oXgxupa5APZHBba1AQ66Z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835" y="3609501"/>
            <a:ext cx="3831000" cy="287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okcdn.ru/i?r=BDEGV1SoxFQVqRl8uRaxX9H17mrr0reHX7zbWsW4Kcudb3gxupa5APZHBba1AQ66Z8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147" y="3224730"/>
            <a:ext cx="4063042" cy="3673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i.okcdn.ru/i?r=BDEGV1SoxFQVqRl8uRaxX9H1q7gPCA4l9zUDwfehxmNBYHgxupa5APZHBba1AQ66Z8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45560" y="2757158"/>
            <a:ext cx="3090535" cy="4120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.okcdn.ru/i?r=BDEGV1SoxFQVqRl8uRaxX9H13uAcO2OMB_oDmsSub8NpaHgxupa5APZHBba1AQ66Z8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3461" y="127594"/>
            <a:ext cx="5286712" cy="262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4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ef39f0ed02b67b002df944c054d1d5ab6b63dcd5-5384958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2" y="182999"/>
            <a:ext cx="1199197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Aharoni" pitchFamily="2" charset="-79"/>
              </a:rPr>
              <a:t>Цели и задачи поставленные программой на 2024-2025 учебный год</a:t>
            </a:r>
          </a:p>
          <a:p>
            <a:endParaRPr lang="ru-RU" b="1" dirty="0">
              <a:cs typeface="Aharoni" pitchFamily="2" charset="-79"/>
            </a:endParaRPr>
          </a:p>
          <a:p>
            <a:r>
              <a:rPr lang="ru-RU" sz="1600" b="1" u="sng" dirty="0">
                <a:cs typeface="Aharoni" pitchFamily="2" charset="-79"/>
              </a:rPr>
              <a:t>Цель  программы:</a:t>
            </a:r>
            <a:r>
              <a:rPr lang="ru-RU" sz="1600" b="1" dirty="0">
                <a:cs typeface="Aharoni" pitchFamily="2" charset="-79"/>
              </a:rPr>
              <a:t>  -  создание  условий  в  детском  саду  для  развития</a:t>
            </a:r>
          </a:p>
          <a:p>
            <a:r>
              <a:rPr lang="ru-RU" sz="1600" b="1" dirty="0">
                <a:cs typeface="Aharoni" pitchFamily="2" charset="-79"/>
              </a:rPr>
              <a:t>способностей, широкого взаимодействия с миром, активного использования</a:t>
            </a:r>
          </a:p>
          <a:p>
            <a:r>
              <a:rPr lang="ru-RU" sz="1600" b="1" dirty="0">
                <a:cs typeface="Aharoni" pitchFamily="2" charset="-79"/>
              </a:rPr>
              <a:t>в разных видах деятельности, творческой самореализации.  Программа</a:t>
            </a:r>
          </a:p>
          <a:p>
            <a:r>
              <a:rPr lang="ru-RU" sz="1600" b="1" dirty="0">
                <a:cs typeface="Aharoni" pitchFamily="2" charset="-79"/>
              </a:rPr>
              <a:t>направлена на развитие самостоятельности, познавательной и</a:t>
            </a:r>
          </a:p>
          <a:p>
            <a:r>
              <a:rPr lang="ru-RU" sz="1600" b="1" dirty="0">
                <a:cs typeface="Aharoni" pitchFamily="2" charset="-79"/>
              </a:rPr>
              <a:t>коммуникативной активности, социальной уверенности и ценностных</a:t>
            </a:r>
          </a:p>
          <a:p>
            <a:r>
              <a:rPr lang="ru-RU" sz="1600" b="1" dirty="0">
                <a:cs typeface="Aharoni" pitchFamily="2" charset="-79"/>
              </a:rPr>
              <a:t>ориентаций, определяющих поведение, деятельность и отношение ребенка к</a:t>
            </a:r>
          </a:p>
          <a:p>
            <a:r>
              <a:rPr lang="ru-RU" sz="1600" b="1" dirty="0">
                <a:cs typeface="Aharoni" pitchFamily="2" charset="-79"/>
              </a:rPr>
              <a:t>миру.</a:t>
            </a:r>
          </a:p>
          <a:p>
            <a:r>
              <a:rPr lang="ru-RU" sz="1600" b="1" u="sng" dirty="0">
                <a:cs typeface="Aharoni" pitchFamily="2" charset="-79"/>
              </a:rPr>
              <a:t>Исходя  из  поставленной  цели,  приоритетными  задачами  развития  и</a:t>
            </a:r>
          </a:p>
          <a:p>
            <a:r>
              <a:rPr lang="ru-RU" sz="1600" b="1" u="sng" dirty="0">
                <a:cs typeface="Aharoni" pitchFamily="2" charset="-79"/>
              </a:rPr>
              <a:t>воспитания детей являются:</a:t>
            </a:r>
          </a:p>
          <a:p>
            <a:r>
              <a:rPr lang="ru-RU" sz="1600" b="1" dirty="0">
                <a:cs typeface="Aharoni" pitchFamily="2" charset="-79"/>
              </a:rPr>
              <a:t>1.     Формирование общечеловеческих нравственных качеств детей дошкольного возраста, приобщение к истокам национальной культуры, воспитание эмоционально-действенного отношения, чувства сопричастности к своей Родине;</a:t>
            </a:r>
          </a:p>
          <a:p>
            <a:r>
              <a:rPr lang="ru-RU" sz="1600" b="1" dirty="0">
                <a:cs typeface="Aharoni" pitchFamily="2" charset="-79"/>
              </a:rPr>
              <a:t>2.     Развитие интересов детей, любознательности и познавательной мотивации в математической конструктивно-модельной деятельности дошкольников;</a:t>
            </a:r>
          </a:p>
          <a:p>
            <a:r>
              <a:rPr lang="ru-RU" sz="1600" b="1" dirty="0">
                <a:cs typeface="Aharoni" pitchFamily="2" charset="-79"/>
              </a:rPr>
              <a:t>3.     Гармонизация процессов социализации и индивидуализации ребенка посредством ознакомления дошкольников с объектами социальной сферы, социумом ближайшего окружения, профессиями.</a:t>
            </a:r>
          </a:p>
          <a:p>
            <a:r>
              <a:rPr lang="ru-RU" sz="1600" b="1" dirty="0">
                <a:cs typeface="Aharoni" pitchFamily="2" charset="-79"/>
              </a:rPr>
              <a:t>Реализация  цели  осуществляется  в  процессе  разнообразных  видов</a:t>
            </a:r>
          </a:p>
          <a:p>
            <a:r>
              <a:rPr lang="ru-RU" sz="1600" b="1" dirty="0">
                <a:cs typeface="Aharoni" pitchFamily="2" charset="-79"/>
              </a:rPr>
              <a:t>деятельности.</a:t>
            </a:r>
          </a:p>
          <a:p>
            <a:r>
              <a:rPr lang="ru-RU" sz="1600" b="1" dirty="0">
                <a:cs typeface="Aharoni" pitchFamily="2" charset="-79"/>
              </a:rPr>
              <a:t>Таким образом, решение программных задач осуществляется в</a:t>
            </a:r>
          </a:p>
          <a:p>
            <a:r>
              <a:rPr lang="ru-RU" sz="1600" b="1" dirty="0">
                <a:cs typeface="Aharoni" pitchFamily="2" charset="-79"/>
              </a:rPr>
              <a:t>совместной деятельности взрослых и детей и самостоятельной деятельности</a:t>
            </a:r>
          </a:p>
          <a:p>
            <a:r>
              <a:rPr lang="ru-RU" sz="1600" b="1" dirty="0">
                <a:cs typeface="Aharoni" pitchFamily="2" charset="-79"/>
              </a:rPr>
              <a:t>детей не только в рамках непосредственно образовательной деятельности, но</a:t>
            </a:r>
          </a:p>
          <a:p>
            <a:r>
              <a:rPr lang="ru-RU" sz="1600" b="1" dirty="0">
                <a:cs typeface="Aharoni" pitchFamily="2" charset="-79"/>
              </a:rPr>
              <a:t>и  при  проведении  режимных  моментов  в  соответствии  со  спецификой</a:t>
            </a:r>
          </a:p>
          <a:p>
            <a:r>
              <a:rPr lang="ru-RU" sz="1600" b="1" dirty="0">
                <a:cs typeface="Aharoni" pitchFamily="2" charset="-79"/>
              </a:rPr>
              <a:t>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538661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okcdn.ru/i?r=BDEGV1SoxFQVqRl8uRaxX9H1jv3mq68EdY8Q0gCxIzLcbH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51"/>
          <a:stretch/>
        </p:blipFill>
        <p:spPr bwMode="auto">
          <a:xfrm>
            <a:off x="161186" y="170716"/>
            <a:ext cx="4862008" cy="3830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okcdn.ru/i?r=BDEGV1SoxFQVqRl8uRaxX9H1vLXL-bt7ZiYxE57GrIuxWn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5464579" y="1144588"/>
            <a:ext cx="6034432" cy="48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6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okcdn.ru/i?r=BDEGV1SoxFQVqRl8uRaxX9H1Por71GRgtjggkRmO8qRK9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60" y="94575"/>
            <a:ext cx="2466018" cy="438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okcdn.ru/i?r=BDEGV1SoxFQVqRl8uRaxX9H1-7VZsWM3bLK4m5ucFdt6j3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938" y="194184"/>
            <a:ext cx="5066881" cy="2850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okcdn.ru/i?r=BDEGV1SoxFQVqRl8uRaxX9H1mn4E4pe0doYUDWwO_G8N_n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1279" y="194184"/>
            <a:ext cx="3864634" cy="3351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.okcdn.ru/i?r=BDEGV1SoxFQVqRl8uRaxX9H1SGG8BWZUfCU9urExEeCOvHgxupa5APZHBba1AQ66Z8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8475" y="3502053"/>
            <a:ext cx="5116177" cy="2711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okcdn.ru/i?r=BDEGV1SoxFQVqRl8uRaxX9H1F4t3fg12PQGzYgTSsAg8MXgxupa5APZHBba1AQ66Z8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4883" y="3044305"/>
            <a:ext cx="2097657" cy="3729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i.okcdn.ru/i?r=BDEGV1SoxFQVqRl8uRaxX9H1v3BhgFVaQ6TZS0jWWGtZnngxupa5APZHBba1AQ66Z8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30000" y="3636990"/>
            <a:ext cx="2324883" cy="3099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i.okcdn.ru/i?r=BDEGV1SoxFQVqRl8uRaxX9H1kgZn2kABDdF8CdSYQpx0SXgxupa5APZHBba1AQ66Z8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79" y="3841087"/>
            <a:ext cx="2262685" cy="3016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53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okcdn.ru/i?r=BDEGV1SoxFQVqRl8uRaxX9H1sDkQ-NdL4Rx94Q_vN1YkX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469" y="69293"/>
            <a:ext cx="5091530" cy="6788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 rot="1609760">
            <a:off x="9084668" y="209063"/>
            <a:ext cx="3043592" cy="1871050"/>
          </a:xfrm>
          <a:prstGeom prst="cloudCallout">
            <a:avLst>
              <a:gd name="adj1" fmla="val -28748"/>
              <a:gd name="adj2" fmla="val 68931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Новогодняя лыжная гонка</a:t>
            </a:r>
          </a:p>
        </p:txBody>
      </p:sp>
    </p:spTree>
    <p:extLst>
      <p:ext uri="{BB962C8B-B14F-4D97-AF65-F5344CB8AC3E}">
        <p14:creationId xmlns:p14="http://schemas.microsoft.com/office/powerpoint/2010/main" val="2836577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.okcdn.ru/i?r=BDEGV1SoxFQVqRl8uRaxX9H1rX8tEgsQh5bPZXWRtuBRKn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27" y="591314"/>
            <a:ext cx="4480378" cy="5973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okcdn.ru/i?r=BDEGV1SoxFQVqRl8uRaxX9H1AD7ilUyaI91Dal-VtWUNP3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130" y="3078130"/>
            <a:ext cx="5036670" cy="3777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.okcdn.ru/i?r=BDEGV1SoxFQVqRl8uRaxX9H1RJdwmdWpOvkgky8lhWLimn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7432" y="203125"/>
            <a:ext cx="5146255" cy="2875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01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.okcdn.ru/i?r=BDEGV1SoxFQVqRl8uRaxX9H179_sH_ohiQ55o2MOpwYllX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8424"/>
            <a:ext cx="4994694" cy="3234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okcdn.ru/i?r=BDEGV1SoxFQVqRl8uRaxX9H17dzTt1TYJGgqJ69qkmCQOH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6218" y="3240032"/>
            <a:ext cx="7655782" cy="3617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okcdn.ru/i?r=BDEGV1SoxFQVqRl8uRaxX9H1Zw9JztJoefhbURvOrQoIgH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5762445" y="79976"/>
            <a:ext cx="5591355" cy="2944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okcdn.ru/i?r=BDEGV1SoxFQVqRl8uRaxX9H1u9WUOVXlj3XNxObjT3kuUHgxupa5APZHBba1AQ66Z8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103" y="3541586"/>
            <a:ext cx="2911101" cy="3217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56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.okcdn.ru/i?r=BDEGV1SoxFQVqRl8uRaxX9H14QCqQAO9dnTUdZbuRspB4H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48" y="921394"/>
            <a:ext cx="2873821" cy="383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okcdn.ru/i?r=BDEGV1SoxFQVqRl8uRaxX9H1sudH3IOZY0mNsqnNdK3DFH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6860" y="146649"/>
            <a:ext cx="2199736" cy="4865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okcdn.ru/i?r=BDEGV1SoxFQVqRl8uRaxX9H1_GVtq9HfNmpUkTzRHN0zXXgxupa5APZHBba1AQ66Z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549" y="1014913"/>
            <a:ext cx="3161969" cy="4215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.okcdn.ru/i?r=BDEGV1SoxFQVqRl8uRaxX9H1bjiG9R_pLbt5A2JGzaR2Jngxupa5APZHBba1AQ66Z8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179" y="1619587"/>
            <a:ext cx="3572560" cy="476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86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.okcdn.ru/i?r=BDEGV1SoxFQVqRl8uRaxX9H1RpIvmUtJFTVXXK6YQZwVNH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649" y="116421"/>
            <a:ext cx="3010619" cy="3026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okcdn.ru/i?r=BDEGV1SoxFQVqRl8uRaxX9H1FEQeB_TncslUbF1ze-rEQ3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3917" y="174498"/>
            <a:ext cx="4607171" cy="2910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.okcdn.ru/i?r=BDEGV1SoxFQVqRl8uRaxX9H1oHazg9pqT_X6knBRo8nyu3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7737" y="147854"/>
            <a:ext cx="3829463" cy="2949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.okcdn.ru/i?r=BDEGV1SoxFQVqRl8uRaxX9H1THvDbPdHTfl7-gaxvPo_Bngxupa5APZHBba1AQ66Z8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8" y="3383954"/>
            <a:ext cx="4505540" cy="337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i.okcdn.ru/i?r=BDEGV1SoxFQVqRl8uRaxX9H1hVFKm30JT6KKB4Rv--v3_3gxupa5APZHBba1AQ66Z8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816" y="3302024"/>
            <a:ext cx="4498565" cy="3373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i.okcdn.ru/i?r=BDEGV1SoxFQVqRl8uRaxX9H1cdHsTuQ86nyevGq1ZHhONHgxupa5APZHBba1AQ66Z8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4969" y="3288450"/>
            <a:ext cx="2512231" cy="3349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83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i.okcdn.ru/i?r=BDEGV1SoxFQVqRl8uRaxX9H13hOKlwt5z6XxbZHdestD9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12" y="206764"/>
            <a:ext cx="2428291" cy="3237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okcdn.ru/i?r=BDEGV1SoxFQVqRl8uRaxX9H1K4Q0nm9feNaFK-ESl6j95X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303" y="242866"/>
            <a:ext cx="4539950" cy="340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.okcdn.ru/i?r=BDEGV1SoxFQVqRl8uRaxX9H1GlY4psk1GzyG7V1dKEo7O3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6914" y="467153"/>
            <a:ext cx="3287241" cy="5105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i.okcdn.ru/i?r=BDEGV1SoxFQVqRl8uRaxX9H1gYjAH8W-SYM58Wvzidrdlngxupa5APZHBba1AQ66Z8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015" y="3273821"/>
            <a:ext cx="2679288" cy="3572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.okcdn.ru/i?r=BDEGV1SoxFQVqRl8uRaxX9H1YbX1SEjXaj2l8lmgzYnteXgxupa5APZHBba1AQ66Z8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9505" y="3737373"/>
            <a:ext cx="4537409" cy="2992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4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i.okcdn.ru/i?r=BDEGV1SoxFQVqRl8uRaxX9H11Yri-CjPTLRafxqJqqr9nn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35" y="214881"/>
            <a:ext cx="3206391" cy="2404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.okcdn.ru/i?r=BDEGV1SoxFQVqRl8uRaxX9H1p4FXIX2xR8HvIYTyIKqiBH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831" y="275761"/>
            <a:ext cx="3125218" cy="2343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i.okcdn.ru/i?r=BDEGV1SoxFQVqRl8uRaxX9H1hKm0TAwkKI_64Yi67Cv1p3gxupa5APZHBba1AQ66Z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25" y="197011"/>
            <a:ext cx="3405787" cy="255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i.okcdn.ru/i?r=BDEGV1SoxFQVqRl8uRaxX9H1VYLQXtIWCxwirroqJZM78ngxupa5APZHBba1AQ66Z8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601" y="3526480"/>
            <a:ext cx="4165980" cy="3124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i.okcdn.ru/i?r=BDEGV1SoxFQVqRl8uRaxX9H1RDaMoR3agQsTtvExwsAaQ3gxupa5APZHBba1AQ66Z8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182" y="2995940"/>
            <a:ext cx="2741268" cy="365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i.okcdn.ru/i?r=BDEGV1SoxFQVqRl8uRaxX9H16R8kZHdhnjUNFZFhQjusGHgxupa5APZHBba1AQ66Z8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9225" y="3655076"/>
            <a:ext cx="4577999" cy="2862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2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i.okcdn.ru/i?r=BDEGV1SoxFQVqRl8uRaxX9H1byA_fGSbIG1Xuh_Ioek8M3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3469"/>
            <a:ext cx="5376134" cy="4032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.okcdn.ru/i?r=BDEGV1SoxFQVqRl8uRaxX9H1FD922_PXVJ1cnFJxuY9vSH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843" y="2463589"/>
            <a:ext cx="5514157" cy="4135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2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i?id=ef39f0ed02b67b002df944c054d1d5ab6b63dcd5-53849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8150" y="1027906"/>
            <a:ext cx="113157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В течение года проводилась работа, направленная на повышение качества усвоения программы детьми: применение проектного метода в рамках образовательного процесса, с использованием ИКТ ; построение индивидуальной работы развития дошкольников по индивидуальным образовательным маршрутам, пополнилась развивающей среды (центры активности в соответствии с программой «ПРО детей», которые наполнялись по темам недели, в соответствии с проектами, в группе создана библиотека в центре грамоты и письма);на протяжении всего учебного года проводилась работа по подготовке детей к школе, а также совместная работа с логопедом и психологом; подготовка и участие детей в конкурсах разных уровней; в течении всего учебного года велась работа по технологиям по программе «ПРО детей», включение родителей в образовательный процесс ДОО; меры, направленные на улучшение посещаемости (укрепление здоровья детей, закаливающие мероприятия и т.д.); совершенствование профессионализма через самообразование: продолжила обучение по работе с детьми ОВЗ, участие в семинарах,  онлайн-конференциях для педагогов, посещение мастер – классов, семинаров-практикумов. Все это дало хорошие результаты на конец учебного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2192039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i.okcdn.ru/i?r=BDEGV1SoxFQVqRl8uRaxX9H1HsPXdpHsdscmp_7ne3130H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728" y="-44745"/>
            <a:ext cx="4287329" cy="383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i.okcdn.ru/i?r=BDEGV1SoxFQVqRl8uRaxX9H1OyhmPptNv8S94WOoCMWCJn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4082" y="3668757"/>
            <a:ext cx="4830462" cy="309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i.okcdn.ru/i?r=BDEGV1SoxFQVqRl8uRaxX9H1vVLYLQe_0D-y-3RzfMnKHn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7047" y="2855343"/>
            <a:ext cx="3685225" cy="390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i.okcdn.ru/i?r=BDEGV1SoxFQVqRl8uRaxX9H1xWxNJHTBDsCggmzsf9mkhXgxupa5APZHBba1AQ66Z8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6785" y="0"/>
            <a:ext cx="5296453" cy="2928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04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6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i.okcdn.ru/i?r=BDEGV1SoxFQVqRl8uRaxX9H1-r6TdmA5qqijJiyOznA5q3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082" y="1027906"/>
            <a:ext cx="10021818" cy="563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ердце 5"/>
          <p:cNvSpPr/>
          <p:nvPr/>
        </p:nvSpPr>
        <p:spPr>
          <a:xfrm rot="20313714">
            <a:off x="205903" y="258239"/>
            <a:ext cx="2272276" cy="1957897"/>
          </a:xfrm>
          <a:prstGeom prst="hear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День Защитника Отечества</a:t>
            </a:r>
          </a:p>
        </p:txBody>
      </p:sp>
    </p:spTree>
    <p:extLst>
      <p:ext uri="{BB962C8B-B14F-4D97-AF65-F5344CB8AC3E}">
        <p14:creationId xmlns:p14="http://schemas.microsoft.com/office/powerpoint/2010/main" val="2196465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.okcdn.ru/i?r=BDEGV1SoxFQVqRl8uRaxX9H1fFUMkZdj9LoVL50buaAXU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736" y="481743"/>
            <a:ext cx="5522722" cy="4142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i.okcdn.ru/i?r=BDEGV1SoxFQVqRl8uRaxX9H1UUPoieqhn7XmEnascM9rqn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986" y="1558771"/>
            <a:ext cx="6513394" cy="488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75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i.okcdn.ru/i?r=BDEGV1SoxFQVqRl8uRaxX9H128eKpEdOCpqcIMdOEkEMX3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84" y="304874"/>
            <a:ext cx="4778978" cy="6371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i.okcdn.ru/i?r=BDEGV1SoxFQVqRl8uRaxX9H1NazkHjw7melp5716doP_X3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1493" y="845389"/>
            <a:ext cx="4131714" cy="5331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40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i.okcdn.ru/i?r=BDEGV1SoxFQVqRl8uRaxX9H1nDnBUc7iv3kqYzWo-E8k5n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659" y="241538"/>
            <a:ext cx="3505998" cy="6030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i.okcdn.ru/i?r=BDEGV1SoxFQVqRl8uRaxX9H1S8ZoLBSTBA9z5ccAIczptn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3338" y="2999007"/>
            <a:ext cx="5145324" cy="3858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i.okcdn.ru/i?r=BDEGV1SoxFQVqRl8uRaxX9H17qwQ2rKvNL0iPKvof6qTkX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50965" y="0"/>
            <a:ext cx="3728376" cy="3899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i.okcdn.ru/i?r=BDEGV1SoxFQVqRl8uRaxX9H1IEvFKu1bl5AoRXrFZwmieHgxupa5APZHBba1AQ66Z8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2181" y="124594"/>
            <a:ext cx="4099367" cy="3132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91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i.okcdn.ru/i?r=BDEGV1SoxFQVqRl8uRaxX9H1Ng1TCoA5jueU75zlcONF3n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4909" y="1595887"/>
            <a:ext cx="10084236" cy="5201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ердце 5"/>
          <p:cNvSpPr/>
          <p:nvPr/>
        </p:nvSpPr>
        <p:spPr>
          <a:xfrm rot="20313714">
            <a:off x="187292" y="464280"/>
            <a:ext cx="2969246" cy="2264676"/>
          </a:xfrm>
          <a:prstGeom prst="hear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Международный женский день</a:t>
            </a:r>
          </a:p>
        </p:txBody>
      </p:sp>
    </p:spTree>
    <p:extLst>
      <p:ext uri="{BB962C8B-B14F-4D97-AF65-F5344CB8AC3E}">
        <p14:creationId xmlns:p14="http://schemas.microsoft.com/office/powerpoint/2010/main" val="513475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i.okcdn.ru/i?r=BDEGV1SoxFQVqRl8uRaxX9H1RCBoEzqGUlglaSdx97D52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73" y="260949"/>
            <a:ext cx="4620883" cy="3465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i.okcdn.ru/i?r=BDEGV1SoxFQVqRl8uRaxX9H1QcWTvPJSkIQ2M8EiLfpsrH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815" y="260949"/>
            <a:ext cx="5498281" cy="4123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i.okcdn.ru/i?r=BDEGV1SoxFQVqRl8uRaxX9H1S7lEkszfd66rqMhwIJT_vngxupa5APZHBba1AQ66Z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83" y="3751584"/>
            <a:ext cx="5478121" cy="3081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6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i.okcdn.ru/i?r=BDEGV1SoxFQVqRl8uRaxX9H19N1QmZViq3X8824-eTcRDH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92" y="601693"/>
            <a:ext cx="4420499" cy="5893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i.okcdn.ru/i?r=BDEGV1SoxFQVqRl8uRaxX9H1LsELFRWwkIsHKLT_bSe57n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401" y="1027906"/>
            <a:ext cx="6654841" cy="4991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90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i.okcdn.ru/i?r=BDEGV1SoxFQVqRl8uRaxX9H1n1g_IMLEKrjPID08estlU3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5" y="365125"/>
            <a:ext cx="7378701" cy="5534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i.okcdn.ru/i?r=BDEGV1SoxFQVqRl8uRaxX9H1pzsEacO0heMm_-FIxnrI2H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230" y="2784443"/>
            <a:ext cx="5333942" cy="4000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69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s://i.okcdn.ru/i?r=BDEGV1SoxFQVqRl8uRaxX9H1_BX9f867H_bvUJO4fTD3an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3173" y="234956"/>
            <a:ext cx="8302207" cy="64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ердце 5"/>
          <p:cNvSpPr/>
          <p:nvPr/>
        </p:nvSpPr>
        <p:spPr>
          <a:xfrm rot="20313714">
            <a:off x="187292" y="464280"/>
            <a:ext cx="2969246" cy="2264676"/>
          </a:xfrm>
          <a:prstGeom prst="hear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</a:p>
        </p:txBody>
      </p:sp>
    </p:spTree>
    <p:extLst>
      <p:ext uri="{BB962C8B-B14F-4D97-AF65-F5344CB8AC3E}">
        <p14:creationId xmlns:p14="http://schemas.microsoft.com/office/powerpoint/2010/main" val="5430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i?id=ef39f0ed02b67b002df944c054d1d5ab6b63dcd5-53849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975" y="133350"/>
            <a:ext cx="12011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подготовительной  группе 16 человек, из них 9 мальчиков и 7 девочек.</a:t>
            </a:r>
          </a:p>
          <a:p>
            <a:r>
              <a:rPr lang="ru-RU" b="1" dirty="0">
                <a:solidFill>
                  <a:srgbClr val="002060"/>
                </a:solidFill>
              </a:rPr>
              <a:t>Возраст детей от 6 до 7 лет, есть один ребенок, которому на начало года не было 6 лет. Атмосфера в детском коллективе сложилась  доброжелательная, позитивная, где преобладают партнерские взаимоотношения и совместная деятельность детей, конфликтные ситуации возникающие  между детьми,  если и возникали, то быстро и продуктивно разрешались.  Дети разносторонне развиты, многие из них дополнительно занимаются в различных кружках, секциях, изостудии, музыкальной школе, бассейне, а также посещают различные курсы по подготовке к школе. Со всеми детьми в течение года было очень интересно сотрудничать по различным направлениям деятельности.</a:t>
            </a:r>
          </a:p>
          <a:p>
            <a:r>
              <a:rPr lang="ru-RU" b="1" dirty="0">
                <a:solidFill>
                  <a:srgbClr val="002060"/>
                </a:solidFill>
              </a:rPr>
              <a:t>       На протяжении года дети развивались согласно возрасту и по всем направлениям развития показали положительную динамику и высокие результаты.</a:t>
            </a:r>
          </a:p>
        </p:txBody>
      </p:sp>
      <p:pic>
        <p:nvPicPr>
          <p:cNvPr id="13314" name="Picture 2" descr="https://i.okcdn.ru/i?r=BDEGV1SoxFQVqRl8uRaxX9H1sgi6j4ffflGFIZoVDK0lh3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3375" y="3001545"/>
            <a:ext cx="5276850" cy="3770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73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i.okcdn.ru/i?r=BDEGV1SoxFQVqRl8uRaxX9H1lzRYmu28cAR9sxCL84hb_n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998" y="138686"/>
            <a:ext cx="9143116" cy="6857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19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s://i.okcdn.ru/i?r=BDEGV1SoxFQVqRl8uRaxX9H1oKD7P8Ivdf5WxSxJOPVYx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605" y="193765"/>
            <a:ext cx="8627293" cy="6470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4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okcdn.ru/i?r=BDEGV1SoxFQVqRl8uRaxX9H1FKxyXddNW-a-Zv0AaGJRD3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91" y="198078"/>
            <a:ext cx="4851973" cy="6461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okcdn.ru/i?r=BDEGV1SoxFQVqRl8uRaxX9H1430VE1NySPBK0Jba7rKmaH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4128" y="365125"/>
            <a:ext cx="4212626" cy="6086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56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okcdn.ru/i?r=BDEGV1SoxFQVqRl8uRaxX9H1gibnOmRoCIvldcFv9T17l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70" y="280996"/>
            <a:ext cx="3833802" cy="3833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okcdn.ru/i?r=BDEGV1SoxFQVqRl8uRaxX9H1KdJSNoLnQ3WUvo1ntaoxD3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802" y="365125"/>
            <a:ext cx="5058953" cy="379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okcdn.ru/i?r=BDEGV1SoxFQVqRl8uRaxX9H11L7Cxu1v1_xdEr0VkO0Pe3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7986" y="1211330"/>
            <a:ext cx="3660258" cy="5579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21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okcdn.ru/i?r=BDEGV1SoxFQVqRl8uRaxX9H1JvZkGsXOGONn_e1x17cqK3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0465" y="163903"/>
            <a:ext cx="2672032" cy="3562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okcdn.ru/i?r=BDEGV1SoxFQVqRl8uRaxX9H1_NzINAgyVAAKLWbitwftT3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44" y="3227636"/>
            <a:ext cx="2651605" cy="3535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okcdn.ru/i?r=BDEGV1SoxFQVqRl8uRaxX9H1fZ00WPQaTSgr-B-zQXssEXgxupa5APZHBba1AQ66Z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028" y="465138"/>
            <a:ext cx="2349103" cy="313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okcdn.ru/i?r=BDEGV1SoxFQVqRl8uRaxX9H1ve_8WFkVJduqzDXmdBbzv3gxupa5APZHBba1AQ66Z8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028" y="3726612"/>
            <a:ext cx="4073647" cy="3055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okcdn.ru/i?r=BDEGV1SoxFQVqRl8uRaxX9H1LI-8kpIWmLU-PU17QAj0IHgxupa5APZHBba1AQ66Z8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329" y="163903"/>
            <a:ext cx="4109447" cy="3082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okcdn.ru/i?r=BDEGV1SoxFQVqRl8uRaxX9H15n_kdDRS95fPjCfusSwxp3gxupa5APZHBba1AQ66Z8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0749" y="3111082"/>
            <a:ext cx="3804249" cy="3618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40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okcdn.ru/i?r=BDEGV1SoxFQVqRl8uRaxX9H1yHbp2pfdxSK68jKY6Gp29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25" y="159543"/>
            <a:ext cx="8718550" cy="6538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78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okcdn.ru/i?r=BDEGV1SoxFQVqRl8uRaxX9H1wFi2_xxH1ypfpVx5sFzgxX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437" y="250761"/>
            <a:ext cx="3767584" cy="364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okcdn.ru/i?r=BDEGV1SoxFQVqRl8uRaxX9H1XP7c4TusCvBQHYcEIRTEcX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4967" y="2413730"/>
            <a:ext cx="4029074" cy="4103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okcdn.ru/i?r=BDEGV1SoxFQVqRl8uRaxX9H1z7uzC1P2VSnVknWkoNj1Xngxupa5APZHBba1AQ66Z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41" y="107281"/>
            <a:ext cx="3736933" cy="6643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24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842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okcdn.ru/i?r=BDEGV1SoxFQVqRl8uRaxX9H1t8MoBasCRx8zrPTlEYLLEX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883" y="213519"/>
            <a:ext cx="3748092" cy="2967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okcdn.ru/i?r=BDEGV1SoxFQVqRl8uRaxX9H1XEOxRlb-DxyGcWVOSNnpBH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634" y="3470776"/>
            <a:ext cx="5513391" cy="3259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okcdn.ru/i?r=BDEGV1SoxFQVqRl8uRaxX9H1Q0kFXKCITavE82XBmVtXYX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7658" y="141288"/>
            <a:ext cx="3249716" cy="3485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okcdn.ru/i?r=BDEGV1SoxFQVqRl8uRaxX9H10XYg-rf9PW43q_8b__ePSXgxupa5APZHBba1AQ66Z8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814" y="2883695"/>
            <a:ext cx="5362576" cy="4021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okcdn.ru/i?r=BDEGV1SoxFQVqRl8uRaxX9H1Cre81-n3BflsZkLVNz7Vingxupa5APZHBba1AQ66Z8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057" y="213519"/>
            <a:ext cx="4246696" cy="3195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40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49" y="101599"/>
            <a:ext cx="3612970" cy="515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260" y="1185863"/>
            <a:ext cx="3728443" cy="5320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70" y="202658"/>
            <a:ext cx="3722363" cy="531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3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07400"/>
            <a:ext cx="4693564" cy="33216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850" y="107400"/>
            <a:ext cx="5095875" cy="3606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712" y="3327890"/>
            <a:ext cx="4940576" cy="34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белоснежка\hello_html_m6b9a9a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знак завершения 2"/>
          <p:cNvSpPr/>
          <p:nvPr/>
        </p:nvSpPr>
        <p:spPr>
          <a:xfrm>
            <a:off x="4630033" y="2767422"/>
            <a:ext cx="2906127" cy="87760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Артюшенко</a:t>
            </a:r>
            <a:r>
              <a:rPr lang="ru-RU" b="1" dirty="0">
                <a:solidFill>
                  <a:schemeClr val="tx1"/>
                </a:solidFill>
              </a:rPr>
              <a:t> Ю.В.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Педагог высшей квалификационной категории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104112" y="1124745"/>
            <a:ext cx="457200" cy="1642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знак завершения 6"/>
          <p:cNvSpPr/>
          <p:nvPr/>
        </p:nvSpPr>
        <p:spPr>
          <a:xfrm>
            <a:off x="6976424" y="188640"/>
            <a:ext cx="3584072" cy="936104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«Формирование предпосылок читательской грамотности у дошкольников через художественную литературу»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768460" y="126876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знак завершения 12"/>
          <p:cNvSpPr/>
          <p:nvPr/>
        </p:nvSpPr>
        <p:spPr>
          <a:xfrm>
            <a:off x="7332712" y="1758564"/>
            <a:ext cx="3227784" cy="116638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Цель</a:t>
            </a:r>
            <a:r>
              <a:rPr lang="ru-RU" sz="1600" b="1" dirty="0">
                <a:solidFill>
                  <a:schemeClr val="tx1"/>
                </a:solidFill>
              </a:rPr>
              <a:t>: Создание условий для формирования читательской грамотности дошкольников через </a:t>
            </a:r>
            <a:r>
              <a:rPr lang="ru-RU" sz="1600" b="1" dirty="0" err="1">
                <a:solidFill>
                  <a:schemeClr val="tx1"/>
                </a:solidFill>
              </a:rPr>
              <a:t>худ.лит-ру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8768460" y="30689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знак завершения 17"/>
          <p:cNvSpPr/>
          <p:nvPr/>
        </p:nvSpPr>
        <p:spPr>
          <a:xfrm>
            <a:off x="5159896" y="3789041"/>
            <a:ext cx="5508104" cy="2953263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Задачи: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Повысить читательский уровень педагога по проблеме приобщения ребёнка к чтению: Организация педагогического процесса, основанного на традиционных и инновационных методах, для эффективного влияния на развитие интереса к чтению.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Способствовать формированию основ читательской грамотности, читательских и речевых умений.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Повысить эффективность работы по приобщению детей к книге во взаимодействии всех участников образовательного процесса: педагогов, детей, родителей.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Прививать интерес и любовь к чтению, стремление к самостоятельному чтению детской литературы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Постоянно развивать интерес детей к чтению, расширять круг чтения старшего дошкольника.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4316194" y="1268761"/>
            <a:ext cx="627678" cy="1355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знак завершения 23"/>
          <p:cNvSpPr/>
          <p:nvPr/>
        </p:nvSpPr>
        <p:spPr>
          <a:xfrm>
            <a:off x="1703512" y="188640"/>
            <a:ext cx="3240360" cy="936104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Программа кружка «Литературная гостиная»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350002" y="1171002"/>
            <a:ext cx="0" cy="489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знак завершения 28"/>
          <p:cNvSpPr/>
          <p:nvPr/>
        </p:nvSpPr>
        <p:spPr>
          <a:xfrm>
            <a:off x="1524001" y="1758562"/>
            <a:ext cx="3106033" cy="159843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Цель: формировать  устойчивый интерес к книге как к произведению искусства, источнику знаний. Привить детям любовь к художественному слову, уважение к книге.</a:t>
            </a:r>
          </a:p>
        </p:txBody>
      </p:sp>
      <p:pic>
        <p:nvPicPr>
          <p:cNvPr id="8195" name="Picture 3" descr="C:\Users\Admin\Desktop\самообразование\фотки\image - 2022-02-06T182330.9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3472560"/>
            <a:ext cx="3024336" cy="326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i.mycdn.me/image?id=931475390085&amp;t=3&amp;plc=API&amp;viewToken=psBNyCJtQFdwVqbVnIkRog&amp;tkn=*iYWYu2qTXa8X7KoVMM9n01ik1V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6739" y="217891"/>
            <a:ext cx="2229486" cy="2549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979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425" y="1825625"/>
            <a:ext cx="3075150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4" y="133349"/>
            <a:ext cx="3904241" cy="5524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695" y="1538288"/>
            <a:ext cx="3650610" cy="5167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035" y="180976"/>
            <a:ext cx="3869310" cy="54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39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296" y="1825625"/>
            <a:ext cx="6153407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91838"/>
            <a:ext cx="4610966" cy="3260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234" y="63863"/>
            <a:ext cx="4839566" cy="3422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564890"/>
            <a:ext cx="4656923" cy="3293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074" y="3621064"/>
            <a:ext cx="4633175" cy="32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32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685" y="1825625"/>
            <a:ext cx="6148629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95"/>
            <a:ext cx="4824498" cy="3414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100" y="231947"/>
            <a:ext cx="4814800" cy="3407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260" y="3387227"/>
            <a:ext cx="4839565" cy="34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1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415" y="1825625"/>
            <a:ext cx="6523169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58" y="190500"/>
            <a:ext cx="5111918" cy="3409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335" y="190500"/>
            <a:ext cx="3420417" cy="4839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752" y="1776810"/>
            <a:ext cx="3530083" cy="49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1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425" y="1825625"/>
            <a:ext cx="3075150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28" y="266700"/>
            <a:ext cx="3150318" cy="4457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374" y="1244414"/>
            <a:ext cx="3860800" cy="5464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225" y="365125"/>
            <a:ext cx="3438048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218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930" y="1825625"/>
            <a:ext cx="3074139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45" y="149224"/>
            <a:ext cx="3555280" cy="5032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886" y="1305085"/>
            <a:ext cx="3832225" cy="5424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944" y="149224"/>
            <a:ext cx="3698211" cy="523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7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81" y="1825625"/>
            <a:ext cx="3079637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05" y="186531"/>
            <a:ext cx="3231878" cy="4566444"/>
          </a:xfrm>
          <a:prstGeom prst="rect">
            <a:avLst/>
          </a:prstGeom>
        </p:spPr>
      </p:pic>
      <p:pic>
        <p:nvPicPr>
          <p:cNvPr id="6146" name="Picture 2" descr="https://i.okcdn.ru/i?r=BDEGV1SoxFQVqRl8uRaxX9H1P0mk9UqF-yetu8JyRne7f3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2688" y="1126927"/>
            <a:ext cx="3862874" cy="5167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okcdn.ru/i?r=BDEGV1SoxFQVqRl8uRaxX9H1nTszSF7DhQBfD2ZAT6_TZXgxupa5APZHBba1AQ66Z8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0658" y="186530"/>
            <a:ext cx="4071342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okcdn.ru/i?r=BDEGV1SoxFQVqRl8uRaxX9H1H_OssJwiLVDsb6nkzZSYAXgxupa5APZHBba1AQ66Z8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562" y="3502817"/>
            <a:ext cx="4611145" cy="326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189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okcdn.ru/i?r=BDEGV1SoxFQVqRl8uRaxX9H1C13cOWIbAjVXUXFcUNOiP3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81" y="60325"/>
            <a:ext cx="4803219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okcdn.ru/i?r=BDEGV1SoxFQVqRl8uRaxX9H1HccyX_rT-2lw0s_eHyOXIH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711" y="89628"/>
            <a:ext cx="4843639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okcdn.ru/i?r=BDEGV1SoxFQVqRl8uRaxX9H1Jtf3PqNjC21EDQI9flNbIngxupa5APZHBba1AQ66Z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5" y="3537744"/>
            <a:ext cx="4683407" cy="33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okcdn.ru/i?r=BDEGV1SoxFQVqRl8uRaxX9H19GA2RlmEy6yi_Auhx-2xrHgxupa5APZHBba1AQ66Z8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425" y="3648803"/>
            <a:ext cx="4562475" cy="32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18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okcdn.ru/i?r=BDEGV1SoxFQVqRl8uRaxX9H1yF8JzWPQSHrJiyDQMy0H5Xgxupa5APZHBba1AQ66Z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98" y="147637"/>
            <a:ext cx="5419077" cy="38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okcdn.ru/i?r=BDEGV1SoxFQVqRl8uRaxX9H1ZDCzu9_nNn1jx35BdjLb73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575" y="1987959"/>
            <a:ext cx="6363294" cy="44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975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.okcdn.ru/i?r=BDEGV1SoxFQVqRl8uRaxX9H1YOVVtcHvD38M8foHXr0q3H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49" y="95250"/>
            <a:ext cx="3933825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okcdn.ru/i?r=BDEGV1SoxFQVqRl8uRaxX9H1dFttqGnbJ7oAazVLZ4MAEH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1136" y="1362868"/>
            <a:ext cx="3771901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.okcdn.ru/i?r=BDEGV1SoxFQVqRl8uRaxX9H1vKNOq5ZAPOSmf7LUnUFaC3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5100" y="365125"/>
            <a:ext cx="4051651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3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белоснежка\hello_html_m6b9a9a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528" y="163488"/>
            <a:ext cx="82089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дошкольный возраст 6-7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1504" y="1077888"/>
            <a:ext cx="2592288" cy="55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Начало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04112" y="1077888"/>
            <a:ext cx="2592288" cy="55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Конец года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14029856"/>
              </p:ext>
            </p:extLst>
          </p:nvPr>
        </p:nvGraphicFramePr>
        <p:xfrm>
          <a:off x="1847528" y="1772816"/>
          <a:ext cx="396044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951984" y="1628800"/>
          <a:ext cx="424853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70814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81" y="1825625"/>
            <a:ext cx="3079637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.okcdn.ru/i?r=BDEGV1SoxFQVqRl8uRaxX9H13CBInc5wUUIfQxySmBhR-H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381000"/>
            <a:ext cx="4438650" cy="63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402" y="256902"/>
            <a:ext cx="4490073" cy="634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59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137" y="1825625"/>
            <a:ext cx="6155726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88416"/>
            <a:ext cx="4441343" cy="3139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5" y="3437138"/>
            <a:ext cx="4839406" cy="3420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928" y="186630"/>
            <a:ext cx="4802003" cy="3398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241" y="3511947"/>
            <a:ext cx="4622409" cy="32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54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425" y="1825625"/>
            <a:ext cx="3075150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1" y="257175"/>
            <a:ext cx="2907986" cy="411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288" y="-30553"/>
            <a:ext cx="4864376" cy="3442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68" y="3519879"/>
            <a:ext cx="4630016" cy="32740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202" y="895349"/>
            <a:ext cx="4010080" cy="56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919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685" y="1825625"/>
            <a:ext cx="6148629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66" y="45244"/>
            <a:ext cx="4840839" cy="3425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1" y="3476363"/>
            <a:ext cx="4626250" cy="3273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916" y="-3040"/>
            <a:ext cx="4729548" cy="33444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631" y="3325596"/>
            <a:ext cx="4941644" cy="34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85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81" y="1825625"/>
            <a:ext cx="3079637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диплом_воспитатель_2024_участни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93" y="750094"/>
            <a:ext cx="6084668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361" y="0"/>
            <a:ext cx="485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9628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81" y="1825625"/>
            <a:ext cx="3079637" cy="4351338"/>
          </a:xfrm>
        </p:spPr>
      </p:pic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2" y="0"/>
            <a:ext cx="485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70" y="0"/>
            <a:ext cx="4853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4597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525" y="733425"/>
            <a:ext cx="10744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Перспективы на следующий учебный год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1 Продолжить работу по теме самообразования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2. Продолжить участие в конкурсах различного уровня.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3. Продолжить работу над разработкой и публикацией методического материала.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4. Продолжать работу над развитием своего уровня и качества профессиональной подготовки, применять инновационные методы и подходы в своей работе.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5. Продолжать оказывать помощь и давать рекомендации родителям.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6. Работать по годовым задачам и установленной программой.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7.Осуществвление целенаправленной работы с детьми по всем образовательным областям.            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8.Продолжение совершенствования предметно-развивающей среды в группе соответствии с требованиями ФОП.</a:t>
            </a:r>
          </a:p>
        </p:txBody>
      </p:sp>
    </p:spTree>
    <p:extLst>
      <p:ext uri="{BB962C8B-B14F-4D97-AF65-F5344CB8AC3E}">
        <p14:creationId xmlns:p14="http://schemas.microsoft.com/office/powerpoint/2010/main" val="1485854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i?id=1c967f702185d66f19e1cff2a5fe8040_l-5161032-images-thumbs&amp;n=1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8438" y="212724"/>
            <a:ext cx="9023179" cy="6311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445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af6f64028869eecca30c71fe5ecd95ed98192c17-12618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.okcdn.ru/i?r=BDEGV1SoxFQVqRl8uRaxX9H1pCUsUUgrvRScRTOOqVxb3H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8375" y="209550"/>
            <a:ext cx="7074766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i?id=fbc36040f9825ee7dffe696ad4d893dd_l-8338814-images-thumbs&amp;n=1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7141" y="4962453"/>
            <a:ext cx="6527775" cy="1895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3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i?id=ef39f0ed02b67b002df944c054d1d5ab6b63dcd5-53849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.okcdn.ru/i?r=BDEGV1SoxFQVqRl8uRaxX9H1ULbUy8eQhT2cRge0RtTdbn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975" y="69091"/>
            <a:ext cx="4295775" cy="423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okcdn.ru/i?r=BDEGV1SoxFQVqRl8uRaxX9H1NNN-iDqNF_MHaTDItdL6rX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50" y="3429000"/>
            <a:ext cx="4387850" cy="3290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.okcdn.ru/i?r=BDEGV1SoxFQVqRl8uRaxX9H1qsKCZZ_2ZcHgnJ1uQ1cYFn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1702" y="1390745"/>
            <a:ext cx="4914899" cy="364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905375" y="295275"/>
            <a:ext cx="1933575" cy="1095470"/>
          </a:xfrm>
          <a:prstGeom prst="wedgeRoundRectCallout">
            <a:avLst>
              <a:gd name="adj1" fmla="val 45834"/>
              <a:gd name="adj2" fmla="val 9359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</a:t>
            </a:r>
          </a:p>
        </p:txBody>
      </p:sp>
    </p:spTree>
    <p:extLst>
      <p:ext uri="{BB962C8B-B14F-4D97-AF65-F5344CB8AC3E}">
        <p14:creationId xmlns:p14="http://schemas.microsoft.com/office/powerpoint/2010/main" val="313823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i?id=ef39f0ed02b67b002df944c054d1d5ab6b63dcd5-53849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20088081">
            <a:off x="11936" y="401235"/>
            <a:ext cx="2810094" cy="1871050"/>
          </a:xfrm>
          <a:prstGeom prst="cloudCallout">
            <a:avLst>
              <a:gd name="adj1" fmla="val 38613"/>
              <a:gd name="adj2" fmla="val 70439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ярмарка</a:t>
            </a:r>
          </a:p>
        </p:txBody>
      </p:sp>
      <p:pic>
        <p:nvPicPr>
          <p:cNvPr id="6" name="Picture 2" descr="https://i.okcdn.ru/i?r=BDEGV1SoxFQVqRl8uRaxX9H18vc0c1mfEdMA-q7mP2GB7n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095999" y="365125"/>
            <a:ext cx="3252733" cy="2613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okcdn.ru/i?r=BDEGV1SoxFQVqRl8uRaxX9H1RtcdTc9Qfji6PA3YTnQERXgxupa5APZHBba1AQ66Z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100" y="3568904"/>
            <a:ext cx="4541462" cy="250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okcdn.ru/i?r=BDEGV1SoxFQVqRl8uRaxX9H1YG4mr_vt-3VyBTVk0feuP3gxupa5APZHBba1AQ66Z8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0589" y="3289864"/>
            <a:ext cx="3961333" cy="278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9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i?id=ef39f0ed02b67b002df944c054d1d5ab6b63dcd5-53849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20088081">
            <a:off x="827" y="255275"/>
            <a:ext cx="3043592" cy="1871050"/>
          </a:xfrm>
          <a:prstGeom prst="cloudCallout">
            <a:avLst>
              <a:gd name="adj1" fmla="val 38613"/>
              <a:gd name="adj2" fmla="val 70439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Районные соревнования по конструированию </a:t>
            </a:r>
            <a:r>
              <a:rPr lang="en-US" b="1" dirty="0" err="1">
                <a:solidFill>
                  <a:srgbClr val="FFFF00"/>
                </a:solidFill>
              </a:rPr>
              <a:t>Cuboro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https://i.okcdn.ru/i?r=BDEGV1SoxFQVqRl8uRaxX9H1rBH5uynzUO_9LegcP1o_uXgxupa5APZHBba1AQ66Z8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169" y="2495807"/>
            <a:ext cx="4836694" cy="423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okcdn.ru/i?r=BDEGV1SoxFQVqRl8uRaxX9H1NxDYYK4RNgUv0yVpHNrRv3gxupa5APZHBba1AQ66Z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894" y="365125"/>
            <a:ext cx="6230687" cy="46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26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918</Words>
  <Application>Microsoft Office PowerPoint</Application>
  <PresentationFormat>Широкоэкранный</PresentationFormat>
  <Paragraphs>70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sborka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 Устинова</cp:lastModifiedBy>
  <cp:revision>25</cp:revision>
  <dcterms:created xsi:type="dcterms:W3CDTF">2025-05-02T13:34:46Z</dcterms:created>
  <dcterms:modified xsi:type="dcterms:W3CDTF">2025-06-06T09:36:51Z</dcterms:modified>
</cp:coreProperties>
</file>