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3" r:id="rId3"/>
    <p:sldId id="294" r:id="rId4"/>
    <p:sldId id="259" r:id="rId5"/>
    <p:sldId id="295" r:id="rId6"/>
    <p:sldId id="296" r:id="rId7"/>
    <p:sldId id="297" r:id="rId8"/>
    <p:sldId id="298" r:id="rId9"/>
    <p:sldId id="300" r:id="rId10"/>
    <p:sldId id="312" r:id="rId11"/>
    <p:sldId id="301" r:id="rId12"/>
    <p:sldId id="302" r:id="rId13"/>
    <p:sldId id="313" r:id="rId14"/>
    <p:sldId id="304" r:id="rId15"/>
    <p:sldId id="306" r:id="rId16"/>
    <p:sldId id="316" r:id="rId17"/>
    <p:sldId id="307" r:id="rId18"/>
    <p:sldId id="308" r:id="rId19"/>
    <p:sldId id="317" r:id="rId20"/>
    <p:sldId id="266" r:id="rId21"/>
    <p:sldId id="314" r:id="rId22"/>
    <p:sldId id="315" r:id="rId23"/>
    <p:sldId id="284" r:id="rId24"/>
    <p:sldId id="280" r:id="rId25"/>
    <p:sldId id="281" r:id="rId26"/>
    <p:sldId id="318" r:id="rId27"/>
    <p:sldId id="283" r:id="rId28"/>
    <p:sldId id="26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66A7E"/>
    <a:srgbClr val="EB8997"/>
    <a:srgbClr val="F969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12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ED-4F48-935E-4AF147441DDA}"/>
              </c:ext>
            </c:extLst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ED-4F48-935E-4AF147441DDA}"/>
              </c:ext>
            </c:extLst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ED-4F48-935E-4AF147441DDA}"/>
              </c:ext>
            </c:extLst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2ED-4F48-935E-4AF147441D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н/сф</c:v>
                </c:pt>
                <c:pt idx="1">
                  <c:v>ч/сф</c:v>
                </c:pt>
                <c:pt idx="2">
                  <c:v>сф</c:v>
                </c:pt>
                <c:pt idx="3">
                  <c:v>не обсл.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0.32800000000000046</c:v>
                </c:pt>
                <c:pt idx="1">
                  <c:v>0.51700000000000002</c:v>
                </c:pt>
                <c:pt idx="2">
                  <c:v>0.12100000000000002</c:v>
                </c:pt>
                <c:pt idx="3">
                  <c:v>3.4000000000000002E-2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9E-450F-ACCE-88E8CA310856}"/>
            </c:ext>
          </c:extLst>
        </c:ser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2700000" scaled="1"/>
      <a:tileRect/>
    </a:gradFill>
    <a:ln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478745303895836"/>
          <c:y val="0.17076080966360233"/>
          <c:w val="0.80310483248417686"/>
          <c:h val="0.662173565923860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0B-4D0A-9CCF-837B852ED43C}"/>
              </c:ext>
            </c:extLst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70B-4D0A-9CCF-837B852ED43C}"/>
              </c:ext>
            </c:extLst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70B-4D0A-9CCF-837B852ED43C}"/>
              </c:ext>
            </c:extLst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70B-4D0A-9CCF-837B852ED4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н/сф</c:v>
                </c:pt>
                <c:pt idx="1">
                  <c:v>ч/сф</c:v>
                </c:pt>
                <c:pt idx="2">
                  <c:v>сф</c:v>
                </c:pt>
                <c:pt idx="3">
                  <c:v>не обсл.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0.13600000000000001</c:v>
                </c:pt>
                <c:pt idx="1">
                  <c:v>0.254</c:v>
                </c:pt>
                <c:pt idx="2">
                  <c:v>0.57600000000000062</c:v>
                </c:pt>
                <c:pt idx="3">
                  <c:v>3.4000000000000002E-2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99-47EC-AFCC-0C59A5F92BAB}"/>
            </c:ext>
          </c:extLst>
        </c:ser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2700000" scaled="1"/>
      <a:tileRect/>
    </a:gradFill>
    <a:ln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87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920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470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91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838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439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23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862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418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159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36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27">
              <a:srgbClr val="F66A7E"/>
            </a:gs>
            <a:gs pos="58000">
              <a:srgbClr val="00B0F0"/>
            </a:gs>
            <a:gs pos="100000">
              <a:schemeClr val="accent1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EFF71-8830-4CBA-8B81-429B9B66A4B7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EBBD0-1E3A-4A64-A5A0-A9AD7ADE2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537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6064" y="1556792"/>
            <a:ext cx="8463136" cy="36004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32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Аналитический отчет за </a:t>
            </a:r>
            <a:r>
              <a:rPr lang="ru-RU" sz="32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2022-2023 учебный </a:t>
            </a:r>
            <a:r>
              <a:rPr lang="ru-RU" sz="32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год</a:t>
            </a:r>
            <a:br>
              <a:rPr lang="ru-RU" sz="32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музыкального руководителя Рожковой С. С.</a:t>
            </a:r>
            <a:r>
              <a:rPr lang="ru-RU" sz="32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60648"/>
            <a:ext cx="8458200" cy="115212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Муниципальное казенное дошкольное образовательное учреждение Искитимского района Новосибирской области детский сад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комбинированного вида «Красная шапочка» р.п. Линево</a:t>
            </a:r>
            <a:b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1552" y="3140968"/>
            <a:ext cx="6012160" cy="33818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40027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3671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«Старый Новый год!»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3559" r="1695"/>
          <a:stretch>
            <a:fillRect/>
          </a:stretch>
        </p:blipFill>
        <p:spPr bwMode="auto">
          <a:xfrm>
            <a:off x="179512" y="980728"/>
            <a:ext cx="4176464" cy="275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4104456" cy="307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3266" t="9692" r="5143" b="5986"/>
          <a:stretch>
            <a:fillRect/>
          </a:stretch>
        </p:blipFill>
        <p:spPr bwMode="auto">
          <a:xfrm>
            <a:off x="1547664" y="3933056"/>
            <a:ext cx="3950508" cy="2727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86409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Фольклорный праздник «Масленица!»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7576" b="13131"/>
          <a:stretch>
            <a:fillRect/>
          </a:stretch>
        </p:blipFill>
        <p:spPr bwMode="auto">
          <a:xfrm>
            <a:off x="323528" y="1162518"/>
            <a:ext cx="4032448" cy="284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774" t="17610"/>
          <a:stretch>
            <a:fillRect/>
          </a:stretch>
        </p:blipFill>
        <p:spPr bwMode="auto">
          <a:xfrm>
            <a:off x="4499992" y="1124744"/>
            <a:ext cx="4360606" cy="2800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077072"/>
            <a:ext cx="3479709" cy="2609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973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Патриотическо-спортивные мероприятия ко «Дню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ащитников Отечества!»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t="42197" r="3061" b="36803"/>
          <a:stretch>
            <a:fillRect/>
          </a:stretch>
        </p:blipFill>
        <p:spPr bwMode="auto">
          <a:xfrm>
            <a:off x="2987824" y="3789040"/>
            <a:ext cx="5830622" cy="2748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36411" r="2603" b="36509"/>
          <a:stretch>
            <a:fillRect/>
          </a:stretch>
        </p:blipFill>
        <p:spPr bwMode="auto">
          <a:xfrm>
            <a:off x="323528" y="1340768"/>
            <a:ext cx="4429000" cy="266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324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1"/>
            <a:ext cx="7704856" cy="86409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Районный конкурс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«Самая лучшая мама на свете»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95536" y="1412776"/>
          <a:ext cx="3277152" cy="4632527"/>
        </p:xfrm>
        <a:graphic>
          <a:graphicData uri="http://schemas.openxmlformats.org/presentationml/2006/ole">
            <p:oleObj spid="_x0000_s7170" name="PDF" r:id="rId3" imgW="0" imgH="0" progId="FoxitReader.Document">
              <p:embed/>
            </p:oleObj>
          </a:graphicData>
        </a:graphic>
      </p:graphicFrame>
      <p:pic>
        <p:nvPicPr>
          <p:cNvPr id="7171" name="Picture 3" descr="C:\Users\Пользователь\Desktop\IMG-20230331-WA0028.jpg"/>
          <p:cNvPicPr>
            <a:picLocks noChangeAspect="1" noChangeArrowheads="1"/>
          </p:cNvPicPr>
          <p:nvPr/>
        </p:nvPicPr>
        <p:blipFill>
          <a:blip r:embed="rId4" cstate="print"/>
          <a:srcRect l="7813" r="7806" b="-7"/>
          <a:stretch>
            <a:fillRect/>
          </a:stretch>
        </p:blipFill>
        <p:spPr bwMode="auto">
          <a:xfrm>
            <a:off x="4211960" y="1700808"/>
            <a:ext cx="4455495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79208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«Международный женский день «8 Марта»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25000" t="6667" r="26250" b="2222"/>
          <a:stretch>
            <a:fillRect/>
          </a:stretch>
        </p:blipFill>
        <p:spPr bwMode="auto">
          <a:xfrm>
            <a:off x="5436096" y="836712"/>
            <a:ext cx="2808312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3607" t="16031" r="8024" b="7022"/>
          <a:stretch>
            <a:fillRect/>
          </a:stretch>
        </p:blipFill>
        <p:spPr bwMode="auto">
          <a:xfrm>
            <a:off x="2843808" y="3717032"/>
            <a:ext cx="5976664" cy="2927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8547" t="1998" r="14607" b="125"/>
          <a:stretch>
            <a:fillRect/>
          </a:stretch>
        </p:blipFill>
        <p:spPr bwMode="auto">
          <a:xfrm>
            <a:off x="1331640" y="908720"/>
            <a:ext cx="3312368" cy="2728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32482" t="12725" r="38423" b="1068"/>
          <a:stretch>
            <a:fillRect/>
          </a:stretch>
        </p:blipFill>
        <p:spPr bwMode="auto">
          <a:xfrm>
            <a:off x="467544" y="3717032"/>
            <a:ext cx="1798171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135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фестиваль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«Музыкальный калейдоскоп»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Пользователь\Desktop\20230323_113129.jpg"/>
          <p:cNvPicPr>
            <a:picLocks noChangeAspect="1" noChangeArrowheads="1"/>
          </p:cNvPicPr>
          <p:nvPr/>
        </p:nvPicPr>
        <p:blipFill>
          <a:blip r:embed="rId2" cstate="print"/>
          <a:srcRect l="16267" t="18644" r="11275" b="20339"/>
          <a:stretch>
            <a:fillRect/>
          </a:stretch>
        </p:blipFill>
        <p:spPr bwMode="auto">
          <a:xfrm>
            <a:off x="251520" y="1196752"/>
            <a:ext cx="4536504" cy="2148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36025" r="11637" b="39505"/>
          <a:stretch>
            <a:fillRect/>
          </a:stretch>
        </p:blipFill>
        <p:spPr bwMode="auto">
          <a:xfrm>
            <a:off x="4932040" y="1196752"/>
            <a:ext cx="396044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t="35909" r="1515" b="37273"/>
          <a:stretch>
            <a:fillRect/>
          </a:stretch>
        </p:blipFill>
        <p:spPr bwMode="auto">
          <a:xfrm>
            <a:off x="395536" y="3573016"/>
            <a:ext cx="4393708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 t="36184" r="2002" b="35833"/>
          <a:stretch>
            <a:fillRect/>
          </a:stretch>
        </p:blipFill>
        <p:spPr bwMode="auto">
          <a:xfrm>
            <a:off x="4932040" y="3789040"/>
            <a:ext cx="3995936" cy="2472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441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 l="2892" t="36851" r="32036" b="36453"/>
          <a:stretch>
            <a:fillRect/>
          </a:stretch>
        </p:blipFill>
        <p:spPr bwMode="auto">
          <a:xfrm>
            <a:off x="251520" y="332656"/>
            <a:ext cx="324036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 l="12600" t="39737" r="4801" b="39586"/>
          <a:stretch>
            <a:fillRect/>
          </a:stretch>
        </p:blipFill>
        <p:spPr bwMode="auto">
          <a:xfrm>
            <a:off x="3707904" y="404664"/>
            <a:ext cx="5184576" cy="2811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 l="22224" t="36224" r="15272" b="36851"/>
          <a:stretch>
            <a:fillRect/>
          </a:stretch>
        </p:blipFill>
        <p:spPr bwMode="auto">
          <a:xfrm>
            <a:off x="6012160" y="3645024"/>
            <a:ext cx="2854603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rcRect l="5945" t="37999" r="6556" b="41647"/>
          <a:stretch>
            <a:fillRect/>
          </a:stretch>
        </p:blipFill>
        <p:spPr bwMode="auto">
          <a:xfrm>
            <a:off x="179512" y="3501008"/>
            <a:ext cx="5614338" cy="2829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00811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Поселковый конкурс талантов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«Росинка»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20230407_131511.jpg"/>
          <p:cNvPicPr>
            <a:picLocks noChangeAspect="1" noChangeArrowheads="1"/>
          </p:cNvPicPr>
          <p:nvPr/>
        </p:nvPicPr>
        <p:blipFill>
          <a:blip r:embed="rId2" cstate="print"/>
          <a:srcRect t="10521" r="2899"/>
          <a:stretch>
            <a:fillRect/>
          </a:stretch>
        </p:blipFill>
        <p:spPr bwMode="auto">
          <a:xfrm>
            <a:off x="395536" y="980728"/>
            <a:ext cx="3261716" cy="2773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Пользователь\Desktop\20230323_112108.jpg"/>
          <p:cNvPicPr>
            <a:picLocks noChangeAspect="1" noChangeArrowheads="1"/>
          </p:cNvPicPr>
          <p:nvPr/>
        </p:nvPicPr>
        <p:blipFill>
          <a:blip r:embed="rId3" cstate="print"/>
          <a:srcRect l="18947" t="11228" r="12632" b="819"/>
          <a:stretch>
            <a:fillRect/>
          </a:stretch>
        </p:blipFill>
        <p:spPr bwMode="auto">
          <a:xfrm>
            <a:off x="4860032" y="1124744"/>
            <a:ext cx="4032448" cy="2915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37153" r="956" b="37324"/>
          <a:stretch>
            <a:fillRect/>
          </a:stretch>
        </p:blipFill>
        <p:spPr bwMode="auto">
          <a:xfrm>
            <a:off x="1763688" y="3933056"/>
            <a:ext cx="4893322" cy="2732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46973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4076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мероприятие ко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«Дню Победы!»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ользователь\Desktop\IMG-20230428-WA0006.jpg"/>
          <p:cNvPicPr>
            <a:picLocks noChangeAspect="1" noChangeArrowheads="1"/>
          </p:cNvPicPr>
          <p:nvPr/>
        </p:nvPicPr>
        <p:blipFill>
          <a:blip r:embed="rId2" cstate="print"/>
          <a:srcRect t="22488" r="1617" b="11299"/>
          <a:stretch>
            <a:fillRect/>
          </a:stretch>
        </p:blipFill>
        <p:spPr bwMode="auto">
          <a:xfrm>
            <a:off x="539552" y="1556792"/>
            <a:ext cx="8274127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4505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8867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Выпускной бал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3529" t="7214" r="8235" b="4417"/>
          <a:stretch>
            <a:fillRect/>
          </a:stretch>
        </p:blipFill>
        <p:spPr bwMode="auto">
          <a:xfrm>
            <a:off x="395536" y="836712"/>
            <a:ext cx="4680520" cy="3057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5714" t="20380" r="1429" b="9073"/>
          <a:stretch>
            <a:fillRect/>
          </a:stretch>
        </p:blipFill>
        <p:spPr bwMode="auto">
          <a:xfrm>
            <a:off x="539552" y="4221088"/>
            <a:ext cx="3384376" cy="2343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 r="1254" b="9729"/>
          <a:stretch>
            <a:fillRect/>
          </a:stretch>
        </p:blipFill>
        <p:spPr bwMode="auto">
          <a:xfrm>
            <a:off x="5652120" y="764704"/>
            <a:ext cx="2808312" cy="3423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 t="19542" b="10014"/>
          <a:stretch>
            <a:fillRect/>
          </a:stretch>
        </p:blipFill>
        <p:spPr bwMode="auto">
          <a:xfrm>
            <a:off x="4427984" y="4293096"/>
            <a:ext cx="4429000" cy="2339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Рожкова Светлана Сергеевна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499992" y="1556792"/>
            <a:ext cx="4392488" cy="511256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период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 в МКДОУ «Красная шапочка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мною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осуществлялась работа согласно ФГОС ДО по разделу «Художественно – эстетическое развитие» в следующих возрастных группах: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адаптационна группа «Малышок»; 2-е младшие группы «Лягушонок», «Дюймовочка»;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«Золушка», «Хозяюшка» (2-е полугодие); 1-я мл. «Белочка»; средняя гр. «Ягодка»; подготовительные гр. «Белоснежка», «Почемучки».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осуществлялась согласно ООП  МКДОУ «Красная шапочка» р.п. Линево, разработанной в соответствии с ФГОС дошкольного образования и с учетом Примерной общеобразовательной программы дошкольного образования «Детство» под редакцией Т.И. Бабаева, А.Г. Гогоберидзе, О.В. Солнцева и с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парциальной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программы дошкольного образования - «Ладушки» под редакцией 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Каплунова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Новоскольцева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20210528_1237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6923" t="18868" r="21154" b="7427"/>
          <a:stretch>
            <a:fillRect/>
          </a:stretch>
        </p:blipFill>
        <p:spPr bwMode="auto">
          <a:xfrm>
            <a:off x="683568" y="1556792"/>
            <a:ext cx="3384376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9070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88641"/>
            <a:ext cx="7175351" cy="792087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педагогами и другими специалистами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67544" y="980728"/>
            <a:ext cx="8208912" cy="56166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Обсуждение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сценариев к утренникам, подготовка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утренникам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развлечениям, рекомендации.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репетиций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 к различным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мероприятиям.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проведении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конкурсов, семинаров, открытых занятий и др. мероприятий.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елюсь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опытом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коллегами на онлайн-платформах: В контакте, сайте детского сада «Красная шапочка».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семинаре: «Создание условий для поддержки инициативы и самостоятельности детей».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педсовете: «Использование инновационных технологий в формировании игровой деятельности дошкольников как необходимое условие в решении задач образовательной области «Социально-коммуникативное развитие»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семинаре-практикуме «Наставника назначают или выбирают сердцем».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педсовете: «Конструктивное взаимодействие детского сада и семьи для целостного развития личности и успешной социализации ребенка».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Посещение семинара на базе УМЦ по программе ПРОДЕТЕЙ, организатор детский сад «Жаворонок».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Подготовка ежемесячных консультаций для педагогов по музыкальному воспитанию детей.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итоговом педсовете: «Итоги года».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6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50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20230421_095143.jpg"/>
          <p:cNvPicPr>
            <a:picLocks noChangeAspect="1" noChangeArrowheads="1"/>
          </p:cNvPicPr>
          <p:nvPr/>
        </p:nvPicPr>
        <p:blipFill>
          <a:blip r:embed="rId2" cstate="print"/>
          <a:srcRect l="8036" t="14286" r="10268"/>
          <a:stretch>
            <a:fillRect/>
          </a:stretch>
        </p:blipFill>
        <p:spPr bwMode="auto">
          <a:xfrm>
            <a:off x="467544" y="476672"/>
            <a:ext cx="4392488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Пользователь\Desktop\20230421_094849.jpg"/>
          <p:cNvPicPr>
            <a:picLocks noChangeAspect="1" noChangeArrowheads="1"/>
          </p:cNvPicPr>
          <p:nvPr/>
        </p:nvPicPr>
        <p:blipFill>
          <a:blip r:embed="rId3" cstate="print"/>
          <a:srcRect l="16691" r="22775" b="-1695"/>
          <a:stretch>
            <a:fillRect/>
          </a:stretch>
        </p:blipFill>
        <p:spPr bwMode="auto">
          <a:xfrm>
            <a:off x="5508104" y="332656"/>
            <a:ext cx="3131840" cy="2959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 l="14125" t="-2790" r="1122" b="16294"/>
          <a:stretch>
            <a:fillRect/>
          </a:stretch>
        </p:blipFill>
        <p:spPr bwMode="auto">
          <a:xfrm>
            <a:off x="5076056" y="4437112"/>
            <a:ext cx="388843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 l="5000" t="46667" r="-1667"/>
          <a:stretch>
            <a:fillRect/>
          </a:stretch>
        </p:blipFill>
        <p:spPr bwMode="auto">
          <a:xfrm>
            <a:off x="179512" y="3356992"/>
            <a:ext cx="4896544" cy="2026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571999" cy="2571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t="30263" b="10526"/>
          <a:stretch>
            <a:fillRect/>
          </a:stretch>
        </p:blipFill>
        <p:spPr bwMode="auto">
          <a:xfrm>
            <a:off x="4860032" y="260648"/>
            <a:ext cx="4104456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460851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t="27907"/>
          <a:stretch>
            <a:fillRect/>
          </a:stretch>
        </p:blipFill>
        <p:spPr bwMode="auto">
          <a:xfrm>
            <a:off x="5508104" y="3717032"/>
            <a:ext cx="3096344" cy="2976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760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352928" cy="4896544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по запросам родителей как на группах так и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режиме на платформе социальной сети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с занятий и видео – отчеты со всех проводимых в детском саду развлекательный мероприятий и конкурсов.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родителями музыкальных праздников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выступлений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поселковой и районной направленности, а так же отчетных концертах внутри сада.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408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35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Участие в общественной жизни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ДОУ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19"/>
            <a:ext cx="8208912" cy="5544617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районной спартакиады работников образования.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и хореограф педагогического  танцевального и вокальных коллективов.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 ролей героев праздничных мероприятий для детей.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 видео-съемки и монтаж видео мероприятий разной направленности.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творческой группы.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Член комиссии по внедрению системы оценки качества образования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Член творческой группы по анализу соответствия задач по образовательным областям задачам ФОП.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Член конфликтной комиссии МКДОУ детский сад «Красная шапочка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Секретарь МКДОУ детский сад «Красная шапочка»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17302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IMG-20220917-WA0002.jpg"/>
          <p:cNvPicPr>
            <a:picLocks noChangeAspect="1" noChangeArrowheads="1"/>
          </p:cNvPicPr>
          <p:nvPr/>
        </p:nvPicPr>
        <p:blipFill>
          <a:blip r:embed="rId2" cstate="print"/>
          <a:srcRect t="12404" r="-786"/>
          <a:stretch>
            <a:fillRect/>
          </a:stretch>
        </p:blipFill>
        <p:spPr bwMode="auto">
          <a:xfrm>
            <a:off x="179512" y="260648"/>
            <a:ext cx="4680520" cy="3050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8889" t="16667" r="2222" b="13334"/>
          <a:stretch>
            <a:fillRect/>
          </a:stretch>
        </p:blipFill>
        <p:spPr bwMode="auto">
          <a:xfrm>
            <a:off x="5076056" y="836712"/>
            <a:ext cx="3713555" cy="389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t="31148" r="1639" b="18033"/>
          <a:stretch>
            <a:fillRect/>
          </a:stretch>
        </p:blipFill>
        <p:spPr bwMode="auto">
          <a:xfrm>
            <a:off x="827584" y="3573016"/>
            <a:ext cx="4181109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3148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t="33800" r="956" b="33247"/>
          <a:stretch>
            <a:fillRect/>
          </a:stretch>
        </p:blipFill>
        <p:spPr bwMode="auto">
          <a:xfrm>
            <a:off x="4067944" y="1340768"/>
            <a:ext cx="4711402" cy="339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3959" t="11072" r="13918" b="-934"/>
          <a:stretch>
            <a:fillRect/>
          </a:stretch>
        </p:blipFill>
        <p:spPr bwMode="auto">
          <a:xfrm>
            <a:off x="323528" y="620688"/>
            <a:ext cx="3528392" cy="5861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35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Перспективы на следующий учебный год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24744"/>
            <a:ext cx="8119814" cy="505221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2500" lnSpcReduction="20000"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музыкальные способности детей: звуковысотный, ритмический, тембровый, динамический слух.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формировать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музыкальную культуру на основе знакомства с классической, народной и современной музыкой.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ИКТ технологии на интегрированных музыкальных занятиях.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Уделять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внимания оздоровлению детей на музыкальных занятиях : артикуляционной, дыхательной гимнастике, точечному массажу, вокально-двигательным разминкам.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работу с одарёнными детьми, принимать участие в музыкальных конкурсах.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участию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утренниках.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работу по теме самообразования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саморегуляции у детей дошкольного возраста посредством музыкально-ритмических движений».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6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4372168"/>
            <a:ext cx="849694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Всем успехов!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620688"/>
            <a:ext cx="6957392" cy="3960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наша – кропотливая, требующая большой отдачи душевных сил и энергии. Пусть она приносит нам столько же удовлетворения, радости и всяческих благ, сколько мы отдаем ей сил, терпения и времени!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43019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28650" y="908720"/>
            <a:ext cx="7886700" cy="561662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общей культуры  личности детей, создание благоприятных условий развития музыкально - творческих способностей детей в соответствии с их возрастными и индивидуальными особенностями и склонностями, развития способностей и творческого потенциала каждого ребенка как субъекта отношений с самим собой, другими детьми, взрослыми и миром.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любовь и интерес к музыке. 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Обогащать впечатления детей, знакомя их в определенно организованной системе с разнообразными музыкальными произведениями и используемыми средствами выразительности.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Приобщать детей к разнообразным видам музыкальной деятельности, формируя восприятие музыки и простейшие исполнительские навыки в области пения, ритмики, игры на детских инструментах. 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общую музыкальность детей, формировать певческий голос и выразительность движений. 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Содействовать первоначальному развитию музыкального вкуса. 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творческое отношение к музыке прежде всего в такой доступной для детей деятельности, как передача образов в музыкальных играх и хороводах, применение новых сочетаний знакомых танцевальных движений, импровизация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попевок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270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Результаты диагностики музыкальных способностей детей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критериям: ладовое чувство, музыкально-слуховое представление, чувство ритма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3859752762"/>
              </p:ext>
            </p:extLst>
          </p:nvPr>
        </p:nvGraphicFramePr>
        <p:xfrm>
          <a:off x="628650" y="1825625"/>
          <a:ext cx="379933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251931126"/>
              </p:ext>
            </p:extLst>
          </p:nvPr>
        </p:nvGraphicFramePr>
        <p:xfrm>
          <a:off x="4932040" y="1825625"/>
          <a:ext cx="374441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16459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404664"/>
            <a:ext cx="7886700" cy="64807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года были проведены следующие мероприятия: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6" y="1196752"/>
            <a:ext cx="8352928" cy="52565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lnSpcReduction="10000"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на улице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 осень!» (во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возрастных группах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праздничный концерт ко Дню дошкольного работника;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ероприятия к празднику День Матери в России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видеопоздравление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утренники «Новый год!» (во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возрастных группах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«Старый Новый год!» развлекательное мероприятие для детей всех возрастных групп; фольклорный праздник «Масленица» (в группах младшего возраста);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праздничное мероприятие «День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Отечества!» (в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старших и подготовительных группах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«8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Марта!» (во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возрастных группах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фестиваль «Музыкальный калейдоскоп», поселковый конкурс «Росинка»;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мероприятие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Победы!» (в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старших и подготовительных группах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праздничное мероприятие «До свиданья, детский сад!» ( в подготовительных группах).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99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Праздничные мероприятия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«Здравствуй, осень!»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951" r="11549" b="12500"/>
          <a:stretch>
            <a:fillRect/>
          </a:stretch>
        </p:blipFill>
        <p:spPr bwMode="auto">
          <a:xfrm>
            <a:off x="5364088" y="3645024"/>
            <a:ext cx="3528392" cy="2806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320480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84784"/>
            <a:ext cx="3348372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4162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9361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концерт для педагогов ко Дню дошкольного работника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/>
          <a:srcRect l="12600" t="39615" r="7601" b="41647"/>
          <a:stretch>
            <a:fillRect/>
          </a:stretch>
        </p:blipFill>
        <p:spPr bwMode="auto">
          <a:xfrm>
            <a:off x="5724128" y="1340768"/>
            <a:ext cx="3240360" cy="1757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/>
          <a:srcRect t="39613" r="10761" b="43587"/>
          <a:stretch>
            <a:fillRect/>
          </a:stretch>
        </p:blipFill>
        <p:spPr bwMode="auto">
          <a:xfrm>
            <a:off x="1115616" y="3573016"/>
            <a:ext cx="6696744" cy="2876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 cstate="print"/>
          <a:srcRect l="3145" t="39092" r="5156" b="45724"/>
          <a:stretch>
            <a:fillRect/>
          </a:stretch>
        </p:blipFill>
        <p:spPr bwMode="auto">
          <a:xfrm>
            <a:off x="251520" y="1268760"/>
            <a:ext cx="4968552" cy="191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417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65127"/>
            <a:ext cx="7543750" cy="47158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Онлайн-поздравления ко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ню Матери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 t="36830" r="3756" b="36801"/>
          <a:stretch>
            <a:fillRect/>
          </a:stretch>
        </p:blipFill>
        <p:spPr bwMode="auto">
          <a:xfrm>
            <a:off x="395536" y="1052736"/>
            <a:ext cx="4067944" cy="2414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t="38321" r="4461" b="38418"/>
          <a:stretch>
            <a:fillRect/>
          </a:stretch>
        </p:blipFill>
        <p:spPr bwMode="auto">
          <a:xfrm>
            <a:off x="1403648" y="3645024"/>
            <a:ext cx="5760640" cy="3038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8200" t="42968" r="11101" b="38939"/>
          <a:stretch>
            <a:fillRect/>
          </a:stretch>
        </p:blipFill>
        <p:spPr bwMode="auto">
          <a:xfrm>
            <a:off x="4644008" y="1124744"/>
            <a:ext cx="4176464" cy="231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322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5760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Праздничные мероприятия «Новый год!»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8140" r="-2198" b="6227"/>
          <a:stretch>
            <a:fillRect/>
          </a:stretch>
        </p:blipFill>
        <p:spPr bwMode="auto">
          <a:xfrm>
            <a:off x="467544" y="764704"/>
            <a:ext cx="4896544" cy="2717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3595" t="19577" r="7452" b="24873"/>
          <a:stretch>
            <a:fillRect/>
          </a:stretch>
        </p:blipFill>
        <p:spPr bwMode="auto">
          <a:xfrm>
            <a:off x="5580112" y="1556792"/>
            <a:ext cx="3137956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C:\Users\Пользователь\Desktop\20221228_155651.jpg"/>
          <p:cNvPicPr>
            <a:picLocks noChangeAspect="1" noChangeArrowheads="1"/>
          </p:cNvPicPr>
          <p:nvPr/>
        </p:nvPicPr>
        <p:blipFill>
          <a:blip r:embed="rId4" cstate="print"/>
          <a:srcRect l="11893" t="15377" r="14588" b="5818"/>
          <a:stretch>
            <a:fillRect/>
          </a:stretch>
        </p:blipFill>
        <p:spPr bwMode="auto">
          <a:xfrm>
            <a:off x="395536" y="3717032"/>
            <a:ext cx="4896544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375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3332</TotalTime>
  <Words>1010</Words>
  <Application>Microsoft Office PowerPoint</Application>
  <PresentationFormat>Экран (4:3)</PresentationFormat>
  <Paragraphs>86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PDF</vt:lpstr>
      <vt:lpstr>Аналитический отчет за 2022-2023 учебный год музыкального руководителя Рожковой С. С.                                                          </vt:lpstr>
      <vt:lpstr>Рожкова Светлана Сергеевна музыкальный руководитель</vt:lpstr>
      <vt:lpstr>Цель и задачи </vt:lpstr>
      <vt:lpstr>Результаты диагностики музыкальных способностей детей по критериям: ладовое чувство, музыкально-слуховое представление, чувство ритма </vt:lpstr>
      <vt:lpstr>В течение года были проведены следующие мероприятия: </vt:lpstr>
      <vt:lpstr>Праздничные мероприятия  «Здравствуй, осень!»</vt:lpstr>
      <vt:lpstr>Праздничный концерт для педагогов ко Дню дошкольного работника </vt:lpstr>
      <vt:lpstr>Онлайн-поздравления ко дню Матери</vt:lpstr>
      <vt:lpstr>Праздничные мероприятия «Новый год!»</vt:lpstr>
      <vt:lpstr>«Старый Новый год!»</vt:lpstr>
      <vt:lpstr>Фольклорный праздник «Масленица!»</vt:lpstr>
      <vt:lpstr>Патриотическо-спортивные мероприятия ко «Дню Защитников Отечества!»</vt:lpstr>
      <vt:lpstr>Районный конкурс  «Самая лучшая мама на свете»</vt:lpstr>
      <vt:lpstr>«Международный женский день «8 Марта»</vt:lpstr>
      <vt:lpstr>Районный фестиваль  «Музыкальный калейдоскоп»</vt:lpstr>
      <vt:lpstr>Слайд 16</vt:lpstr>
      <vt:lpstr>Поселковый конкурс талантов  «Росинка»</vt:lpstr>
      <vt:lpstr>Патриотическое мероприятие ко  «Дню Победы!»</vt:lpstr>
      <vt:lpstr>Выпускной бал </vt:lpstr>
      <vt:lpstr>Взаимодействие с педагогами и другими специалистами</vt:lpstr>
      <vt:lpstr>Слайд 21</vt:lpstr>
      <vt:lpstr>Слайд 22</vt:lpstr>
      <vt:lpstr>Взаимодействие с родителями</vt:lpstr>
      <vt:lpstr>Участие в общественной жизни ДОУ </vt:lpstr>
      <vt:lpstr>Слайд 25</vt:lpstr>
      <vt:lpstr>Слайд 26</vt:lpstr>
      <vt:lpstr>Перспективы на следующий учебный год</vt:lpstr>
      <vt:lpstr>Всем успехов!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Аналитический отчет за 2018-19 уч. год вторая младшая группа «Почемучки»                                                          Воспитатель: Кулешова Е. В.</dc:title>
  <dc:creator>Админ</dc:creator>
  <cp:lastModifiedBy>Пользователь</cp:lastModifiedBy>
  <cp:revision>139</cp:revision>
  <dcterms:created xsi:type="dcterms:W3CDTF">2019-05-19T10:15:19Z</dcterms:created>
  <dcterms:modified xsi:type="dcterms:W3CDTF">2023-05-30T04:42:43Z</dcterms:modified>
</cp:coreProperties>
</file>