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81" r:id="rId5"/>
    <p:sldId id="261" r:id="rId6"/>
    <p:sldId id="262" r:id="rId7"/>
    <p:sldId id="264" r:id="rId8"/>
    <p:sldId id="263" r:id="rId9"/>
    <p:sldId id="271" r:id="rId10"/>
    <p:sldId id="288" r:id="rId11"/>
    <p:sldId id="290" r:id="rId12"/>
    <p:sldId id="291" r:id="rId13"/>
    <p:sldId id="279" r:id="rId14"/>
    <p:sldId id="283" r:id="rId15"/>
    <p:sldId id="284" r:id="rId16"/>
    <p:sldId id="287" r:id="rId17"/>
    <p:sldId id="258" r:id="rId18"/>
    <p:sldId id="259" r:id="rId19"/>
    <p:sldId id="260" r:id="rId20"/>
    <p:sldId id="292" r:id="rId21"/>
    <p:sldId id="294" r:id="rId22"/>
    <p:sldId id="265" r:id="rId23"/>
    <p:sldId id="280" r:id="rId24"/>
    <p:sldId id="289" r:id="rId25"/>
    <p:sldId id="295" r:id="rId26"/>
    <p:sldId id="266" r:id="rId27"/>
    <p:sldId id="285" r:id="rId28"/>
    <p:sldId id="275" r:id="rId29"/>
    <p:sldId id="293" r:id="rId30"/>
    <p:sldId id="267" r:id="rId31"/>
    <p:sldId id="282" r:id="rId32"/>
    <p:sldId id="296" r:id="rId33"/>
    <p:sldId id="272" r:id="rId34"/>
    <p:sldId id="269" r:id="rId35"/>
    <p:sldId id="286" r:id="rId36"/>
    <p:sldId id="268" r:id="rId37"/>
    <p:sldId id="297" r:id="rId38"/>
    <p:sldId id="277" r:id="rId39"/>
    <p:sldId id="278" r:id="rId40"/>
    <p:sldId id="270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718" autoAdjust="0"/>
    <p:restoredTop sz="78889" autoAdjust="0"/>
  </p:normalViewPr>
  <p:slideViewPr>
    <p:cSldViewPr>
      <p:cViewPr varScale="1">
        <p:scale>
          <a:sx n="88" d="100"/>
          <a:sy n="88" d="100"/>
        </p:scale>
        <p:origin x="-11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дигностика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0.54600000000000004</c:v>
                </c:pt>
                <c:pt idx="1">
                  <c:v>9.1000000000000025E-2</c:v>
                </c:pt>
                <c:pt idx="2">
                  <c:v>0.36400000000000032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0.01987</cdr:x>
      <cdr:y>0.40276</cdr:y>
    </cdr:from>
    <cdr:to>
      <cdr:x>0.29804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1636827"/>
          <a:ext cx="2016224" cy="395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0.04967</cdr:x>
      <cdr:y>0.42048</cdr:y>
    </cdr:from>
    <cdr:to>
      <cdr:x>0.27817</cdr:x>
      <cdr:y>0.64548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1708835"/>
          <a:ext cx="16561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0.03389</cdr:x>
      <cdr:y>0.37321</cdr:y>
    </cdr:from>
    <cdr:to>
      <cdr:x>0.27218</cdr:x>
      <cdr:y>0.63337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5664" y="1516728"/>
          <a:ext cx="1727099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 человек-высокий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0.08941</cdr:x>
      <cdr:y>0.4784</cdr:y>
    </cdr:from>
    <cdr:to>
      <cdr:x>0.21557</cdr:x>
      <cdr:y>0.7034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0.01987</cdr:x>
      <cdr:y>0.44296</cdr:y>
    </cdr:from>
    <cdr:to>
      <cdr:x>0.24837</cdr:x>
      <cdr:y>0.66796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4016" y="1800200"/>
          <a:ext cx="16561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0.01987</cdr:x>
      <cdr:y>0.44296</cdr:y>
    </cdr:from>
    <cdr:to>
      <cdr:x>0.23843</cdr:x>
      <cdr:y>0.66796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4016" y="1800200"/>
          <a:ext cx="15841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0.05961</cdr:x>
      <cdr:y>0.46068</cdr:y>
    </cdr:from>
    <cdr:to>
      <cdr:x>0.24837</cdr:x>
      <cdr:y>0.79199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2048" y="1872208"/>
          <a:ext cx="1368152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0.07948</cdr:x>
      <cdr:y>0.42524</cdr:y>
    </cdr:from>
    <cdr:to>
      <cdr:x>0.20563</cdr:x>
      <cdr:y>0.65024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064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0.04375</cdr:x>
      <cdr:y>0.42595</cdr:y>
    </cdr:from>
    <cdr:to>
      <cdr:x>0.24245</cdr:x>
      <cdr:y>0.7041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17102" y="1731042"/>
          <a:ext cx="1440203" cy="1130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4 ребенка-средний</a:t>
          </a:r>
        </a:p>
        <a:p xmlns:a="http://schemas.openxmlformats.org/drawingml/2006/main">
          <a:r>
            <a:rPr lang="ru-RU" sz="1400" dirty="0" smtClean="0"/>
            <a:t>1 </a:t>
          </a:r>
          <a:r>
            <a:rPr lang="ru-RU" sz="1400" dirty="0" err="1" smtClean="0"/>
            <a:t>ребенок-низкий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AC4B2-28D3-472D-A3EF-513C5A5C42C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11E5D-9B72-42D7-9EC3-488C1FFD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Муниципальное казенное дошкольное образовательное учреждение </a:t>
            </a:r>
            <a:r>
              <a:rPr lang="ru-RU" sz="1400" dirty="0" err="1" smtClean="0"/>
              <a:t>Искитимского</a:t>
            </a:r>
            <a:r>
              <a:rPr lang="ru-RU" sz="1400" dirty="0" smtClean="0"/>
              <a:t> района Новосибирской области детский сад комбинированного вида «Красная шапочка» р.п. Линево. Адрес: 633216 р.п. Линево 4 микрорайон д. 15, </a:t>
            </a:r>
            <a:r>
              <a:rPr lang="ru-RU" sz="1400" dirty="0" err="1" smtClean="0"/>
              <a:t>Искитимский</a:t>
            </a:r>
            <a:r>
              <a:rPr lang="ru-RU" sz="1400" dirty="0" smtClean="0"/>
              <a:t> район, Новосибирская область, тел/ факс (8 383 4 ) 3-38-21 </a:t>
            </a:r>
            <a:r>
              <a:rPr lang="ru-RU" sz="1400" dirty="0" err="1" smtClean="0"/>
              <a:t>Е-mail</a:t>
            </a:r>
            <a:r>
              <a:rPr lang="ru-RU" sz="1400" dirty="0" smtClean="0"/>
              <a:t>: </a:t>
            </a:r>
            <a:r>
              <a:rPr lang="ru-RU" sz="1400" dirty="0" err="1" smtClean="0"/>
              <a:t>shapocka</a:t>
            </a:r>
            <a:r>
              <a:rPr lang="ru-RU" sz="1400" dirty="0" smtClean="0"/>
              <a:t> </a:t>
            </a:r>
            <a:r>
              <a:rPr lang="ru-RU" sz="1400" dirty="0" err="1" smtClean="0"/>
              <a:t>linevo@mail.ru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708920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Аналитический отчет группы «Почемучки» за 2022-2023 учебный год.</a:t>
            </a:r>
          </a:p>
          <a:p>
            <a:pPr algn="ctr"/>
            <a:r>
              <a:rPr lang="ru-RU" sz="2800" dirty="0" smtClean="0"/>
              <a:t>                                                                               </a:t>
            </a:r>
            <a:r>
              <a:rPr lang="ru-RU" sz="1400" dirty="0" smtClean="0"/>
              <a:t>Воспитатели:</a:t>
            </a:r>
          </a:p>
          <a:p>
            <a:endParaRPr lang="ru-RU" sz="1400" dirty="0" smtClean="0"/>
          </a:p>
          <a:p>
            <a:r>
              <a:rPr lang="ru-RU" sz="1400" dirty="0" smtClean="0"/>
              <a:t>        </a:t>
            </a:r>
            <a:r>
              <a:rPr lang="ru-RU" sz="1400" dirty="0" err="1" smtClean="0"/>
              <a:t>Посаженникова</a:t>
            </a:r>
            <a:r>
              <a:rPr lang="ru-RU" sz="1400" dirty="0" smtClean="0"/>
              <a:t> Н.В.  -первая квалификационная категория. </a:t>
            </a:r>
          </a:p>
          <a:p>
            <a:r>
              <a:rPr lang="ru-RU" sz="1400" dirty="0" smtClean="0"/>
              <a:t>         Герцог Н.А.                  -высшая квалификационная категория.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komp34\Desktop\3737a030-acc3-4737-bfd3-c58dfbc17c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43182"/>
            <a:ext cx="3444414" cy="25598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21442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Курсы повышения квалификации </a:t>
            </a:r>
          </a:p>
          <a:p>
            <a:r>
              <a:rPr lang="ru-RU" dirty="0" smtClean="0"/>
              <a:t>«Современные подходы к методикам преподавания робототехники и ЛЕГО-конструирования в дошкольных образовательных организациях»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35729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Районные соревнования</a:t>
            </a:r>
            <a:endParaRPr lang="ru-RU" sz="2800" dirty="0"/>
          </a:p>
        </p:txBody>
      </p:sp>
      <p:pic>
        <p:nvPicPr>
          <p:cNvPr id="1026" name="Picture 2" descr="C:\Users\komp34\Desktop\fcec476a-d27f-4f63-9153-293f7745dc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-17930962"/>
            <a:ext cx="10144196" cy="59293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komp34\Desktop\fcec476a-d27f-4f63-9153-293f7745dc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3116"/>
            <a:ext cx="2785660" cy="3428462"/>
          </a:xfrm>
          <a:prstGeom prst="rect">
            <a:avLst/>
          </a:prstGeom>
          <a:noFill/>
        </p:spPr>
      </p:pic>
      <p:pic>
        <p:nvPicPr>
          <p:cNvPr id="1028" name="Picture 4" descr="C:\Users\komp34\Desktop\d8365ae5-6a7a-49fb-8953-a832623b89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264320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1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21442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Всероссийский конкурс «Из конструктора я соберу»</a:t>
            </a:r>
            <a:endParaRPr lang="ru-RU" dirty="0"/>
          </a:p>
        </p:txBody>
      </p:sp>
      <p:pic>
        <p:nvPicPr>
          <p:cNvPr id="2051" name="Picture 3" descr="C:\Users\komp34\Desktop\b6276b10-9aab-44c8-910e-9547622fc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1880359" cy="2714644"/>
          </a:xfrm>
          <a:prstGeom prst="rect">
            <a:avLst/>
          </a:prstGeom>
          <a:noFill/>
        </p:spPr>
      </p:pic>
      <p:pic>
        <p:nvPicPr>
          <p:cNvPr id="2052" name="Picture 4" descr="C:\Users\komp34\Desktop\6c68f24e-49ca-4592-9976-ab81bae8a1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2000265" cy="2830375"/>
          </a:xfrm>
          <a:prstGeom prst="rect">
            <a:avLst/>
          </a:prstGeom>
          <a:noFill/>
        </p:spPr>
      </p:pic>
      <p:pic>
        <p:nvPicPr>
          <p:cNvPr id="2053" name="Picture 5" descr="C:\Users\komp34\Desktop\b34abfc8-50d5-4993-a8c6-547700523d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14488"/>
            <a:ext cx="1928827" cy="2786082"/>
          </a:xfrm>
          <a:prstGeom prst="rect">
            <a:avLst/>
          </a:prstGeom>
          <a:noFill/>
        </p:spPr>
      </p:pic>
      <p:pic>
        <p:nvPicPr>
          <p:cNvPr id="2054" name="Picture 6" descr="C:\Users\komp34\Desktop\060d67a6-7303-453c-8ea9-4cf7c81dfa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1714512" cy="262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19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omp34\Desktop\fef45dff-1bd4-4c7a-9946-9aad8d2dc4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85804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62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komp34\Desktop\bf112469-dd04-490b-bcd7-0969c186b7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57297"/>
            <a:ext cx="217677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komp34\Desktop\991c3479-b20d-43ba-9dea-f136c48d9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2005964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0" name="Picture 4" descr="C:\Users\komp34\Desktop\a42cd877-1d7c-4d4c-9a56-206f6e906c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4642" y="1399504"/>
            <a:ext cx="2589806" cy="2172372"/>
          </a:xfrm>
          <a:prstGeom prst="ellipse">
            <a:avLst/>
          </a:prstGeom>
          <a:noFill/>
        </p:spPr>
      </p:pic>
      <p:pic>
        <p:nvPicPr>
          <p:cNvPr id="39941" name="Picture 5" descr="C:\Users\komp34\Desktop\1cd76587-0f5f-45d1-a1ea-fb0b437a79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99504"/>
            <a:ext cx="2648336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3" name="Picture 7" descr="C:\Users\komp34\Desktop\c799869c-9e17-4e05-bc65-ee8022a01f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30" y="3571876"/>
            <a:ext cx="2376262" cy="2714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9944" name="Picture 8" descr="C:\Users\komp34\Desktop\d58c086e-6cda-49ba-8e39-41c08664d28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4642" y="3571875"/>
            <a:ext cx="2373782" cy="271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73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Взаимодействие с педагогами</a:t>
            </a:r>
          </a:p>
          <a:p>
            <a:pPr algn="ctr"/>
            <a:r>
              <a:rPr lang="ru-RU" smtClean="0"/>
              <a:t> 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1928802"/>
            <a:ext cx="6000792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Calibri" pitchFamily="34" charset="0"/>
                <a:cs typeface="Arial" pitchFamily="34" charset="0"/>
              </a:rPr>
              <a:t>Взаимодействие воспитателя с специалистами в дошкольном образовательном учреждении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Calibri" pitchFamily="34" charset="0"/>
                <a:cs typeface="Arial" pitchFamily="34" charset="0"/>
              </a:rPr>
              <a:t> является неотъемлемым звеном успешного обучения и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Calibri" pitchFamily="34" charset="0"/>
                <a:cs typeface="Arial" pitchFamily="34" charset="0"/>
              </a:rPr>
              <a:t>воспитания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Calibri" pitchFamily="34" charset="0"/>
                <a:cs typeface="Arial" pitchFamily="34" charset="0"/>
              </a:rPr>
              <a:t>. В течении года мы тесно сотрудничали со всеми  педагогами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ea typeface="Calibri" pitchFamily="34" charset="0"/>
                <a:cs typeface="Arial" pitchFamily="34" charset="0"/>
              </a:rPr>
              <a:t> детского сада ,</a:t>
            </a:r>
            <a:r>
              <a:rPr lang="ru-RU" sz="1400" dirty="0" smtClean="0"/>
              <a:t>стремились к тому, чтобы иметь единый подход к </a:t>
            </a:r>
            <a:r>
              <a:rPr lang="ru-RU" sz="1400" b="1" dirty="0" smtClean="0"/>
              <a:t>воспитанию</a:t>
            </a:r>
            <a:r>
              <a:rPr lang="ru-RU" sz="1400" dirty="0" smtClean="0"/>
              <a:t> каждого ребенка и единый стиль работы в целом.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Users\komp34\Desktop\10979f02-c7b7-4f7e-8266-96e307d84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4055535" cy="304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komp34\Desktop\c28d035c-cd46-43c6-a847-fc10d1bf4b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2775822" cy="2865967"/>
          </a:xfrm>
          <a:prstGeom prst="ellipse">
            <a:avLst/>
          </a:prstGeom>
          <a:noFill/>
        </p:spPr>
      </p:pic>
      <p:pic>
        <p:nvPicPr>
          <p:cNvPr id="43011" name="Picture 3" descr="C:\Users\komp34\Desktop\44ff1115-59b2-4677-bdad-8067ebc3d4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142984"/>
            <a:ext cx="3387477" cy="3582160"/>
          </a:xfrm>
          <a:prstGeom prst="pentagon">
            <a:avLst/>
          </a:prstGeom>
          <a:noFill/>
        </p:spPr>
      </p:pic>
      <p:pic>
        <p:nvPicPr>
          <p:cNvPr id="5122" name="Picture 2" descr="C:\Users\komp34\Desktop\1621ec4a-3d07-4dd8-bd66-1728986c90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316208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8586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с родителями.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357430"/>
          <a:ext cx="6977090" cy="29301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88545"/>
                <a:gridCol w="3488545"/>
              </a:tblGrid>
              <a:tr h="813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Формы взаимодействия и</a:t>
                      </a:r>
                    </a:p>
                    <a:p>
                      <a:r>
                        <a:rPr lang="ru-RU" sz="1400" dirty="0" smtClean="0"/>
                        <a:t>сотрудничества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Охват родителей различными формами сотрудничества.</a:t>
                      </a:r>
                      <a:endParaRPr lang="ru-RU" sz="1400" dirty="0"/>
                    </a:p>
                  </a:txBody>
                  <a:tcPr/>
                </a:tc>
              </a:tr>
              <a:tr h="2584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  <a:tr h="2499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Анкетирование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  <a:tr h="329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95%</a:t>
                      </a:r>
                      <a:endParaRPr lang="ru-RU" sz="1400" dirty="0"/>
                    </a:p>
                  </a:txBody>
                  <a:tcPr/>
                </a:tc>
              </a:tr>
              <a:tr h="329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  <a:tr h="329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Наглядная педагогическая</a:t>
                      </a:r>
                    </a:p>
                    <a:p>
                      <a:r>
                        <a:rPr lang="ru-RU" sz="1400" dirty="0" smtClean="0"/>
                        <a:t>пропаганда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90%</a:t>
                      </a:r>
                      <a:endParaRPr lang="ru-RU" sz="1400" dirty="0"/>
                    </a:p>
                  </a:txBody>
                  <a:tcPr/>
                </a:tc>
              </a:tr>
              <a:tr h="329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Родительские собрания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192880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взаимодействия с родителями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8683727"/>
              </p:ext>
            </p:extLst>
          </p:nvPr>
        </p:nvGraphicFramePr>
        <p:xfrm>
          <a:off x="1524000" y="1397000"/>
          <a:ext cx="6096000" cy="3114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Совместные </a:t>
                      </a:r>
                      <a:r>
                        <a:rPr lang="ru-RU" sz="1400" dirty="0" err="1" smtClean="0"/>
                        <a:t>зкскурсии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Папки-передвижки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Участие в конкурсах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Стенгазеты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Результатом взаимодействия педагогов и родителей является:</a:t>
            </a:r>
          </a:p>
          <a:p>
            <a:r>
              <a:rPr lang="ru-RU" sz="1400" dirty="0" smtClean="0"/>
              <a:t>1.Повышение активности родителей в жизни группы.</a:t>
            </a:r>
          </a:p>
          <a:p>
            <a:r>
              <a:rPr lang="ru-RU" sz="1400" dirty="0" smtClean="0"/>
              <a:t>2.Выставки совместных поделок и рисунков детей и родителей.</a:t>
            </a:r>
          </a:p>
          <a:p>
            <a:r>
              <a:rPr lang="ru-RU" sz="1400" dirty="0" smtClean="0"/>
              <a:t>3.Участие в праздниках, экскурсиях, проектах, спортивных мероприятиях</a:t>
            </a:r>
            <a:endParaRPr lang="ru-RU" sz="1400" dirty="0"/>
          </a:p>
        </p:txBody>
      </p:sp>
      <p:pic>
        <p:nvPicPr>
          <p:cNvPr id="1026" name="Picture 2" descr="C:\Users\komp34\Contacts\Downloads\WhatsApp Image 2023-05-01 at 15.53.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928934"/>
            <a:ext cx="4249042" cy="3452394"/>
          </a:xfrm>
          <a:prstGeom prst="rect">
            <a:avLst/>
          </a:prstGeom>
          <a:noFill/>
        </p:spPr>
      </p:pic>
      <p:pic>
        <p:nvPicPr>
          <p:cNvPr id="1027" name="Picture 3" descr="C:\Users\komp34\Contacts\Downloads\WhatsApp Image 2023-04-27 at 15.54.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530672" cy="3452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Характеристика группы «Почемучки»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6400800" cy="3352808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В нашей группе на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 начало года-20 детей: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 конец года -15 детей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Из них 5 мальчиков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И 10 девочек.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В течении года выбыло 5 детей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34\Desktop\38e4f1fd-6f82-4fc4-a917-fa7ffdcb9a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772816"/>
            <a:ext cx="4219402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mp34\Desktop\1e5fbef1-be4f-4344-8623-c668ddb20c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200" y="1714488"/>
            <a:ext cx="3444362" cy="4214842"/>
          </a:xfrm>
          <a:prstGeom prst="rect">
            <a:avLst/>
          </a:prstGeom>
          <a:noFill/>
        </p:spPr>
      </p:pic>
      <p:pic>
        <p:nvPicPr>
          <p:cNvPr id="7171" name="Picture 3" descr="C:\Users\komp34\Desktop\5e2a12f9-b1ec-4d66-aad8-e7198e98b3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653" y="1714488"/>
            <a:ext cx="3415810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121442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Выставка «Золотые руки мамы»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omp34\Desktop\34f5d641-c0e1-406f-8529-3c168650fb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50072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Итоговые мероприятия проведенные в течении года.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843429"/>
              </p:ext>
            </p:extLst>
          </p:nvPr>
        </p:nvGraphicFramePr>
        <p:xfrm>
          <a:off x="539552" y="1328780"/>
          <a:ext cx="7247158" cy="528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184"/>
                <a:gridCol w="3500462"/>
                <a:gridCol w="1714512"/>
              </a:tblGrid>
              <a:tr h="10286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проведения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Уровень организованности и результативности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Развлечение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«Осенняя пора в гости к</a:t>
                      </a:r>
                    </a:p>
                    <a:p>
                      <a:r>
                        <a:rPr lang="ru-RU" sz="1400" dirty="0" smtClean="0"/>
                        <a:t>нам пришла»</a:t>
                      </a:r>
                    </a:p>
                    <a:p>
                      <a:r>
                        <a:rPr lang="ru-RU" sz="1400" dirty="0" smtClean="0"/>
                        <a:t>«я имею право»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Утренник</a:t>
                      </a:r>
                    </a:p>
                    <a:p>
                      <a:r>
                        <a:rPr lang="ru-RU" sz="1400" dirty="0" smtClean="0"/>
                        <a:t>Развлечение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«Волшебные часы»</a:t>
                      </a:r>
                    </a:p>
                    <a:p>
                      <a:r>
                        <a:rPr lang="ru-RU" sz="1400" dirty="0" smtClean="0"/>
                        <a:t>«Прощание с Дедом Морозом»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 чтецов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«Никто не забыт, Ничто не забыто»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Утренник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«Маленькая мисс»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Развлечение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«День защитника Отечества»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Концерт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Видео-поздравление</a:t>
                      </a:r>
                    </a:p>
                    <a:p>
                      <a:r>
                        <a:rPr lang="ru-RU" sz="1400" dirty="0" smtClean="0"/>
                        <a:t>Ко</a:t>
                      </a:r>
                      <a:r>
                        <a:rPr lang="ru-RU" sz="1400" baseline="0" dirty="0" smtClean="0"/>
                        <a:t> дню матери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Утренник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Викторина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Сюжетно-ролевая игра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Выпускной бал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«Сибирь-мой край родной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«Салон  сотовой связи «Улыбка»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высокий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высокий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komp34\Desktop\e9bdb7f6-d5cb-443c-8a75-94637d990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24744"/>
            <a:ext cx="2921022" cy="2304256"/>
          </a:xfrm>
          <a:prstGeom prst="ellipse">
            <a:avLst/>
          </a:prstGeom>
          <a:noFill/>
        </p:spPr>
      </p:pic>
      <p:pic>
        <p:nvPicPr>
          <p:cNvPr id="18434" name="Picture 2" descr="C:\Users\komp34\Desktop\eb88f9a3-48ef-4ec4-9e13-59b0c1ae87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2759530" cy="2966261"/>
          </a:xfrm>
          <a:prstGeom prst="rect">
            <a:avLst/>
          </a:prstGeom>
          <a:noFill/>
        </p:spPr>
      </p:pic>
      <p:pic>
        <p:nvPicPr>
          <p:cNvPr id="18435" name="Picture 3" descr="C:\Users\komp34\Desktop\60b80077-14a6-4077-8be0-7118955ab6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2928959" cy="242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2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35729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Фото  утренника</a:t>
            </a:r>
            <a:endParaRPr lang="ru-RU" sz="2400" dirty="0"/>
          </a:p>
        </p:txBody>
      </p:sp>
      <p:pic>
        <p:nvPicPr>
          <p:cNvPr id="4098" name="Picture 2" descr="C:\Users\komp34\Desktop\e608aad3-aa8b-4326-8728-6dcf7ec547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821102" cy="3571900"/>
          </a:xfrm>
          <a:prstGeom prst="rect">
            <a:avLst/>
          </a:prstGeom>
          <a:noFill/>
        </p:spPr>
      </p:pic>
      <p:pic>
        <p:nvPicPr>
          <p:cNvPr id="4102" name="Picture 6" descr="C:\Users\komp34\Desktop\2b55fa79-d24a-402a-84d6-c386b0c0cc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1358" y="-1928850"/>
            <a:ext cx="10160000" cy="4743450"/>
          </a:xfrm>
          <a:prstGeom prst="rect">
            <a:avLst/>
          </a:prstGeom>
          <a:noFill/>
        </p:spPr>
      </p:pic>
      <p:pic>
        <p:nvPicPr>
          <p:cNvPr id="4103" name="Picture 7" descr="C:\Users\komp34\Desktop\304bafd7-549f-495a-9687-f872980e91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428868"/>
            <a:ext cx="4687142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37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mp34\Desktop\3df5c257-d876-4e86-8765-142ed91114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571768" cy="2865448"/>
          </a:xfrm>
          <a:prstGeom prst="rect">
            <a:avLst/>
          </a:prstGeom>
          <a:noFill/>
        </p:spPr>
      </p:pic>
      <p:pic>
        <p:nvPicPr>
          <p:cNvPr id="11267" name="Picture 3" descr="C:\Users\komp34\Desktop\57e3046e-e314-40a4-8fbc-d71e4589ba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43314"/>
            <a:ext cx="2900746" cy="2441581"/>
          </a:xfrm>
          <a:prstGeom prst="rect">
            <a:avLst/>
          </a:prstGeom>
          <a:noFill/>
        </p:spPr>
      </p:pic>
      <p:pic>
        <p:nvPicPr>
          <p:cNvPr id="11271" name="Picture 7" descr="C:\Users\komp34\Desktop\32306526-fc02-48c6-b293-f59244ced3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736"/>
            <a:ext cx="223243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541003"/>
              </p:ext>
            </p:extLst>
          </p:nvPr>
        </p:nvGraphicFramePr>
        <p:xfrm>
          <a:off x="1500166" y="1428736"/>
          <a:ext cx="5088627" cy="385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00"/>
                <a:gridCol w="3063341"/>
                <a:gridCol w="364786"/>
              </a:tblGrid>
              <a:tr h="8991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Стенгазеты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 дню матери</a:t>
                      </a:r>
                    </a:p>
                    <a:p>
                      <a:pPr algn="ctr"/>
                      <a:r>
                        <a:rPr lang="ru-RU" sz="1400" dirty="0" smtClean="0"/>
                        <a:t>К 23 февраля</a:t>
                      </a:r>
                    </a:p>
                    <a:p>
                      <a:pPr algn="ctr"/>
                      <a:r>
                        <a:rPr lang="ru-RU" sz="1400" dirty="0" smtClean="0"/>
                        <a:t>К 8 марта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11688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Участие</a:t>
                      </a:r>
                      <a:r>
                        <a:rPr lang="ru-RU" sz="1400" baseline="0" dirty="0" smtClean="0"/>
                        <a:t> в акциях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«Накорми голодных  животных»</a:t>
                      </a:r>
                    </a:p>
                    <a:p>
                      <a:pPr algn="ctr"/>
                      <a:r>
                        <a:rPr lang="ru-RU" sz="1400" dirty="0" smtClean="0"/>
                        <a:t>«Дари добро»</a:t>
                      </a:r>
                    </a:p>
                    <a:p>
                      <a:pPr algn="ctr"/>
                      <a:r>
                        <a:rPr lang="ru-RU" sz="1400" dirty="0" smtClean="0"/>
                        <a:t>«Подари игрушки малышам»</a:t>
                      </a:r>
                    </a:p>
                    <a:p>
                      <a:pPr algn="ctr"/>
                      <a:r>
                        <a:rPr lang="ru-RU" sz="1400" dirty="0" smtClean="0"/>
                        <a:t>«Книга для малышей»</a:t>
                      </a:r>
                    </a:p>
                    <a:p>
                      <a:pPr algn="ctr"/>
                      <a:r>
                        <a:rPr lang="ru-RU" sz="1400" dirty="0" smtClean="0"/>
                        <a:t>«Открытка</a:t>
                      </a:r>
                      <a:r>
                        <a:rPr lang="ru-RU" sz="1400" baseline="0" dirty="0" smtClean="0"/>
                        <a:t> на фронт»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3487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Эксурсии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библиотеку</a:t>
                      </a:r>
                    </a:p>
                    <a:p>
                      <a:pPr algn="ctr"/>
                      <a:r>
                        <a:rPr lang="ru-RU" sz="1400" dirty="0" smtClean="0"/>
                        <a:t>В Краеведческий музей </a:t>
                      </a:r>
                    </a:p>
                    <a:p>
                      <a:pPr algn="ctr"/>
                      <a:r>
                        <a:rPr lang="ru-RU" sz="1400" dirty="0" smtClean="0"/>
                        <a:t>Магазин сотовой связи</a:t>
                      </a:r>
                    </a:p>
                    <a:p>
                      <a:pPr algn="ctr"/>
                      <a:r>
                        <a:rPr lang="ru-RU" sz="1400" dirty="0" smtClean="0"/>
                        <a:t>На производство к родителям</a:t>
                      </a:r>
                    </a:p>
                    <a:p>
                      <a:pPr algn="ctr"/>
                      <a:r>
                        <a:rPr lang="ru-RU" sz="1400" dirty="0" smtClean="0"/>
                        <a:t>Музей  боевой славы</a:t>
                      </a:r>
                    </a:p>
                    <a:p>
                      <a:pPr algn="ctr"/>
                      <a:r>
                        <a:rPr lang="ru-RU" sz="1400" dirty="0" smtClean="0"/>
                        <a:t>Экологический музей</a:t>
                      </a:r>
                    </a:p>
                    <a:p>
                      <a:pPr algn="ctr"/>
                      <a:r>
                        <a:rPr lang="ru-RU" sz="1400" dirty="0" err="1" smtClean="0"/>
                        <a:t>Зоо</a:t>
                      </a:r>
                      <a:r>
                        <a:rPr lang="ru-RU" sz="1400" dirty="0" smtClean="0"/>
                        <a:t>-магазин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komp34\Desktop\ba8029f4-d96a-466c-a680-b5571be1c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8" y="3429000"/>
            <a:ext cx="219076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komp34\Desktop\5a67ae45-6583-4fbf-a55f-d81ebeed9f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500174"/>
            <a:ext cx="2095546" cy="157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komp34\Desktop\786d5a05-46d6-4733-b6cf-3a71b901f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144662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komp34\Desktop\7bc28bea-0fa6-4da0-9d62-58822609c92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84" y="3429000"/>
            <a:ext cx="144662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34\Desktop\b9fd7383-7b3d-4d34-b010-2b8d933ee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55979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komp34\Desktop\509b212d-c98f-4d43-9b5a-92a654f9c1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66668"/>
            <a:ext cx="253168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komp34\Desktop\7882da91-66fe-494d-9376-37c962c1b2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14644" cy="242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komp34\Desktop\c8343d69-d930-4f1a-97c1-3039ed044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8531" y="2766800"/>
            <a:ext cx="2857520" cy="2764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komp34\Desktop\3f8ab2ce-dd53-42c6-bf42-247cd0a84dd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08430"/>
            <a:ext cx="2664296" cy="2476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1059404"/>
            <a:ext cx="45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Экскурсия в краеведческий музей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21431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Салон сотовой связи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Малышок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3929066"/>
            <a:ext cx="159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Библиотеку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komp34\Desktop\0c6bb956-4632-49e0-b39b-0bd2e4015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214710" cy="2357454"/>
          </a:xfrm>
          <a:prstGeom prst="rect">
            <a:avLst/>
          </a:prstGeom>
          <a:noFill/>
        </p:spPr>
      </p:pic>
      <p:pic>
        <p:nvPicPr>
          <p:cNvPr id="16386" name="Picture 2" descr="C:\Users\komp34\Desktop\267ee6a0-9139-40c5-b405-69de5c882b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2714644" cy="2214578"/>
          </a:xfrm>
          <a:prstGeom prst="rect">
            <a:avLst/>
          </a:prstGeom>
          <a:noFill/>
        </p:spPr>
      </p:pic>
      <p:pic>
        <p:nvPicPr>
          <p:cNvPr id="16387" name="Picture 3" descr="C:\Users\komp34\Desktop\85e6bd1a-01cb-4aec-bfe0-4ae2f521bf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3214710" cy="24199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128586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Игрушка для малышей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3504" y="121442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Любимой мамочке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929066"/>
            <a:ext cx="29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Впустите в сердце доброту</a:t>
            </a:r>
            <a:endParaRPr lang="ru-RU" dirty="0"/>
          </a:p>
        </p:txBody>
      </p:sp>
      <p:pic>
        <p:nvPicPr>
          <p:cNvPr id="5122" name="Picture 2" descr="C:\Users\komp34\Desktop\8cfacb28-6da3-4053-9681-5442d2226a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256"/>
            <a:ext cx="257176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2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89" y="1412776"/>
            <a:ext cx="591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Открытка для бойца</a:t>
            </a:r>
            <a:endParaRPr lang="ru-RU" dirty="0"/>
          </a:p>
        </p:txBody>
      </p:sp>
      <p:pic>
        <p:nvPicPr>
          <p:cNvPr id="9218" name="Picture 2" descr="C:\Users\komp34\Desktop\aad0e560-3345-481a-a769-a901f6afb0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5259950" cy="400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85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9249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14414" y="1214422"/>
            <a:ext cx="650085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течении года строго соблюдался режим дня и все санитарно-гигиенические требования к пребыванию детей в ДОУ. Согласно плану, проводились медицинское, психологическое и педагогическое обследования воспитанников, подтвердившие положительную динамику развития каждого ребёнка в целом.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детьми систематически проводилась организованная образовательная деятельность в соответствии с основной общеобразовательной программой, реализуемой в ДОУ. Поставленные цели достигнуты в процессе осуществления разнообразных видов деятельности. Все виды деятельности представляют основные направления развития детей: физическое, познавательное, речевое, художественно-эстетическое, социально-коммуникативное. В течение года регулярно организовывалась познавательно-исследовательская деятельность детей: экспериментирование с различными материалами, веществами, предметами; наблюдения за погодой, объектами живой и неживой природы. А также конструктивно-модельная деятельность.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процесс, в основном, строился по тематическим неделям, благодаря которым жизнь детей в детском саду становилась более интересной, разнообразной, занимательной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участия воспитанников в смотрах, конкурсах, соревнованиях, выставках.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492033"/>
              </p:ext>
            </p:extLst>
          </p:nvPr>
        </p:nvGraphicFramePr>
        <p:xfrm>
          <a:off x="571472" y="1643050"/>
          <a:ext cx="7344816" cy="495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928694"/>
                <a:gridCol w="2272718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и название 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участников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7696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Поселковый конкурс «АЙ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ДА Я»</a:t>
                      </a:r>
                    </a:p>
                    <a:p>
                      <a:r>
                        <a:rPr lang="ru-RU" sz="1400" dirty="0" smtClean="0"/>
                        <a:t>Районные соревнования по робототехнике «</a:t>
                      </a:r>
                      <a:r>
                        <a:rPr lang="ru-RU" sz="1400" dirty="0" err="1" smtClean="0"/>
                        <a:t>Легобум</a:t>
                      </a:r>
                      <a:r>
                        <a:rPr lang="ru-RU" sz="1400" dirty="0" smtClean="0"/>
                        <a:t>»-2023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2</a:t>
                      </a:r>
                    </a:p>
                    <a:p>
                      <a:pPr algn="ctr"/>
                      <a:r>
                        <a:rPr lang="ru-RU" sz="1400" dirty="0" smtClean="0"/>
                        <a:t>       </a:t>
                      </a:r>
                    </a:p>
                    <a:p>
                      <a:pPr algn="ctr"/>
                      <a:r>
                        <a:rPr lang="ru-RU" sz="1400" dirty="0" smtClean="0"/>
                        <a:t>        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Лаурет1 степени</a:t>
                      </a:r>
                    </a:p>
                    <a:p>
                      <a:r>
                        <a:rPr lang="ru-RU" sz="1400" dirty="0" smtClean="0"/>
                        <a:t>Лауреат3 степени</a:t>
                      </a:r>
                    </a:p>
                    <a:p>
                      <a:r>
                        <a:rPr lang="ru-RU" sz="1400" dirty="0" smtClean="0"/>
                        <a:t> победители 1 место</a:t>
                      </a:r>
                      <a:endParaRPr lang="ru-RU" sz="1400" dirty="0"/>
                    </a:p>
                  </a:txBody>
                  <a:tcPr/>
                </a:tc>
              </a:tr>
              <a:tr h="6845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Районный фестиваль технического творчества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место,3</a:t>
                      </a:r>
                      <a:r>
                        <a:rPr lang="ru-RU" sz="1400" baseline="0" dirty="0" smtClean="0"/>
                        <a:t> место.</a:t>
                      </a:r>
                      <a:endParaRPr lang="ru-RU" sz="1400" dirty="0"/>
                    </a:p>
                  </a:txBody>
                  <a:tcPr/>
                </a:tc>
              </a:tr>
              <a:tr h="68459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Всеросийский</a:t>
                      </a:r>
                      <a:r>
                        <a:rPr lang="ru-RU" sz="1400" dirty="0" smtClean="0"/>
                        <a:t> конкурс детских творческих работ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Дипломы 2 место</a:t>
                      </a:r>
                      <a:endParaRPr lang="ru-RU" sz="1400" dirty="0"/>
                    </a:p>
                  </a:txBody>
                  <a:tcPr/>
                </a:tc>
              </a:tr>
              <a:tr h="39663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Вк</a:t>
                      </a:r>
                      <a:r>
                        <a:rPr lang="ru-RU" sz="1400" dirty="0" smtClean="0"/>
                        <a:t> «Цветные карандаши»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Дипломы 2 место</a:t>
                      </a:r>
                      <a:endParaRPr lang="ru-RU" sz="1400" dirty="0"/>
                    </a:p>
                  </a:txBody>
                  <a:tcPr/>
                </a:tc>
              </a:tr>
              <a:tr h="39663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Вк</a:t>
                      </a:r>
                      <a:r>
                        <a:rPr lang="ru-RU" sz="1400" baseline="0" dirty="0" smtClean="0"/>
                        <a:t> «Из конструктора я соберу»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Дипломы 2 место</a:t>
                      </a:r>
                      <a:endParaRPr lang="ru-RU" sz="1400" dirty="0"/>
                    </a:p>
                  </a:txBody>
                  <a:tcPr/>
                </a:tc>
              </a:tr>
              <a:tr h="68459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Всеросийская</a:t>
                      </a:r>
                      <a:r>
                        <a:rPr lang="ru-RU" sz="1400" dirty="0" smtClean="0"/>
                        <a:t>  олимпиада «Круглый отличник»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1 место</a:t>
                      </a:r>
                      <a:endParaRPr lang="ru-RU" sz="1400" dirty="0"/>
                    </a:p>
                  </a:txBody>
                  <a:tcPr/>
                </a:tc>
              </a:tr>
              <a:tr h="3966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ВК «Творчество и </a:t>
                      </a:r>
                      <a:r>
                        <a:rPr lang="ru-RU" sz="1400" dirty="0" err="1" smtClean="0"/>
                        <a:t>интелект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 1 место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omp34\Desktop\16d7fd05-e12d-4703-a20e-c394a8bff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157163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5" name="Picture 3" descr="C:\Users\komp34\Desktop\f7223d19-9dc3-4894-8713-c5faf5a504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1595548" cy="2257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C:\Users\komp34\Desktop\6c9f4d8c-ba6d-4f13-9965-d3d40254ec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736"/>
            <a:ext cx="1617589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7" name="Picture 5" descr="C:\Users\komp34\Desktop\39b956f9-6e99-4b15-8116-81f1131219f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8414" y="4071942"/>
            <a:ext cx="1389391" cy="1965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8" name="Picture 6" descr="C:\Users\komp34\Desktop\16d7fd05-e12d-4703-a20e-c394a8bff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00504"/>
            <a:ext cx="1662907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mp34\Desktop\2c31f559-bb8d-4ba3-8927-70eab984ce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16750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35729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Кружковая работа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005891"/>
              </p:ext>
            </p:extLst>
          </p:nvPr>
        </p:nvGraphicFramePr>
        <p:xfrm>
          <a:off x="1500166" y="2000240"/>
          <a:ext cx="5715040" cy="353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8036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кружка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Охват детей       (в %)</a:t>
                      </a:r>
                      <a:endParaRPr lang="ru-RU" sz="1400" dirty="0"/>
                    </a:p>
                  </a:txBody>
                  <a:tcPr/>
                </a:tc>
              </a:tr>
              <a:tr h="553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Юные </a:t>
                      </a:r>
                      <a:r>
                        <a:rPr lang="ru-RU" sz="1400" dirty="0" err="1" smtClean="0"/>
                        <a:t>инженерики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Шашки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«Забава»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10%</a:t>
                      </a:r>
                      <a:endParaRPr lang="ru-RU" sz="1400" dirty="0"/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</a:t>
                      </a:r>
                      <a:r>
                        <a:rPr lang="ru-RU" sz="1400" baseline="0" dirty="0" smtClean="0"/>
                        <a:t> искусств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komp34\Desktop\b549def1-6271-4559-9dbd-932f30094a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2928958" cy="2030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4" name="Picture 2" descr="C:\Users\komp34\Desktop\2ed31b80-6f77-4c2f-bfd2-61896908bf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47717"/>
            <a:ext cx="2214578" cy="301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komp34\Desktop\03eb8c07-ba22-4207-a50e-0286462023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260230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C:\Users\komp34\Desktop\da2baa94-66f5-4ef4-8472-3c0ad04975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857628"/>
            <a:ext cx="3020475" cy="226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komp34\Desktop\462a70e3-37a2-4194-a786-723183e7c3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3571900" cy="3643338"/>
          </a:xfrm>
          <a:prstGeom prst="rect">
            <a:avLst/>
          </a:prstGeom>
          <a:noFill/>
        </p:spPr>
      </p:pic>
      <p:pic>
        <p:nvPicPr>
          <p:cNvPr id="41987" name="Picture 3" descr="C:\Users\komp34\Desktop\60109b5f-dbbd-472e-a566-8e89347f29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571900" cy="34290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64088" y="135729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шашки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736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Проектная деятельность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066677"/>
              </p:ext>
            </p:extLst>
          </p:nvPr>
        </p:nvGraphicFramePr>
        <p:xfrm>
          <a:off x="1000100" y="1857366"/>
          <a:ext cx="6643734" cy="452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  <a:gridCol w="1571636"/>
              </a:tblGrid>
              <a:tr h="612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«Впустите в сердце доброту»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«Права глазами детей»</a:t>
                      </a:r>
                    </a:p>
                    <a:p>
                      <a:r>
                        <a:rPr lang="ru-RU" sz="1400" dirty="0" smtClean="0"/>
                        <a:t>3. «Новый год у ворот»</a:t>
                      </a:r>
                    </a:p>
                    <a:p>
                      <a:r>
                        <a:rPr lang="ru-RU" sz="1400" dirty="0" smtClean="0"/>
                        <a:t>4. «Сибирь- мой край родной»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«Удивительный мир природы в произведениях русских писателей»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О любимых мамочках»</a:t>
                      </a:r>
                    </a:p>
                    <a:p>
                      <a:r>
                        <a:rPr lang="ru-RU" sz="1400" dirty="0" smtClean="0"/>
                        <a:t>7.</a:t>
                      </a:r>
                      <a:r>
                        <a:rPr lang="ru-RU" sz="1400" baseline="0" dirty="0" smtClean="0"/>
                        <a:t> «Защитники Отечества»</a:t>
                      </a:r>
                    </a:p>
                    <a:p>
                      <a:r>
                        <a:rPr lang="ru-RU" sz="1400" baseline="0" dirty="0" smtClean="0"/>
                        <a:t>8. «Никто не забыт, ничто не забыто»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C:\Users\komp34\Desktop\643f2d9a-f8b3-4323-9843-e1e0e1887a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3266067" cy="218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83227"/>
            <a:ext cx="346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Впустите в сердце доброту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07349" y="1649409"/>
            <a:ext cx="32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Права глазами детей</a:t>
            </a:r>
            <a:endParaRPr lang="ru-RU" dirty="0"/>
          </a:p>
        </p:txBody>
      </p:sp>
      <p:pic>
        <p:nvPicPr>
          <p:cNvPr id="1026" name="Picture 2" descr="C:\Users\komp34\Desktop\8cfacb28-6da3-4053-9681-5442d2226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850" y="2214554"/>
            <a:ext cx="2872580" cy="3163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komp34\Desktop\b64c7559-8029-46dd-aa3f-922a667ae1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071834" cy="3223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22791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34\Desktop\a18490fd-aa0d-4153-9983-eb3ace047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2861214" cy="2145911"/>
          </a:xfrm>
          <a:prstGeom prst="rect">
            <a:avLst/>
          </a:prstGeom>
          <a:noFill/>
        </p:spPr>
      </p:pic>
      <p:pic>
        <p:nvPicPr>
          <p:cNvPr id="2051" name="Picture 3" descr="C:\Users\komp34\Desktop\f3b70a32-646c-42aa-b2f9-15e8ed26b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643207" cy="1982406"/>
          </a:xfrm>
          <a:prstGeom prst="rect">
            <a:avLst/>
          </a:prstGeom>
          <a:noFill/>
        </p:spPr>
      </p:pic>
      <p:pic>
        <p:nvPicPr>
          <p:cNvPr id="2053" name="Picture 5" descr="C:\Users\komp34\Desktop\9590ee41-6478-4924-8520-924f26854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357694"/>
            <a:ext cx="2861748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428736"/>
            <a:ext cx="2827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ru-RU" sz="1400" dirty="0" smtClean="0"/>
              <a:t>Никто не забыт, ничто не забыто</a:t>
            </a:r>
            <a:r>
              <a:rPr lang="en-US" sz="1400" dirty="0" smtClean="0"/>
              <a:t>”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500174"/>
            <a:ext cx="2559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Удивительный подводный мир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707905" y="4056316"/>
            <a:ext cx="308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 любимых мамочках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630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mp34\Desktop\681a4471-aafb-455a-ac24-75d64fbf1f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132856"/>
            <a:ext cx="3087700" cy="3943340"/>
          </a:xfrm>
          <a:prstGeom prst="rect">
            <a:avLst/>
          </a:prstGeom>
          <a:noFill/>
        </p:spPr>
      </p:pic>
      <p:pic>
        <p:nvPicPr>
          <p:cNvPr id="4099" name="Picture 3" descr="C:\Users\komp34\Desktop\12cb53c9-c132-4653-866c-8e90d19d1b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61418"/>
            <a:ext cx="3028326" cy="40147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700808"/>
            <a:ext cx="279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Сибирь- мой край родной.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2795" y="1692086"/>
            <a:ext cx="312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Защитники  Отечества.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12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85860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Атмосфера в детском коллективе была доброжелательной, позитивной. Преобладали партнёрские взаимоотношения и совместная деятельность детей. Конфликты между детьми, если и возникали, то быстро и продуктивно решались. Многие дети разносторонне развиты, многие из них дополнительно занимаются в различных кружках, секциях, изостудии. Со всеми детьми в течение года было очень интересно сотрудничать, проводить творческие эксперименты. На протяжении года дети развивались согласно возрасту, и по всем направлениям развития показали положительную динамику и высокие результаты.</a:t>
            </a:r>
            <a:endParaRPr lang="ru-RU" sz="1400" dirty="0"/>
          </a:p>
        </p:txBody>
      </p:sp>
      <p:pic>
        <p:nvPicPr>
          <p:cNvPr id="37891" name="Picture 3" descr="C:\Users\komp34\Desktop\a5bdf306-9503-4ca6-bf98-d2271f22f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3136104"/>
            <a:ext cx="4296487" cy="300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71612"/>
            <a:ext cx="638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Перспективы работы на 2023-2024 год.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357430"/>
            <a:ext cx="6669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Продолжить целенаправленную работу с детьми по всем образовательным областям.</a:t>
            </a:r>
          </a:p>
          <a:p>
            <a:r>
              <a:rPr lang="ru-RU" dirty="0" smtClean="0"/>
              <a:t>2. Совершенствовать работу по взаимодействию с родителями.</a:t>
            </a:r>
          </a:p>
          <a:p>
            <a:r>
              <a:rPr lang="ru-RU" dirty="0" smtClean="0"/>
              <a:t>3. Повышать  уровень педагогического мастерства.</a:t>
            </a:r>
          </a:p>
          <a:p>
            <a:r>
              <a:rPr lang="ru-RU" dirty="0" smtClean="0"/>
              <a:t>4. Продолжить работу по самообразованию.</a:t>
            </a:r>
          </a:p>
          <a:p>
            <a:r>
              <a:rPr lang="ru-RU" dirty="0" smtClean="0"/>
              <a:t>5. Продолжить использовать в работе проектный метод.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14311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 П А С И Б О      З А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В Н И М А Н И 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2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223587691"/>
              </p:ext>
            </p:extLst>
          </p:nvPr>
        </p:nvGraphicFramePr>
        <p:xfrm>
          <a:off x="611560" y="1340768"/>
          <a:ext cx="72481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2132" y="3000372"/>
            <a:ext cx="2987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Продиагностировано</a:t>
            </a:r>
          </a:p>
          <a:p>
            <a:r>
              <a:rPr lang="ru-RU" sz="1400" dirty="0" smtClean="0"/>
              <a:t>11 детей</a:t>
            </a:r>
          </a:p>
          <a:p>
            <a:r>
              <a:rPr lang="ru-RU" sz="1400" dirty="0" smtClean="0"/>
              <a:t>1 ребенок не продиагностирован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о причине болезни.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70009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Деятельность педагогов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Посаженникова</a:t>
            </a:r>
            <a:r>
              <a:rPr lang="ru-RU" sz="2000" dirty="0" smtClean="0">
                <a:solidFill>
                  <a:srgbClr val="FF0000"/>
                </a:solidFill>
              </a:rPr>
              <a:t> Наталья Васильевна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Тема самообразования:</a:t>
            </a:r>
          </a:p>
          <a:p>
            <a:r>
              <a:rPr lang="ru-RU" dirty="0" smtClean="0"/>
              <a:t>«</a:t>
            </a:r>
            <a:r>
              <a:rPr lang="ru-RU" sz="1400" dirty="0" smtClean="0"/>
              <a:t>Патриотическое воспитание дошкольников через </a:t>
            </a:r>
            <a:r>
              <a:rPr lang="ru-RU" sz="1400" dirty="0" smtClean="0"/>
              <a:t>ознакомление </a:t>
            </a:r>
            <a:r>
              <a:rPr lang="ru-RU" sz="1400" dirty="0" smtClean="0"/>
              <a:t>с </a:t>
            </a:r>
            <a:r>
              <a:rPr lang="ru-RU" sz="1400" dirty="0" smtClean="0"/>
              <a:t>окружающим»</a:t>
            </a:r>
            <a:endParaRPr lang="ru-RU" sz="1400" dirty="0" smtClean="0"/>
          </a:p>
          <a:p>
            <a:r>
              <a:rPr lang="ru-RU" sz="1400" dirty="0" smtClean="0"/>
              <a:t>Цель: Прививать любовь к Отечеству, гордость за его культуру.</a:t>
            </a:r>
          </a:p>
          <a:p>
            <a:r>
              <a:rPr lang="ru-RU" sz="1400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Формирование гражданственно-патриотического отношения  и чувства сопричастности:</a:t>
            </a:r>
          </a:p>
          <a:p>
            <a:r>
              <a:rPr lang="ru-RU" sz="1400" dirty="0" smtClean="0"/>
              <a:t>       -</a:t>
            </a:r>
            <a:r>
              <a:rPr lang="ru-RU" sz="1400" dirty="0" smtClean="0"/>
              <a:t>к семье, городу, стране;</a:t>
            </a:r>
          </a:p>
          <a:p>
            <a:r>
              <a:rPr lang="ru-RU" sz="1400" dirty="0" smtClean="0"/>
              <a:t>       -</a:t>
            </a:r>
            <a:r>
              <a:rPr lang="ru-RU" sz="1400" dirty="0" smtClean="0"/>
              <a:t>к природе родного края;</a:t>
            </a:r>
          </a:p>
          <a:p>
            <a:r>
              <a:rPr lang="ru-RU" sz="1400" dirty="0" smtClean="0"/>
              <a:t>       -</a:t>
            </a:r>
            <a:r>
              <a:rPr lang="ru-RU" sz="1400" dirty="0" smtClean="0"/>
              <a:t>к культурному наследию  своего народа;</a:t>
            </a:r>
          </a:p>
          <a:p>
            <a:r>
              <a:rPr lang="ru-RU" sz="1400" dirty="0" smtClean="0"/>
              <a:t>2</a:t>
            </a:r>
            <a:r>
              <a:rPr lang="ru-RU" sz="1400" dirty="0" smtClean="0"/>
              <a:t>.     Воспитание </a:t>
            </a:r>
            <a:r>
              <a:rPr lang="ru-RU" sz="1400" dirty="0" smtClean="0"/>
              <a:t>собственного достоинства у ребенка.</a:t>
            </a:r>
          </a:p>
          <a:p>
            <a:r>
              <a:rPr lang="ru-RU" sz="1400" dirty="0" smtClean="0"/>
              <a:t>3</a:t>
            </a:r>
            <a:r>
              <a:rPr lang="ru-RU" sz="1400" dirty="0" smtClean="0"/>
              <a:t>.      </a:t>
            </a:r>
            <a:r>
              <a:rPr lang="ru-RU" sz="1400" dirty="0" smtClean="0"/>
              <a:t>Воспитание патриотизма и чувства гордости за свою страну, край.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34\Contacts\Downloads\WhatsApp Image 2023-05-01 at 16.15.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5859"/>
            <a:ext cx="3600400" cy="2409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komp34\Contacts\Downloads\WhatsApp Image 2023-05-01 at 16.16.2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459234" cy="2409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komp34\Contacts\Downloads\WhatsApp Image 2023-05-01 at 16.19.3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625" y="4143380"/>
            <a:ext cx="3464978" cy="2644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 descr="C:\Users\komp34\Contacts\Downloads\WhatsApp Image 2023-05-01 at 16.20.5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3380"/>
            <a:ext cx="3499892" cy="2644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34\Desktop\0377e8ef-d377-4df8-aff8-2e6f3b95a7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3363398" cy="252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omp34\Desktop\91b675eb-038a-4551-a8bc-260e26c85f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2252650" cy="233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komp34\Desktop\56f532c4-dcb2-48bf-a42e-3c14468370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komp34\Desktop\994b8ff4-bb49-4d64-97cb-194d9e90cb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3710544" cy="278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69294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Герцог Нина Андреевна</a:t>
            </a:r>
          </a:p>
          <a:p>
            <a:r>
              <a:rPr lang="ru-RU" dirty="0" smtClean="0"/>
              <a:t> </a:t>
            </a:r>
            <a:r>
              <a:rPr lang="ru-RU" sz="1400" dirty="0" smtClean="0"/>
              <a:t>Тема самообразования</a:t>
            </a:r>
          </a:p>
          <a:p>
            <a:r>
              <a:rPr lang="ru-RU" sz="1400" dirty="0" smtClean="0"/>
              <a:t> «Конструктивная </a:t>
            </a:r>
            <a:r>
              <a:rPr lang="ru-RU" sz="1400" dirty="0" smtClean="0"/>
              <a:t>деятельность как </a:t>
            </a:r>
            <a:r>
              <a:rPr lang="ru-RU" sz="1400" dirty="0" smtClean="0"/>
              <a:t>средство развития творческой активности детей дошкольного </a:t>
            </a:r>
            <a:r>
              <a:rPr lang="ru-RU" sz="1400" dirty="0" smtClean="0"/>
              <a:t>возраста»     </a:t>
            </a:r>
            <a:endParaRPr lang="ru-RU" sz="1400" dirty="0" smtClean="0"/>
          </a:p>
          <a:p>
            <a:r>
              <a:rPr lang="ru-RU" sz="1400" dirty="0" smtClean="0"/>
              <a:t>Цель: приобщение дошкольников к детскому научно- техническому творчеству посредством конструирования.</a:t>
            </a:r>
          </a:p>
          <a:p>
            <a:r>
              <a:rPr lang="ru-RU" sz="1400" dirty="0" smtClean="0"/>
              <a:t>Задачи</a:t>
            </a:r>
            <a:r>
              <a:rPr lang="ru-RU" sz="1400" dirty="0" smtClean="0"/>
              <a:t>:</a:t>
            </a:r>
          </a:p>
          <a:p>
            <a:endParaRPr lang="ru-RU" sz="1400" dirty="0" smtClean="0"/>
          </a:p>
          <a:p>
            <a:r>
              <a:rPr lang="ru-RU" sz="1400" dirty="0" smtClean="0"/>
              <a:t>1.Способствовать развитию познавательного интереса к </a:t>
            </a:r>
            <a:r>
              <a:rPr lang="ru-RU" sz="1400" dirty="0" smtClean="0"/>
              <a:t>конструированию</a:t>
            </a:r>
          </a:p>
          <a:p>
            <a:endParaRPr lang="ru-RU" sz="1400" dirty="0" smtClean="0"/>
          </a:p>
          <a:p>
            <a:r>
              <a:rPr lang="ru-RU" sz="1400" dirty="0" smtClean="0"/>
              <a:t>2.Формировать  умения  и навыки  конструирования.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3.Развивать творческую активность ,зрительное восприятие, логическое мышление.     </a:t>
            </a:r>
          </a:p>
          <a:p>
            <a:endParaRPr lang="ru-RU" sz="1400" dirty="0" smtClean="0"/>
          </a:p>
          <a:p>
            <a:r>
              <a:rPr lang="ru-RU" sz="1400" dirty="0" smtClean="0"/>
              <a:t> 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1060</Words>
  <Application>Microsoft Office PowerPoint</Application>
  <PresentationFormat>Экран (4:3)</PresentationFormat>
  <Paragraphs>230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Характеристика группы «Почемучки»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komp34</dc:creator>
  <cp:lastModifiedBy>komp34</cp:lastModifiedBy>
  <cp:revision>111</cp:revision>
  <dcterms:created xsi:type="dcterms:W3CDTF">2023-05-01T07:58:05Z</dcterms:created>
  <dcterms:modified xsi:type="dcterms:W3CDTF">2023-05-25T12:05:25Z</dcterms:modified>
</cp:coreProperties>
</file>