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4" r:id="rId2"/>
    <p:sldId id="381" r:id="rId3"/>
    <p:sldId id="344" r:id="rId4"/>
    <p:sldId id="342" r:id="rId5"/>
    <p:sldId id="345" r:id="rId6"/>
    <p:sldId id="382" r:id="rId7"/>
    <p:sldId id="375" r:id="rId8"/>
    <p:sldId id="378" r:id="rId9"/>
    <p:sldId id="379" r:id="rId10"/>
    <p:sldId id="380" r:id="rId11"/>
    <p:sldId id="385" r:id="rId12"/>
    <p:sldId id="266" r:id="rId13"/>
    <p:sldId id="364" r:id="rId14"/>
    <p:sldId id="383" r:id="rId15"/>
    <p:sldId id="267" r:id="rId16"/>
    <p:sldId id="384" r:id="rId17"/>
    <p:sldId id="272" r:id="rId18"/>
    <p:sldId id="259" r:id="rId19"/>
    <p:sldId id="359" r:id="rId20"/>
    <p:sldId id="360" r:id="rId21"/>
    <p:sldId id="368" r:id="rId22"/>
    <p:sldId id="348" r:id="rId23"/>
    <p:sldId id="352" r:id="rId24"/>
    <p:sldId id="347" r:id="rId25"/>
    <p:sldId id="370" r:id="rId26"/>
    <p:sldId id="371" r:id="rId27"/>
    <p:sldId id="312" r:id="rId28"/>
    <p:sldId id="362" r:id="rId29"/>
    <p:sldId id="356" r:id="rId30"/>
    <p:sldId id="373" r:id="rId31"/>
    <p:sldId id="374" r:id="rId32"/>
    <p:sldId id="325" r:id="rId33"/>
    <p:sldId id="329" r:id="rId34"/>
    <p:sldId id="357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696C588-9824-4085-AFD8-ED66FC4A7915}">
          <p14:sldIdLst>
            <p14:sldId id="264"/>
            <p14:sldId id="381"/>
            <p14:sldId id="344"/>
            <p14:sldId id="342"/>
            <p14:sldId id="345"/>
            <p14:sldId id="382"/>
            <p14:sldId id="375"/>
            <p14:sldId id="378"/>
            <p14:sldId id="379"/>
            <p14:sldId id="380"/>
            <p14:sldId id="385"/>
            <p14:sldId id="266"/>
            <p14:sldId id="364"/>
            <p14:sldId id="383"/>
            <p14:sldId id="267"/>
            <p14:sldId id="384"/>
            <p14:sldId id="272"/>
            <p14:sldId id="259"/>
            <p14:sldId id="359"/>
            <p14:sldId id="360"/>
            <p14:sldId id="368"/>
            <p14:sldId id="348"/>
            <p14:sldId id="352"/>
            <p14:sldId id="347"/>
            <p14:sldId id="370"/>
            <p14:sldId id="371"/>
            <p14:sldId id="312"/>
            <p14:sldId id="362"/>
            <p14:sldId id="356"/>
            <p14:sldId id="373"/>
            <p14:sldId id="374"/>
            <p14:sldId id="325"/>
            <p14:sldId id="329"/>
            <p14:sldId id="3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дминистратор" initials="Д.А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CCCC"/>
    <a:srgbClr val="CC99FF"/>
    <a:srgbClr val="FF66FF"/>
    <a:srgbClr val="FF99CC"/>
    <a:srgbClr val="FF6699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59" autoAdjust="0"/>
    <p:restoredTop sz="86380" autoAdjust="0"/>
  </p:normalViewPr>
  <p:slideViewPr>
    <p:cSldViewPr>
      <p:cViewPr varScale="1">
        <p:scale>
          <a:sx n="114" d="100"/>
          <a:sy n="114" d="100"/>
        </p:scale>
        <p:origin x="112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2F942-0CE3-49B5-8DEE-F835E6973881}" type="datetimeFigureOut">
              <a:rPr lang="ru-RU" smtClean="0"/>
              <a:pPr/>
              <a:t>06.06.2025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F87D5-847E-4235-ADBD-F411E0B9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87D5-847E-4235-ADBD-F411E0B9805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6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87D5-847E-4235-ADBD-F411E0B9805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F87D5-847E-4235-ADBD-F411E0B9805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rgbClr val="CC99FF"/>
            </a:gs>
            <a:gs pos="15000">
              <a:srgbClr val="99CCFF"/>
            </a:gs>
            <a:gs pos="48000">
              <a:srgbClr val="9966FF"/>
            </a:gs>
            <a:gs pos="72000">
              <a:srgbClr val="CC99FF"/>
            </a:gs>
            <a:gs pos="82000">
              <a:srgbClr val="99CCFF"/>
            </a:gs>
            <a:gs pos="94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06.06.2025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332657"/>
            <a:ext cx="7772400" cy="720079"/>
          </a:xfrm>
        </p:spPr>
        <p:txBody>
          <a:bodyPr>
            <a:normAutofit fontScale="90000"/>
          </a:bodyPr>
          <a:lstStyle/>
          <a:p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 Искитимского района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Новосибирской   области   детский  сад комбинированного вида 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«Красная шапочка»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р.п. Линево</a:t>
            </a:r>
            <a:br>
              <a:rPr lang="ru-RU" sz="20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/>
          </a:p>
        </p:txBody>
      </p:sp>
      <p:pic>
        <p:nvPicPr>
          <p:cNvPr id="25601" name="Picture 1" descr="C:\Users\user\Desktop\Новая папка (фото 2024)\IMG-20240524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060848"/>
            <a:ext cx="7296811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434" y="1071546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459192" cy="107154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РППС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1196752"/>
            <a:ext cx="698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r>
              <a:rPr lang="ru-RU" sz="2400" dirty="0"/>
              <a:t>Игры на автоматизацию и дифференциацию звуков</a:t>
            </a:r>
          </a:p>
        </p:txBody>
      </p:sp>
      <p:pic>
        <p:nvPicPr>
          <p:cNvPr id="52226" name="Picture 2" descr="https://sun9-74.userapi.com/impg/iAjgm4DSc58MiG8uhlSzqaPQ9c6P7libuelewA/bWIJPQHFMCQ.jpg?size=1200x1600&amp;quality=95&amp;sign=b2bc956853f643eb3e25526d4277528a&amp;type=album"/>
          <p:cNvPicPr>
            <a:picLocks noChangeAspect="1" noChangeArrowheads="1"/>
          </p:cNvPicPr>
          <p:nvPr/>
        </p:nvPicPr>
        <p:blipFill>
          <a:blip r:embed="rId2" cstate="print"/>
          <a:srcRect l="2062" t="18557" b="7216"/>
          <a:stretch>
            <a:fillRect/>
          </a:stretch>
        </p:blipFill>
        <p:spPr bwMode="auto">
          <a:xfrm>
            <a:off x="107504" y="1988840"/>
            <a:ext cx="3420380" cy="3456384"/>
          </a:xfrm>
          <a:prstGeom prst="rect">
            <a:avLst/>
          </a:prstGeom>
          <a:noFill/>
        </p:spPr>
      </p:pic>
      <p:pic>
        <p:nvPicPr>
          <p:cNvPr id="52228" name="Picture 4" descr="https://sun9-63.userapi.com/impg/iAJ_1fs9uQo0cJHkGdRxd9Cq6vE4d6qMwstqiA/UC1BPU92VW0.jpg?size=1200x1600&amp;quality=95&amp;sign=d53aa110df6e5b40327e6ae32c03112a&amp;type=album"/>
          <p:cNvPicPr>
            <a:picLocks noChangeAspect="1" noChangeArrowheads="1"/>
          </p:cNvPicPr>
          <p:nvPr/>
        </p:nvPicPr>
        <p:blipFill>
          <a:blip r:embed="rId3" cstate="print"/>
          <a:srcRect l="2299" t="13793" r="-1149" b="13793"/>
          <a:stretch>
            <a:fillRect/>
          </a:stretch>
        </p:blipFill>
        <p:spPr bwMode="auto">
          <a:xfrm>
            <a:off x="3491880" y="3573016"/>
            <a:ext cx="3096344" cy="3024336"/>
          </a:xfrm>
          <a:prstGeom prst="rect">
            <a:avLst/>
          </a:prstGeom>
          <a:noFill/>
        </p:spPr>
      </p:pic>
      <p:pic>
        <p:nvPicPr>
          <p:cNvPr id="52230" name="Picture 6" descr="https://sun9-24.userapi.com/impg/KbrCl5poKesCGoysItneNixp06-ZR4BkoFQ38g/ttWaJss60fE.jpg?size=1200x1600&amp;quality=95&amp;sign=19aaa73eabea3eda620acc35db711a8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132856"/>
            <a:ext cx="2484276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99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434" y="1071546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координации движений, равновесия; интеграция движений и речевого тренинга, стимулирование речевого развития.</a:t>
            </a:r>
          </a:p>
          <a:p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Нейротренажёры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активизация речи у детей; развитие пространственного восприятия, координации, мелкой моторики, внимания, мышления.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459192" cy="1071545"/>
          </a:xfrm>
        </p:spPr>
        <p:txBody>
          <a:bodyPr>
            <a:normAutofit fontScale="90000"/>
          </a:bodyPr>
          <a:lstStyle/>
          <a:p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РППС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980728"/>
            <a:ext cx="6982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Балансировочная дорожка  </a:t>
            </a:r>
            <a:endParaRPr lang="ru-RU" sz="2400" dirty="0"/>
          </a:p>
        </p:txBody>
      </p:sp>
      <p:pic>
        <p:nvPicPr>
          <p:cNvPr id="4098" name="Picture 2" descr="C:\Users\user\Desktop\Новая папка (фото 2024)\IMG-20241205-WA0022.jpg"/>
          <p:cNvPicPr>
            <a:picLocks noChangeAspect="1" noChangeArrowheads="1"/>
          </p:cNvPicPr>
          <p:nvPr/>
        </p:nvPicPr>
        <p:blipFill>
          <a:blip r:embed="rId2" cstate="print"/>
          <a:srcRect t="12498" r="11443" b="12782"/>
          <a:stretch>
            <a:fillRect/>
          </a:stretch>
        </p:blipFill>
        <p:spPr bwMode="auto">
          <a:xfrm>
            <a:off x="179512" y="3501008"/>
            <a:ext cx="2088232" cy="3132348"/>
          </a:xfrm>
          <a:prstGeom prst="rect">
            <a:avLst/>
          </a:prstGeom>
          <a:noFill/>
        </p:spPr>
      </p:pic>
      <p:pic>
        <p:nvPicPr>
          <p:cNvPr id="4099" name="Picture 3" descr="C:\Users\user\Desktop\Новая папка (фото 2024)\IMG-20241205-WA0050.jpg"/>
          <p:cNvPicPr>
            <a:picLocks noChangeAspect="1" noChangeArrowheads="1"/>
          </p:cNvPicPr>
          <p:nvPr/>
        </p:nvPicPr>
        <p:blipFill>
          <a:blip r:embed="rId3" cstate="print"/>
          <a:srcRect l="7476" r="4305"/>
          <a:stretch>
            <a:fillRect/>
          </a:stretch>
        </p:blipFill>
        <p:spPr bwMode="auto">
          <a:xfrm>
            <a:off x="2267744" y="3645024"/>
            <a:ext cx="4248472" cy="2708920"/>
          </a:xfrm>
          <a:prstGeom prst="rect">
            <a:avLst/>
          </a:prstGeom>
          <a:noFill/>
        </p:spPr>
      </p:pic>
      <p:pic>
        <p:nvPicPr>
          <p:cNvPr id="4100" name="Picture 4" descr="C:\Users\user\Desktop\Новая папка (фото 2024)\IMG-20241205-WA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77072"/>
            <a:ext cx="2616252" cy="18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89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86834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Взаимодействие  с педагогами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0108"/>
            <a:ext cx="8329642" cy="5126055"/>
          </a:xfrm>
          <a:solidFill>
            <a:srgbClr val="CC99FF"/>
          </a:solidFill>
        </p:spPr>
        <p:txBody>
          <a:bodyPr>
            <a:normAutofit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Осуществляется тесная взаимосвязь со всеми участниками образовательного процесса (воспитателями, специалистами ДОУ):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ознакомление воспитателей и специалистов с итогами диагностики детей группы;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информация о задачах обучения;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совместное планирование по взаимодействию в реализации коррекционных мероприятий воспитателей и специалистов ДОУ с учетом возрастных возможностей и особенностей речевых дефектов воспитанников и системы мер по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здоровьесбережению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подбор музыкального репертуара и речевого материала в соответствии с речевыми возможностями детей.</a:t>
            </a: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- участие в работе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детского сада и осуществление сотрудничества с ТПМПК</a:t>
            </a:r>
          </a:p>
          <a:p>
            <a:pPr marL="0" indent="0">
              <a:buNone/>
            </a:pP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030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86834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Взаимодействие  с педагогами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0108"/>
            <a:ext cx="8329642" cy="5126055"/>
          </a:xfrm>
          <a:solidFill>
            <a:srgbClr val="CC99FF"/>
          </a:solidFill>
        </p:spPr>
        <p:txBody>
          <a:bodyPr>
            <a:normAutofit/>
          </a:bodyPr>
          <a:lstStyle/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Провела открытое занятие к педсовету в подготовительной  группе компенсирующей направленности. </a:t>
            </a:r>
          </a:p>
          <a:p>
            <a:pPr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« В поисках клада Зимушки-зимы»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user\Desktop\Новая папка (фото 2024)\IMG-20241205-WA0019.jpg"/>
          <p:cNvPicPr>
            <a:picLocks noChangeAspect="1" noChangeArrowheads="1"/>
          </p:cNvPicPr>
          <p:nvPr/>
        </p:nvPicPr>
        <p:blipFill>
          <a:blip r:embed="rId2" cstate="print"/>
          <a:srcRect r="14193"/>
          <a:stretch>
            <a:fillRect/>
          </a:stretch>
        </p:blipFill>
        <p:spPr bwMode="auto">
          <a:xfrm>
            <a:off x="467544" y="2564904"/>
            <a:ext cx="4283968" cy="2808312"/>
          </a:xfrm>
          <a:prstGeom prst="rect">
            <a:avLst/>
          </a:prstGeom>
          <a:noFill/>
        </p:spPr>
      </p:pic>
      <p:pic>
        <p:nvPicPr>
          <p:cNvPr id="5125" name="Picture 5" descr="C:\Users\user\Desktop\Новая папка (фото 2024)\IMG-20241205-WA0025.jpg"/>
          <p:cNvPicPr>
            <a:picLocks noChangeAspect="1" noChangeArrowheads="1"/>
          </p:cNvPicPr>
          <p:nvPr/>
        </p:nvPicPr>
        <p:blipFill>
          <a:blip r:embed="rId3" cstate="print"/>
          <a:srcRect r="20125"/>
          <a:stretch>
            <a:fillRect/>
          </a:stretch>
        </p:blipFill>
        <p:spPr bwMode="auto">
          <a:xfrm>
            <a:off x="4788024" y="2564904"/>
            <a:ext cx="3948919" cy="2780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448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43890" cy="868346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Взаимодействие  с педагогами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00108"/>
            <a:ext cx="8329642" cy="5126055"/>
          </a:xfrm>
          <a:solidFill>
            <a:srgbClr val="CC99FF"/>
          </a:solidFill>
        </p:spPr>
        <p:txBody>
          <a:bodyPr>
            <a:normAutofit/>
          </a:bodyPr>
          <a:lstStyle/>
          <a:p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Провела открытое занятие  на тему: «Животные севера» с использованием ИКТ к педсовету в подготовительной  группе компенсирующей направленности.</a:t>
            </a:r>
          </a:p>
          <a:p>
            <a:pPr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Новая папка (фото 2024)\фото5.jpg"/>
          <p:cNvPicPr>
            <a:picLocks noChangeAspect="1" noChangeArrowheads="1"/>
          </p:cNvPicPr>
          <p:nvPr/>
        </p:nvPicPr>
        <p:blipFill>
          <a:blip r:embed="rId2" cstate="print"/>
          <a:srcRect t="5793" r="1137"/>
          <a:stretch>
            <a:fillRect/>
          </a:stretch>
        </p:blipFill>
        <p:spPr bwMode="auto">
          <a:xfrm>
            <a:off x="539552" y="2492896"/>
            <a:ext cx="3384376" cy="4299983"/>
          </a:xfrm>
          <a:prstGeom prst="rect">
            <a:avLst/>
          </a:prstGeom>
          <a:noFill/>
        </p:spPr>
      </p:pic>
      <p:pic>
        <p:nvPicPr>
          <p:cNvPr id="1027" name="Picture 3" descr="C:\Users\user\Desktop\Новая папка (фото 2024)\фото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08920"/>
            <a:ext cx="5148065" cy="3861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325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603778" cy="73889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Участие в педсоветах, конференциях, семинарах: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8244408" cy="5949280"/>
          </a:xfrm>
          <a:solidFill>
            <a:srgbClr val="CC99FF"/>
          </a:solidFill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Принимала участие в работе Августовской конференции «От создания условий для формирования функциональной грамотности обучающихся к достижению планируемых результатов в контексте актуальных ФГОС»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Принимала участие в семинаре «Использование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нейрооборудования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работе с детьми с ОВЗ»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Принимала участие в региональном научно-практическом форуме «Образование учащихся с особыми образовательными потребностями: современные возможности и перспективы будущего» 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1_Старый телефон\WhatsApp Images\IMG-20241126-WA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4128459" cy="3096344"/>
          </a:xfrm>
          <a:prstGeom prst="rect">
            <a:avLst/>
          </a:prstGeom>
          <a:noFill/>
        </p:spPr>
      </p:pic>
      <p:pic>
        <p:nvPicPr>
          <p:cNvPr id="4" name="Picture 2" descr="C:\Users\user\Desktop\сертьификат.jpg"/>
          <p:cNvPicPr>
            <a:picLocks noChangeAspect="1" noChangeArrowheads="1"/>
          </p:cNvPicPr>
          <p:nvPr/>
        </p:nvPicPr>
        <p:blipFill>
          <a:blip r:embed="rId3" cstate="print"/>
          <a:srcRect t="2614"/>
          <a:stretch>
            <a:fillRect/>
          </a:stretch>
        </p:blipFill>
        <p:spPr bwMode="auto">
          <a:xfrm>
            <a:off x="4833452" y="3573016"/>
            <a:ext cx="4140702" cy="3024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44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603778" cy="738890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Участие в педсоветах, конференциях, семинарах: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851" y="1071546"/>
            <a:ext cx="8176422" cy="5597244"/>
          </a:xfrm>
          <a:solidFill>
            <a:srgbClr val="CC99FF"/>
          </a:solidFill>
        </p:spPr>
        <p:txBody>
          <a:bodyPr>
            <a:normAutofit/>
          </a:bodyPr>
          <a:lstStyle/>
          <a:p>
            <a:pPr algn="just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Принимала участие в практико-ориентированном семинаре «Проектирование и моделирование программ логопедического сопровождения для групп детей различных нозологий. От теории к практике».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Фото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Принимала участие во Всероссийском научно-практическом семинаре–практикуме «Новый порядок организации деятельности образовательной организации по реализации рекомендованного ПМПК варианта обучения ребёнка с ОВЗ   в условиях реализации различных форм организации образовательного процесса (в том числе индивидуального обучения на дому)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конферен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789040"/>
            <a:ext cx="3968957" cy="2976718"/>
          </a:xfrm>
          <a:prstGeom prst="rect">
            <a:avLst/>
          </a:prstGeom>
          <a:noFill/>
        </p:spPr>
      </p:pic>
      <p:pic>
        <p:nvPicPr>
          <p:cNvPr id="3075" name="Picture 3" descr="C:\Users\user\Desktop\Новая папка (фото 2024)\Центр развития образования_Острая Л.С.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73016"/>
            <a:ext cx="2388015" cy="328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992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011222"/>
          </a:xfrm>
        </p:spPr>
        <p:txBody>
          <a:bodyPr>
            <a:normAutofit fontScale="90000"/>
          </a:bodyPr>
          <a:lstStyle/>
          <a:p>
            <a:r>
              <a:rPr lang="ru-RU" dirty="0"/>
              <a:t>Взаимодействие с родителями</a:t>
            </a:r>
            <a:br>
              <a:rPr lang="ru-RU" dirty="0"/>
            </a:br>
            <a:r>
              <a:rPr lang="ru-RU" sz="3100" dirty="0"/>
              <a:t>(консультации):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85860"/>
            <a:ext cx="8568952" cy="5239484"/>
          </a:xfrm>
          <a:solidFill>
            <a:srgbClr val="CC99FF"/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Артикуляционная гимнастика дома.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Развитие мелкой моторики – залог правильной речи.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Фонематический слух – основа правильной речи.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Комплексы дыхательных упражнений для детей.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Игры, направленные на развитие словарного запаса.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технологии в работе с детьми.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Нетрадиционные методы и приёмы коррекционно-логопедической работы с детьми.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Как помочь воспитанию у детей правильного произношения звука –Р-.</a:t>
            </a:r>
          </a:p>
          <a:p>
            <a:pPr lvl="0"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Как учить ребёнка звуковому анализу.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Познавательно-речевое развитие дошкольников.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Учимся правильно употреблять предлоги.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Обучение грамоте старших дошкольников.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Речевая готовность ребёнка к школе.</a:t>
            </a:r>
          </a:p>
          <a:p>
            <a:pPr algn="r">
              <a:buFont typeface="Wingdings" pitchFamily="2" charset="2"/>
              <a:buChar char="Ø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 детьми</a:t>
            </a:r>
          </a:p>
        </p:txBody>
      </p:sp>
      <p:pic>
        <p:nvPicPr>
          <p:cNvPr id="4098" name="Picture 2" descr="C:\Users\Администратор\Desktop\P105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0712" y="4437112"/>
            <a:ext cx="2571768" cy="1928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8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64704"/>
            <a:ext cx="4901728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cs typeface="Aharoni" pitchFamily="2" charset="-79"/>
              </a:rPr>
              <a:t>Информационный стенд:</a:t>
            </a:r>
            <a:endParaRPr lang="ru-RU" sz="2400" dirty="0">
              <a:cs typeface="Aharoni" pitchFamily="2" charset="-79"/>
            </a:endParaRPr>
          </a:p>
          <a:p>
            <a:pPr lvl="0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«Развиваем речь, играя»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«Предупреждение нарушения письма у детей дошкольного возраста»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«Послушные буквы»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«Учите детей правильно произносить и различать звуки».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5013176"/>
            <a:ext cx="3902669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правильного звукопроизношения: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«Секреты звука –С- 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«Дифференциация звуков С-Ш»;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 «Звуки  З - Ж»;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«Звуки  Л -Ль»;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«Автоматизация трудного звука – Л-;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764704"/>
            <a:ext cx="3758653" cy="42473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формирование лексико-грамматического строя и связной речи: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«Антонимы и синонимы»;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«Один-много» (образование существительных мн. числа именительного и родительного падежа);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«Учимся правильно употреблять предлоги»;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«Использование сказки в развитии монологической речи»;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«Развиваем речь»;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«Изменение прилагательных по родам».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sun9-63.userapi.com/impg/z9PgoBmoOErOaaIpQYA3Iiu-7y8HZjS1VBxTRg/LZdbbag0hJI.jpg?size=1200x1600&amp;quality=95&amp;sign=0e0c64ef25cb6db9cfad4ee8645973d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2301720" cy="3068960"/>
          </a:xfrm>
          <a:prstGeom prst="rect">
            <a:avLst/>
          </a:prstGeom>
          <a:noFill/>
        </p:spPr>
      </p:pic>
      <p:pic>
        <p:nvPicPr>
          <p:cNvPr id="13316" name="Picture 4" descr="https://sun9-43.userapi.com/impg/r8gY97XN_P___iuKu8_aM125TaXt7qWjh3II1Q/uXy0yFHwnoo.jpg?size=1200x1600&amp;quality=95&amp;sign=bbd62df60ade27ec4782707d73f6906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813042"/>
            <a:ext cx="2283718" cy="304495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83768" y="260648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Взаимодействие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13257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Буклеты  и логопедические серии коррекционно-развивающего характера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1285860"/>
            <a:ext cx="550072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Артикуляционная гимнастика (общий комплекс упражнений).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Игры на развитие дыхания.</a:t>
            </a:r>
          </a:p>
          <a:p>
            <a:pPr>
              <a:buFont typeface="Wingdings" pitchFamily="2" charset="2"/>
              <a:buChar char="v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Артикуляционный комплекс для звука – С.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Артикуляционный комплекс для звука –Ш.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Артикуляционный комплекс для звука – Ж.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Артикуляционный комплекс для звука – З.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Артикуляционный комплекс для звука – Ц.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Научите ребёнка правильно дышать.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Для чего нужна артикуляционная гимнастика.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Игры с прищепками.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Творчество Самуила Яковлевича Маршака.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Творчество Сергея Владимировича Михалкова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Творчество Корнея Ивановича Чуковского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Творчество Агнии Львовны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Барто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Песочная терапия\DSC043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393017"/>
            <a:ext cx="2609872" cy="19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Desktop\P10408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928934"/>
            <a:ext cx="2833673" cy="2125255"/>
          </a:xfrm>
          <a:prstGeom prst="rect">
            <a:avLst/>
          </a:prstGeom>
          <a:noFill/>
        </p:spPr>
      </p:pic>
      <p:pic>
        <p:nvPicPr>
          <p:cNvPr id="6" name="Picture 2" descr="C:\Users\User\Desktop\DSC0439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0" t="6540"/>
          <a:stretch>
            <a:fillRect/>
          </a:stretch>
        </p:blipFill>
        <p:spPr bwMode="auto">
          <a:xfrm>
            <a:off x="5715008" y="5079761"/>
            <a:ext cx="1928826" cy="177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60649"/>
            <a:ext cx="7488832" cy="1512167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2800" b="1" dirty="0">
                <a:solidFill>
                  <a:schemeClr val="tx1"/>
                </a:solidFill>
              </a:rPr>
              <a:t>            Аналитический отчёт о  работе 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</a:rPr>
              <a:t>                 за 2024-2025  учебный год</a:t>
            </a:r>
          </a:p>
          <a:p>
            <a:pPr marL="457200" indent="-457200" algn="l"/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1772816"/>
            <a:ext cx="4861485" cy="36461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23728" y="4293096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Подготовила: учитель-логопед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высшей квалификационной категории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 Острая Людмила Сергеевна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Совместно с воспитателями, специалистами, родителями и детьми, мы реализовали следующие  проекты:  «Мы читаем. С.Я.Маршак», «Мы читаем. С.В.Михалков», «Мы читаем. </a:t>
            </a:r>
            <a:r>
              <a:rPr lang="ru-RU" sz="2400" dirty="0" err="1"/>
              <a:t>А.Л.Барто</a:t>
            </a:r>
            <a:r>
              <a:rPr lang="ru-RU" sz="2400" dirty="0"/>
              <a:t>», «Мы читаем. К.И.Чуковский», «В стране гласных звуков и букв», «Транспорт»</a:t>
            </a:r>
          </a:p>
          <a:p>
            <a:endParaRPr lang="ru-RU" dirty="0"/>
          </a:p>
        </p:txBody>
      </p:sp>
      <p:pic>
        <p:nvPicPr>
          <p:cNvPr id="6" name="Picture 5" descr="C:\Users\Администратор\Desktop\фото отчёт\IMG-20191202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5085184"/>
            <a:ext cx="3157070" cy="1772816"/>
          </a:xfrm>
          <a:prstGeom prst="rect">
            <a:avLst/>
          </a:prstGeom>
          <a:noFill/>
        </p:spPr>
      </p:pic>
      <p:pic>
        <p:nvPicPr>
          <p:cNvPr id="3074" name="Picture 2" descr="C:\Users\Администратор\Desktop\фото 2022\фото15.jpg"/>
          <p:cNvPicPr>
            <a:picLocks noChangeAspect="1" noChangeArrowheads="1"/>
          </p:cNvPicPr>
          <p:nvPr/>
        </p:nvPicPr>
        <p:blipFill>
          <a:blip r:embed="rId3" cstate="print"/>
          <a:srcRect t="18751" r="-3128"/>
          <a:stretch>
            <a:fillRect/>
          </a:stretch>
        </p:blipFill>
        <p:spPr bwMode="auto">
          <a:xfrm>
            <a:off x="285720" y="3284984"/>
            <a:ext cx="2782504" cy="1644151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фото 2022\фото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4333" y="3262394"/>
            <a:ext cx="2659667" cy="3595606"/>
          </a:xfrm>
          <a:prstGeom prst="rect">
            <a:avLst/>
          </a:prstGeom>
          <a:noFill/>
        </p:spPr>
      </p:pic>
      <p:pic>
        <p:nvPicPr>
          <p:cNvPr id="4098" name="Picture 2" descr="C:\Users\user\Desktop\пушки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717032"/>
            <a:ext cx="3467877" cy="2600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562074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Проведение групповых родительских собраний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8607330" cy="5217443"/>
          </a:xfrm>
          <a:solidFill>
            <a:srgbClr val="CCECFF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«Результаты обучения и воспитания детей в логопедической группе. Роль семьи в преодолении дефектов речи»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«Сотрудничество логопеда и родителей»</a:t>
            </a: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35336-59A9-4579-B1B2-F0F23A416854}"/>
              </a:ext>
            </a:extLst>
          </p:cNvPr>
          <p:cNvSpPr txBox="1"/>
          <p:nvPr/>
        </p:nvSpPr>
        <p:spPr>
          <a:xfrm>
            <a:off x="0" y="2060848"/>
            <a:ext cx="89644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в подготовительных группах.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Выступление на тему: «Речевая готовность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к школьному обучению»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Родительские собрания в адаптационных группах.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Выступление на тему: «Развитие речи детей 1-2 лет»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user\Desktop\Новая папка (фото 2024)\фото 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6800" y="4818327"/>
            <a:ext cx="46038" cy="61384"/>
          </a:xfrm>
          <a:prstGeom prst="rect">
            <a:avLst/>
          </a:prstGeom>
          <a:noFill/>
        </p:spPr>
      </p:pic>
      <p:pic>
        <p:nvPicPr>
          <p:cNvPr id="8195" name="Picture 3" descr="C:\Users\user\Desktop\Новая папка (фото 2024)\фото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988840"/>
            <a:ext cx="3437112" cy="4582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535892" cy="953774"/>
          </a:xfrm>
          <a:solidFill>
            <a:srgbClr val="FFCCCC"/>
          </a:solidFill>
        </p:spPr>
        <p:txBody>
          <a:bodyPr>
            <a:noAutofit/>
          </a:bodyPr>
          <a:lstStyle/>
          <a:p>
            <a:pPr algn="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Значимые события в профессиональной деятельности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1560" y="1285860"/>
            <a:ext cx="8032406" cy="3143272"/>
          </a:xfrm>
          <a:solidFill>
            <a:srgbClr val="CCECFF"/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Прошла курсы повышения квалификации на базе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НИПКиПРО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«Организация и содержание коррекционной работы с обучающимися с ОВЗ и детьми с инвалидностью в условиях реализации ФАОП»   </a:t>
            </a:r>
          </a:p>
          <a:p>
            <a:pPr algn="just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Принимала участие в межрегиональном научно-практическом форуме «Образование учащихся с особыми образовательными потребностями: современные возможности и перспективы будущего»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удостоверение.jpg"/>
          <p:cNvPicPr>
            <a:picLocks noChangeAspect="1" noChangeArrowheads="1"/>
          </p:cNvPicPr>
          <p:nvPr/>
        </p:nvPicPr>
        <p:blipFill>
          <a:blip r:embed="rId2" cstate="print"/>
          <a:srcRect l="3876" r="2797" b="4879"/>
          <a:stretch>
            <a:fillRect/>
          </a:stretch>
        </p:blipFill>
        <p:spPr bwMode="auto">
          <a:xfrm rot="16200000">
            <a:off x="602537" y="2898471"/>
            <a:ext cx="3356992" cy="4562066"/>
          </a:xfrm>
          <a:prstGeom prst="rect">
            <a:avLst/>
          </a:prstGeom>
          <a:noFill/>
        </p:spPr>
      </p:pic>
      <p:pic>
        <p:nvPicPr>
          <p:cNvPr id="5123" name="Picture 3" descr="C:\Users\user\Desktop\Новая папка (фото 2024)\IMG-20241108-WA0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4379979" cy="3284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35892" cy="953774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Грамоты, благодарности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 flipH="1" flipV="1">
            <a:off x="8686800" y="6126163"/>
            <a:ext cx="20568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 flipH="1" flipV="1">
            <a:off x="4814312" y="6126163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146" name="Picture 2" descr="C:\Users\user\Desktop\благодарность2 - копия.jpg"/>
          <p:cNvPicPr>
            <a:picLocks noChangeAspect="1" noChangeArrowheads="1"/>
          </p:cNvPicPr>
          <p:nvPr/>
        </p:nvPicPr>
        <p:blipFill>
          <a:blip r:embed="rId2" cstate="print"/>
          <a:srcRect l="1080" t="7904" r="4297"/>
          <a:stretch>
            <a:fillRect/>
          </a:stretch>
        </p:blipFill>
        <p:spPr bwMode="auto">
          <a:xfrm rot="5400000">
            <a:off x="-563894" y="1760645"/>
            <a:ext cx="4176464" cy="3048677"/>
          </a:xfrm>
          <a:prstGeom prst="rect">
            <a:avLst/>
          </a:prstGeom>
          <a:noFill/>
        </p:spPr>
      </p:pic>
      <p:pic>
        <p:nvPicPr>
          <p:cNvPr id="6148" name="Picture 4" descr="C:\Users\user\Desktop\благодар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5648" y="1196752"/>
            <a:ext cx="3168352" cy="4224469"/>
          </a:xfrm>
          <a:prstGeom prst="rect">
            <a:avLst/>
          </a:prstGeom>
          <a:noFill/>
        </p:spPr>
      </p:pic>
      <p:pic>
        <p:nvPicPr>
          <p:cNvPr id="6151" name="Picture 7" descr="C:\Users\user\Desktop\диплом за деньпобед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673127" y="1943497"/>
            <a:ext cx="3669699" cy="2752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562074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Участие в утренниках и развлечениях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335756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4509120"/>
            <a:ext cx="3929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Районный турнир по шашкам. Роль Королевы.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74591" y="6143644"/>
            <a:ext cx="2816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flipH="1" flipV="1">
            <a:off x="3779912" y="6673334"/>
            <a:ext cx="20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250704" cy="18288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427984" y="4365104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</a:t>
            </a:r>
          </a:p>
          <a:p>
            <a:r>
              <a:rPr lang="ru-RU" sz="2400" dirty="0"/>
              <a:t>Осенний праздник. Роль Осени.</a:t>
            </a:r>
          </a:p>
        </p:txBody>
      </p:sp>
      <p:pic>
        <p:nvPicPr>
          <p:cNvPr id="7170" name="Picture 2" descr="C:\Users\user\Desktop\Новая папка (фото 2024)\IMG-20241011-WA0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427984" cy="3320988"/>
          </a:xfrm>
          <a:prstGeom prst="rect">
            <a:avLst/>
          </a:prstGeom>
          <a:noFill/>
        </p:spPr>
      </p:pic>
      <p:pic>
        <p:nvPicPr>
          <p:cNvPr id="7172" name="Picture 4" descr="C:\Users\user\Desktop\Новая папка (фото 2024)\IMG-20241024-WA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572000" cy="342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562074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Участие в утренниках и развлечениях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335756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84431" y="3244334"/>
            <a:ext cx="5259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74591" y="6143644"/>
            <a:ext cx="2816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3528" y="4365104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</a:t>
            </a:r>
          </a:p>
          <a:p>
            <a:r>
              <a:rPr lang="ru-RU" dirty="0"/>
              <a:t>         День Матери. Ведущая.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250704" cy="18288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0" name="Содержимое 19"/>
          <p:cNvSpPr>
            <a:spLocks noGrp="1"/>
          </p:cNvSpPr>
          <p:nvPr>
            <p:ph sz="half" idx="2"/>
          </p:nvPr>
        </p:nvSpPr>
        <p:spPr>
          <a:xfrm>
            <a:off x="8641080" y="5949280"/>
            <a:ext cx="45719" cy="17688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9218" name="Picture 2" descr="C:\Users\user\Desktop\Новая папка (фото 2024)\IMG-20241129-WA0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320480" cy="3240360"/>
          </a:xfrm>
          <a:prstGeom prst="rect">
            <a:avLst/>
          </a:prstGeom>
          <a:noFill/>
        </p:spPr>
      </p:pic>
      <p:pic>
        <p:nvPicPr>
          <p:cNvPr id="9220" name="Picture 4" descr="C:\Users\user\Desktop\Новая папка (фото 2024)\фото17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320480" cy="324036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860032" y="4653136"/>
            <a:ext cx="381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Новый год. Роль Снежной Королевы.</a:t>
            </a:r>
          </a:p>
        </p:txBody>
      </p:sp>
    </p:spTree>
    <p:extLst>
      <p:ext uri="{BB962C8B-B14F-4D97-AF65-F5344CB8AC3E}">
        <p14:creationId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2" cy="562074"/>
          </a:xfrm>
          <a:solidFill>
            <a:srgbClr val="FFCCCC"/>
          </a:solidFill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Участие в утренниках и развлечениях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3357562"/>
            <a:ext cx="357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84431" y="3244334"/>
            <a:ext cx="5259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74591" y="6143644"/>
            <a:ext cx="28163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250704" cy="1828800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0" name="Содержимое 19"/>
          <p:cNvSpPr>
            <a:spLocks noGrp="1"/>
          </p:cNvSpPr>
          <p:nvPr>
            <p:ph sz="half" idx="2"/>
          </p:nvPr>
        </p:nvSpPr>
        <p:spPr>
          <a:xfrm>
            <a:off x="8641080" y="5949280"/>
            <a:ext cx="45719" cy="176883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7504" y="4437112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80-летие Великой Победы.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Ведущая.  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10" name="Picture 3" descr="C:\Users\user\Desktop\Новая папка (фото 2024)\фото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268760"/>
            <a:ext cx="4224469" cy="3168352"/>
          </a:xfrm>
          <a:prstGeom prst="rect">
            <a:avLst/>
          </a:prstGeom>
          <a:noFill/>
        </p:spPr>
      </p:pic>
      <p:pic>
        <p:nvPicPr>
          <p:cNvPr id="10242" name="Picture 2" descr="C:\Users\user\Desktop\выпуск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176464" cy="31427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716016" y="46531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Выпускной бал. Ведущая.</a:t>
            </a:r>
          </a:p>
        </p:txBody>
      </p:sp>
    </p:spTree>
    <p:extLst>
      <p:ext uri="{BB962C8B-B14F-4D97-AF65-F5344CB8AC3E}">
        <p14:creationId xmlns:p14="http://schemas.microsoft.com/office/powerpoint/2010/main" val="143865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272808" cy="490066"/>
          </a:xfrm>
          <a:solidFill>
            <a:srgbClr val="CCECFF"/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ru-RU" sz="2800" dirty="0"/>
              <a:t>Достижения детей в 2024-2025 учебном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832648"/>
          </a:xfrm>
          <a:solidFill>
            <a:srgbClr val="FFCCCC"/>
          </a:solidFill>
        </p:spPr>
        <p:txBody>
          <a:bodyPr>
            <a:normAutofit/>
          </a:bodyPr>
          <a:lstStyle/>
          <a:p>
            <a:pPr lvl="0"/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4414" y="1142984"/>
            <a:ext cx="3614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Учёт речевых  нарушений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676265"/>
              </p:ext>
            </p:extLst>
          </p:nvPr>
        </p:nvGraphicFramePr>
        <p:xfrm>
          <a:off x="1357290" y="1643051"/>
          <a:ext cx="6239046" cy="3096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9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5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6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9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5163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ОНР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ФФН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ЗРР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СНР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657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Принято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     на </a:t>
                      </a:r>
                      <a:r>
                        <a:rPr lang="ru-RU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логопункт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60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Выпущено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6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Оставлено для продолжения коррекционного курса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/>
                        <a:t>    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5229200"/>
            <a:ext cx="8965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Выпущено с нормальной речью – 2 ребёнка, со значительным улучшением речи – 6 детей</a:t>
            </a:r>
          </a:p>
        </p:txBody>
      </p:sp>
    </p:spTree>
    <p:extLst>
      <p:ext uri="{BB962C8B-B14F-4D97-AF65-F5344CB8AC3E}">
        <p14:creationId xmlns:p14="http://schemas.microsoft.com/office/powerpoint/2010/main" val="32761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272808" cy="490066"/>
          </a:xfrm>
          <a:solidFill>
            <a:srgbClr val="CCECFF"/>
          </a:solidFill>
        </p:spPr>
        <p:txBody>
          <a:bodyPr>
            <a:normAutofit fontScale="90000"/>
          </a:bodyPr>
          <a:lstStyle/>
          <a:p>
            <a:r>
              <a:rPr lang="ru-RU" sz="2800" dirty="0"/>
              <a:t>Достижения детей в 2024-2025 учебном 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832648"/>
          </a:xfrm>
          <a:solidFill>
            <a:srgbClr val="FFCCCC"/>
          </a:solidFill>
        </p:spPr>
        <p:txBody>
          <a:bodyPr>
            <a:normAutofit/>
          </a:bodyPr>
          <a:lstStyle/>
          <a:p>
            <a:pPr lvl="0"/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14414" y="1142984"/>
            <a:ext cx="4183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Учёт речевых  нарушений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188075"/>
              </p:ext>
            </p:extLst>
          </p:nvPr>
        </p:nvGraphicFramePr>
        <p:xfrm>
          <a:off x="1071538" y="1643051"/>
          <a:ext cx="6452791" cy="3651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6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25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75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356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itchFamily="18" charset="0"/>
                          <a:cs typeface="Times New Roman" pitchFamily="18" charset="0"/>
                        </a:rPr>
                        <a:t>ОНР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ФФН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СНР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ЗАИКАНИЕ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ИТОГО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72712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Принято в логопедическую группу</a:t>
                      </a:r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</a:p>
                    <a:p>
                      <a:r>
                        <a:rPr lang="ru-RU" baseline="0" dirty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896">
                <a:tc>
                  <a:txBody>
                    <a:bodyPr/>
                    <a:lstStyle/>
                    <a:p>
                      <a:r>
                        <a:rPr lang="ru-RU" dirty="0">
                          <a:latin typeface="Times New Roman" pitchFamily="18" charset="0"/>
                          <a:cs typeface="Times New Roman" pitchFamily="18" charset="0"/>
                        </a:rPr>
                        <a:t>Выпущено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896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Оставлено для продолжения коррекционно-</a:t>
                      </a:r>
                    </a:p>
                    <a:p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го курса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/>
                        <a:t>     -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   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  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5307811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Выпущено 7 детей с нормой речевого развития, 7  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детей со значительным улучшением речи,1 ребёнок  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остаётся для продолжения коррекционного курса</a:t>
            </a:r>
          </a:p>
        </p:txBody>
      </p:sp>
    </p:spTree>
    <p:extLst>
      <p:ext uri="{BB962C8B-B14F-4D97-AF65-F5344CB8AC3E}">
        <p14:creationId xmlns:p14="http://schemas.microsoft.com/office/powerpoint/2010/main" val="32761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Достижения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228657"/>
            <a:ext cx="84296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принимают активное участие в конкурсах  и проектах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2143057"/>
            <a:ext cx="2098576" cy="1338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AD90F-E140-432F-8166-706CE41A9DEB}"/>
              </a:ext>
            </a:extLst>
          </p:cNvPr>
          <p:cNvSpPr txBox="1"/>
          <p:nvPr/>
        </p:nvSpPr>
        <p:spPr>
          <a:xfrm>
            <a:off x="107503" y="2276872"/>
            <a:ext cx="90364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воспитанников подготовительной группы компенсирующей направленности к конкурсу чтецов, посвящённого Дню Матери.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user\Desktop\Новая папка (фото 2024)\IMG-20241129-WA0010.jpg"/>
          <p:cNvPicPr>
            <a:picLocks noChangeAspect="1" noChangeArrowheads="1"/>
          </p:cNvPicPr>
          <p:nvPr/>
        </p:nvPicPr>
        <p:blipFill>
          <a:blip r:embed="rId2" cstate="print"/>
          <a:srcRect l="6897" t="8660"/>
          <a:stretch>
            <a:fillRect/>
          </a:stretch>
        </p:blipFill>
        <p:spPr bwMode="auto">
          <a:xfrm>
            <a:off x="251520" y="3257600"/>
            <a:ext cx="2527940" cy="3600400"/>
          </a:xfrm>
          <a:prstGeom prst="rect">
            <a:avLst/>
          </a:prstGeom>
          <a:noFill/>
        </p:spPr>
      </p:pic>
      <p:pic>
        <p:nvPicPr>
          <p:cNvPr id="11267" name="Picture 3" descr="C:\Users\user\Desktop\Новая папка (фото 2024)\IMG-20241129-WA0015.jpg"/>
          <p:cNvPicPr>
            <a:picLocks noChangeAspect="1" noChangeArrowheads="1"/>
          </p:cNvPicPr>
          <p:nvPr/>
        </p:nvPicPr>
        <p:blipFill>
          <a:blip r:embed="rId3" cstate="print"/>
          <a:srcRect l="12821" t="13523" r="5128"/>
          <a:stretch>
            <a:fillRect/>
          </a:stretch>
        </p:blipFill>
        <p:spPr bwMode="auto">
          <a:xfrm>
            <a:off x="3203848" y="3212976"/>
            <a:ext cx="2376264" cy="3575349"/>
          </a:xfrm>
          <a:prstGeom prst="rect">
            <a:avLst/>
          </a:prstGeom>
          <a:noFill/>
        </p:spPr>
      </p:pic>
      <p:pic>
        <p:nvPicPr>
          <p:cNvPr id="11268" name="Picture 4" descr="C:\Users\user\Desktop\Новая папка (фото 2024)\IMG-20241129-WA0016.jpg"/>
          <p:cNvPicPr>
            <a:picLocks noChangeAspect="1" noChangeArrowheads="1"/>
          </p:cNvPicPr>
          <p:nvPr/>
        </p:nvPicPr>
        <p:blipFill>
          <a:blip r:embed="rId4" cstate="print"/>
          <a:srcRect l="5263" t="3730" r="2632"/>
          <a:stretch>
            <a:fillRect/>
          </a:stretch>
        </p:blipFill>
        <p:spPr bwMode="auto">
          <a:xfrm>
            <a:off x="5868144" y="3140968"/>
            <a:ext cx="2520280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640960" cy="4968552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Задачи: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Изучение уровня речевого развития и недостатков неречевого характера, проявляющихся в недоразвитии психических процессов, связанных с организацией и развитием речевой системы.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Осуществление коррекционного процесса в соответствии с индивидуальными программами коррекции речевого нарушения.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Организация продуктивного взаимодействия с педагогами по коррекции нарушений речи у детей.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Организация продуктивного взаимодействия с родителями – поиск оптимальных форм взаимодействия, повышающих мотивацию родителей к участию в коррекционной и профилактической работе.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Повышение профессионального уровня.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Дополнение оснащения кабинета дидактическими играми, пособиями, методической литературой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Планируемый результат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- достижение каждым ребёнком уровня речевого развития, соответствующего возрастным и индивидуальным возможностям.</a:t>
            </a:r>
          </a:p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400" dirty="0"/>
              <a:t> 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643866" cy="1643049"/>
          </a:xfrm>
        </p:spPr>
        <p:txBody>
          <a:bodyPr>
            <a:normAutofit fontScale="90000"/>
          </a:bodyPr>
          <a:lstStyle/>
          <a:p>
            <a:br>
              <a:rPr lang="ru-RU" sz="2200" b="1" dirty="0"/>
            </a:b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Цель моей работы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 – создание условий, обеспечивающих овладение ребёнком нормами устной речи, способствующих развитию коммуникативных способностей ребёнка в соответствии с возрастными и индивидуальными возможностями.</a:t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Достижения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228657"/>
            <a:ext cx="84296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принимают активное участие в конкурсах  и проектах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2143057"/>
            <a:ext cx="2098576" cy="1338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AD90F-E140-432F-8166-706CE41A9DEB}"/>
              </a:ext>
            </a:extLst>
          </p:cNvPr>
          <p:cNvSpPr txBox="1"/>
          <p:nvPr/>
        </p:nvSpPr>
        <p:spPr>
          <a:xfrm>
            <a:off x="107503" y="2348881"/>
            <a:ext cx="90364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воспитанников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подготовительных групп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поселковому конкурсу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вместе», посвящённому Дню Победы - 9 Мая и к Фестивалю детского творчества «Музыкальный калейдоскоп»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user\Desktop\Новая папка (фото 2024)\фото 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429000"/>
            <a:ext cx="4572000" cy="3429000"/>
          </a:xfrm>
          <a:prstGeom prst="rect">
            <a:avLst/>
          </a:prstGeom>
          <a:noFill/>
        </p:spPr>
      </p:pic>
      <p:pic>
        <p:nvPicPr>
          <p:cNvPr id="12291" name="Picture 3" descr="C:\Users\user\Desktop\роси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01616"/>
            <a:ext cx="2592288" cy="34563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5587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Достижения детей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1228657"/>
            <a:ext cx="84296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и родители принимают активное участие в конкурсах  и проектах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2143057"/>
            <a:ext cx="2098576" cy="13381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AD90F-E140-432F-8166-706CE41A9DEB}"/>
              </a:ext>
            </a:extLst>
          </p:cNvPr>
          <p:cNvSpPr txBox="1"/>
          <p:nvPr/>
        </p:nvSpPr>
        <p:spPr>
          <a:xfrm>
            <a:off x="107503" y="2276872"/>
            <a:ext cx="9036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2348880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Подготовка воспитанников подготовительных групп к поселковому конкурсу «Ай да я!»</a:t>
            </a:r>
          </a:p>
        </p:txBody>
      </p:sp>
      <p:pic>
        <p:nvPicPr>
          <p:cNvPr id="13314" name="Picture 2" descr="C:\Users\user\Desktop\Новая папка (фото 2024)\благодарность.jpg"/>
          <p:cNvPicPr>
            <a:picLocks noChangeAspect="1" noChangeArrowheads="1"/>
          </p:cNvPicPr>
          <p:nvPr/>
        </p:nvPicPr>
        <p:blipFill>
          <a:blip r:embed="rId2" cstate="print"/>
          <a:srcRect l="1829" t="7317" r="3049" b="4878"/>
          <a:stretch>
            <a:fillRect/>
          </a:stretch>
        </p:blipFill>
        <p:spPr bwMode="auto">
          <a:xfrm rot="5400000">
            <a:off x="-396552" y="3689648"/>
            <a:ext cx="3744416" cy="2592288"/>
          </a:xfrm>
          <a:prstGeom prst="rect">
            <a:avLst/>
          </a:prstGeom>
          <a:noFill/>
        </p:spPr>
      </p:pic>
      <p:pic>
        <p:nvPicPr>
          <p:cNvPr id="13315" name="Picture 3" descr="C:\Users\user\Desktop\Новая папка (фото 2024)\сонина.jpg"/>
          <p:cNvPicPr>
            <a:picLocks noChangeAspect="1" noChangeArrowheads="1"/>
          </p:cNvPicPr>
          <p:nvPr/>
        </p:nvPicPr>
        <p:blipFill>
          <a:blip r:embed="rId3" cstate="print"/>
          <a:srcRect r="7091" b="2068"/>
          <a:stretch>
            <a:fillRect/>
          </a:stretch>
        </p:blipFill>
        <p:spPr bwMode="auto">
          <a:xfrm>
            <a:off x="3131840" y="3113584"/>
            <a:ext cx="2664296" cy="3744416"/>
          </a:xfrm>
          <a:prstGeom prst="rect">
            <a:avLst/>
          </a:prstGeom>
          <a:noFill/>
        </p:spPr>
      </p:pic>
      <p:pic>
        <p:nvPicPr>
          <p:cNvPr id="13316" name="Picture 4" descr="C:\Users\user\Desktop\Новая папка (фото 2024)\алисино.jpg"/>
          <p:cNvPicPr>
            <a:picLocks noChangeAspect="1" noChangeArrowheads="1"/>
          </p:cNvPicPr>
          <p:nvPr/>
        </p:nvPicPr>
        <p:blipFill>
          <a:blip r:embed="rId4" cstate="print"/>
          <a:srcRect t="1751" r="8930" b="4341"/>
          <a:stretch>
            <a:fillRect/>
          </a:stretch>
        </p:blipFill>
        <p:spPr bwMode="auto">
          <a:xfrm>
            <a:off x="5940152" y="2996952"/>
            <a:ext cx="2808312" cy="3861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6097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568952" cy="5976664"/>
          </a:xfrm>
          <a:solidFill>
            <a:srgbClr val="FFCCCC"/>
          </a:solidFill>
        </p:spPr>
        <p:txBody>
          <a:bodyPr>
            <a:normAutofit/>
          </a:bodyPr>
          <a:lstStyle/>
          <a:p>
            <a:pPr lvl="0"/>
            <a:endParaRPr lang="ru-RU" dirty="0"/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Продолжить поиск оптимальных форм взаимодействия с родителями, повышающих  мотивацию в устранении имеющихся нарушений в развитии речи ребёнка и профилактике нарушений.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Повышение своего профессионального уровня.</a:t>
            </a:r>
          </a:p>
          <a:p>
            <a:pPr algn="just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Пополнение кабинета играми и пособиями.</a:t>
            </a:r>
          </a:p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04" y="857232"/>
            <a:ext cx="5982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Перспективы на следующий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1692275305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обновление форм и содержания работы с детьми;</a:t>
            </a:r>
          </a:p>
          <a:p>
            <a:r>
              <a:rPr lang="ru-RU" dirty="0"/>
              <a:t>развитие творческого характера деятельности;</a:t>
            </a:r>
          </a:p>
          <a:p>
            <a:r>
              <a:rPr lang="ru-RU" dirty="0"/>
              <a:t>создание у детей установки на успех.</a:t>
            </a:r>
          </a:p>
          <a:p>
            <a:pPr>
              <a:buNone/>
            </a:pPr>
            <a:br>
              <a:rPr lang="ru-RU" dirty="0"/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627784" y="980728"/>
            <a:ext cx="2717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   Пожелания</a:t>
            </a:r>
          </a:p>
        </p:txBody>
      </p:sp>
    </p:spTree>
    <p:extLst>
      <p:ext uri="{BB962C8B-B14F-4D97-AF65-F5344CB8AC3E}">
        <p14:creationId xmlns:p14="http://schemas.microsoft.com/office/powerpoint/2010/main" val="3167611053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1" y="0"/>
            <a:ext cx="8953499" cy="671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0034" y="214290"/>
            <a:ext cx="7772400" cy="1516383"/>
          </a:xfrm>
        </p:spPr>
        <p:txBody>
          <a:bodyPr>
            <a:normAutofit/>
          </a:bodyPr>
          <a:lstStyle/>
          <a:p>
            <a:r>
              <a:rPr lang="ru-RU" sz="2800" dirty="0"/>
              <a:t>Тема самообразования: «Профилактика нарушений письменной речи у старших дошкольников»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643050"/>
            <a:ext cx="8001056" cy="300039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Способствовать предупреждению </a:t>
            </a:r>
            <a:r>
              <a:rPr lang="ru-RU" sz="23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дисграфии</a:t>
            </a:r>
            <a:r>
              <a:rPr lang="ru-RU" sz="23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 дошкольников, имеющих нарушения речи</a:t>
            </a:r>
          </a:p>
        </p:txBody>
      </p:sp>
      <p:pic>
        <p:nvPicPr>
          <p:cNvPr id="1026" name="Picture 2" descr="C:\Users\user\Desktop\обучение грамо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2564904"/>
            <a:ext cx="5376597" cy="4032448"/>
          </a:xfrm>
          <a:prstGeom prst="rect">
            <a:avLst/>
          </a:prstGeom>
          <a:noFill/>
        </p:spPr>
      </p:pic>
      <p:pic>
        <p:nvPicPr>
          <p:cNvPr id="1027" name="Picture 3" descr="C:\Users\user\Desktop\обучение грамоте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564904"/>
            <a:ext cx="3024336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соответствии с речевыми нарушениями детей, планирование коррекционно- развивающей работы  осуществляется на основе программно-методических рекомендаций «Воспитание и обучение детей с фонетико-фонематическим недоразвитием речи» (Филичева Т.Б., Чиркина Г.В.),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Н.В. «Программа коррекционной работы в логопедической группе для детей с ОНР», Адаптированной образовательной программы для обучающихся с тяжёлыми нарушениями речи, Адаптированной образовательной программы для обучающихся с ЗПР.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531200" cy="1196751"/>
          </a:xfrm>
        </p:spPr>
        <p:txBody>
          <a:bodyPr>
            <a:normAutofit/>
          </a:bodyPr>
          <a:lstStyle/>
          <a:p>
            <a:br>
              <a:rPr lang="ru-RU" sz="2200" b="1" dirty="0"/>
            </a:br>
            <a:r>
              <a:rPr lang="ru-RU" sz="2400" b="1" dirty="0"/>
              <a:t>Программы, методические разработки, технологии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программ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636912"/>
            <a:ext cx="3024336" cy="3976318"/>
          </a:xfrm>
          <a:prstGeom prst="rect">
            <a:avLst/>
          </a:prstGeom>
          <a:noFill/>
        </p:spPr>
      </p:pic>
      <p:pic>
        <p:nvPicPr>
          <p:cNvPr id="1027" name="Picture 3" descr="C:\Users\user\Desktop\Программа тн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38792"/>
            <a:ext cx="3240360" cy="3955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65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71546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643866" cy="1643049"/>
          </a:xfrm>
        </p:spPr>
        <p:txBody>
          <a:bodyPr>
            <a:normAutofit/>
          </a:bodyPr>
          <a:lstStyle/>
          <a:p>
            <a:br>
              <a:rPr lang="ru-RU" sz="2200" b="1" dirty="0"/>
            </a:br>
            <a:r>
              <a:rPr lang="ru-RU" sz="2400" b="1" dirty="0"/>
              <a:t>Программы, методические разработки, технологии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книг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40960" cy="5508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43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071546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«Звуковые круги»</a:t>
            </a:r>
          </a:p>
          <a:p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способствовать автоматизации поставленного звука;</a:t>
            </a:r>
          </a:p>
          <a:p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определять позицию звука в слове.</a:t>
            </a:r>
          </a:p>
          <a:p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«Звуковая ромашка»</a:t>
            </a:r>
          </a:p>
          <a:p>
            <a:r>
              <a:rPr lang="ru-RU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способствовать дифференциации звуков (с) и (з) в словах.</a:t>
            </a:r>
          </a:p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459192" cy="107154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РППС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sun9-65.userapi.com/impg/39wg7veifmG1p1ehNS2dLRx4I74wiAr12TRCSQ/mFPOi0zGLGE.jpg?size=1200x1600&amp;quality=95&amp;sign=8c3b2d14df5d392469dc0bb44d8539ac&amp;type=album">
            <a:extLst>
              <a:ext uri="{FF2B5EF4-FFF2-40B4-BE49-F238E27FC236}">
                <a16:creationId xmlns:a16="http://schemas.microsoft.com/office/drawing/2014/main" id="{9D2E09E4-E685-4D2C-893D-5124A5D22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03522" y="2815113"/>
            <a:ext cx="3215875" cy="4287832"/>
          </a:xfrm>
          <a:prstGeom prst="rect">
            <a:avLst/>
          </a:prstGeom>
          <a:noFill/>
        </p:spPr>
      </p:pic>
      <p:pic>
        <p:nvPicPr>
          <p:cNvPr id="7" name="Picture 2" descr="https://sun9-21.userapi.com/impg/jJsRJRpwGK0V3iJVCXpFD-BUOm3HyWC-jcy4KA/1KyghXCwdd4.jpg?size=1600x1200&amp;quality=95&amp;sign=b6be0a877af69ddf7ee2e42941a715c9&amp;type=album">
            <a:extLst>
              <a:ext uri="{FF2B5EF4-FFF2-40B4-BE49-F238E27FC236}">
                <a16:creationId xmlns:a16="http://schemas.microsoft.com/office/drawing/2014/main" id="{D99CC427-33BF-4EA7-BE5C-BAB195D01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552895" y="3366285"/>
            <a:ext cx="4267576" cy="32006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060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«Слоговые домики»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развивать навыки слогового анализа и синтеза</a:t>
            </a:r>
          </a:p>
          <a:p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«Логопедические кубики»</a:t>
            </a:r>
          </a:p>
          <a:p>
            <a:pPr algn="just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Цель: способствовать запуску и развитию речи детей.</a:t>
            </a: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459192" cy="107154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РППС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дид.материал.jpg"/>
          <p:cNvPicPr>
            <a:picLocks noChangeAspect="1" noChangeArrowheads="1"/>
          </p:cNvPicPr>
          <p:nvPr/>
        </p:nvPicPr>
        <p:blipFill>
          <a:blip r:embed="rId2" cstate="print"/>
          <a:srcRect t="13559" r="800"/>
          <a:stretch>
            <a:fillRect/>
          </a:stretch>
        </p:blipFill>
        <p:spPr bwMode="auto">
          <a:xfrm>
            <a:off x="1259632" y="2348880"/>
            <a:ext cx="6170248" cy="4032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99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434" y="1071546"/>
            <a:ext cx="8640960" cy="5525806"/>
          </a:xfrm>
          <a:solidFill>
            <a:srgbClr val="CC99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57224" y="1"/>
            <a:ext cx="7459192" cy="107154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Пополнение РППС</a:t>
            </a:r>
            <a:br>
              <a:rPr lang="ru-RU" sz="2400" dirty="0"/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https://sun9-39.userapi.com/impg/zmuPgbpAiDoelrnA4LvoUw6UzKw9YiCbxjSYJQ/QPgy0zwlsZQ.jpg?size=1200x1600&amp;quality=95&amp;sign=cdd49d2b392053b4c050c55bd8d3cb2d&amp;type=album"/>
          <p:cNvPicPr>
            <a:picLocks noChangeAspect="1" noChangeArrowheads="1"/>
          </p:cNvPicPr>
          <p:nvPr/>
        </p:nvPicPr>
        <p:blipFill>
          <a:blip r:embed="rId2" cstate="print"/>
          <a:srcRect t="25518" r="-70" b="14440"/>
          <a:stretch>
            <a:fillRect/>
          </a:stretch>
        </p:blipFill>
        <p:spPr bwMode="auto">
          <a:xfrm>
            <a:off x="395536" y="2636912"/>
            <a:ext cx="4230470" cy="33843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691680" y="1196752"/>
            <a:ext cx="6982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/>
          </a:p>
          <a:p>
            <a:r>
              <a:rPr lang="ru-RU" sz="2400" dirty="0"/>
              <a:t>Игры на автоматизацию и дифференциацию звуков</a:t>
            </a:r>
          </a:p>
        </p:txBody>
      </p:sp>
      <p:pic>
        <p:nvPicPr>
          <p:cNvPr id="51204" name="Picture 4" descr="https://sun9-11.userapi.com/impg/0HjfIhBpAyaksGeoY57qf5LGAGKcNwXQ_Vgrdw/bEKWDSA1uhI.jpg?size=1200x1600&amp;quality=95&amp;sign=1627d4fe485c3e7dfa73b126ff71ceb8&amp;type=album"/>
          <p:cNvPicPr>
            <a:picLocks noChangeAspect="1" noChangeArrowheads="1"/>
          </p:cNvPicPr>
          <p:nvPr/>
        </p:nvPicPr>
        <p:blipFill>
          <a:blip r:embed="rId3" cstate="print"/>
          <a:srcRect t="27149" r="-1357" b="14480"/>
          <a:stretch>
            <a:fillRect/>
          </a:stretch>
        </p:blipFill>
        <p:spPr bwMode="auto">
          <a:xfrm>
            <a:off x="4572000" y="2636912"/>
            <a:ext cx="4407559" cy="33843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99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3219</TotalTime>
  <Words>1594</Words>
  <Application>Microsoft Office PowerPoint</Application>
  <PresentationFormat>Экран (4:3)</PresentationFormat>
  <Paragraphs>257</Paragraphs>
  <Slides>34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Times New Roman</vt:lpstr>
      <vt:lpstr>Wingdings</vt:lpstr>
      <vt:lpstr>Тема Office</vt:lpstr>
      <vt:lpstr>  Муниципальное казенное дошкольное образовательное учреждение Искитимского района  Новосибирской   области   детский  сад комбинированного вида  «Красная шапочка» р.п. Линево </vt:lpstr>
      <vt:lpstr>Презентация PowerPoint</vt:lpstr>
      <vt:lpstr> Цель моей работы – создание условий, обеспечивающих овладение ребёнком нормами устной речи, способствующих развитию коммуникативных способностей ребёнка в соответствии с возрастными и индивидуальными возможностями.   </vt:lpstr>
      <vt:lpstr>Тема самообразования: «Профилактика нарушений письменной речи у старших дошкольников»</vt:lpstr>
      <vt:lpstr> Программы, методические разработки, технологии </vt:lpstr>
      <vt:lpstr> Программы, методические разработки, технологии </vt:lpstr>
      <vt:lpstr>Пополнение РППС </vt:lpstr>
      <vt:lpstr>Пополнение РППС </vt:lpstr>
      <vt:lpstr>Пополнение РППС </vt:lpstr>
      <vt:lpstr>Пополнение РППС </vt:lpstr>
      <vt:lpstr> Пополнение РППС </vt:lpstr>
      <vt:lpstr>Взаимодействие  с педагогами</vt:lpstr>
      <vt:lpstr>Взаимодействие  с педагогами</vt:lpstr>
      <vt:lpstr>Взаимодействие  с педагогами</vt:lpstr>
      <vt:lpstr>Участие в педсоветах, конференциях, семинарах:</vt:lpstr>
      <vt:lpstr>Участие в педсоветах, конференциях, семинарах:</vt:lpstr>
      <vt:lpstr>Взаимодействие с родителями (консультации):</vt:lpstr>
      <vt:lpstr>Презентация PowerPoint</vt:lpstr>
      <vt:lpstr>Буклеты  и логопедические серии коррекционно-развивающего характера</vt:lpstr>
      <vt:lpstr>Работа с родителями</vt:lpstr>
      <vt:lpstr>Проведение групповых родительских собраний</vt:lpstr>
      <vt:lpstr>Значимые события в профессиональной деятельности</vt:lpstr>
      <vt:lpstr> Грамоты, благодарности</vt:lpstr>
      <vt:lpstr>Участие в утренниках и развлечениях</vt:lpstr>
      <vt:lpstr>Участие в утренниках и развлечениях</vt:lpstr>
      <vt:lpstr>Участие в утренниках и развлечениях</vt:lpstr>
      <vt:lpstr>Достижения детей в 2024-2025 учебном году</vt:lpstr>
      <vt:lpstr>Достижения детей в 2024-2025 учебном году</vt:lpstr>
      <vt:lpstr>Достижения детей</vt:lpstr>
      <vt:lpstr>Достижения детей</vt:lpstr>
      <vt:lpstr>Достижения детей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Ирина Устинова</cp:lastModifiedBy>
  <cp:revision>241</cp:revision>
  <dcterms:created xsi:type="dcterms:W3CDTF">2013-05-25T11:26:53Z</dcterms:created>
  <dcterms:modified xsi:type="dcterms:W3CDTF">2025-06-06T09:51:30Z</dcterms:modified>
</cp:coreProperties>
</file>