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2"/>
  </p:sldMasterIdLst>
  <p:notesMasterIdLst>
    <p:notesMasterId r:id="rId12"/>
  </p:notesMasterIdLst>
  <p:sldIdLst>
    <p:sldId id="273" r:id="rId3"/>
    <p:sldId id="274" r:id="rId4"/>
    <p:sldId id="256" r:id="rId5"/>
    <p:sldId id="276" r:id="rId6"/>
    <p:sldId id="277" r:id="rId7"/>
    <p:sldId id="268" r:id="rId8"/>
    <p:sldId id="272" r:id="rId9"/>
    <p:sldId id="271" r:id="rId10"/>
    <p:sldId id="269" r:id="rId11"/>
  </p:sldIdLst>
  <p:sldSz cx="9144000" cy="6858000" type="screen4x3"/>
  <p:notesSz cx="6858000" cy="9144000"/>
  <p:defaultTextStyle>
    <a:defPPr>
      <a:defRPr lang="en-US"/>
    </a:defPPr>
    <a:lvl1pPr marL="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00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9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scrgbClr r="0" g="0" b="0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seCell>
      <a:tcStyle>
        <a:tcBdr/>
      </a:tcStyle>
    </a:seCell>
    <a:swCell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  <a:neCell>
      <a:tcStyle>
        <a:tcBdr/>
      </a:tcStyle>
    </a:neCell>
    <a:nwCell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6" autoAdjust="0"/>
    <p:restoredTop sz="94704" autoAdjust="0"/>
  </p:normalViewPr>
  <p:slideViewPr>
    <p:cSldViewPr>
      <p:cViewPr varScale="1">
        <p:scale>
          <a:sx n="116" d="100"/>
          <a:sy n="116" d="100"/>
        </p:scale>
        <p:origin x="1212" y="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presProps" Target="pres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notesMaster" Target="notesMasters/notesMaster1.xml"/><Relationship Id="rId2" Type="http://schemas.openxmlformats.org/officeDocument/2006/relationships/slideMaster" Target="slideMasters/slideMaster1.xml"/><Relationship Id="rId16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theme" Target="theme/theme1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rtlCol="0"/>
          <a:lstStyle>
            <a:lvl1pPr algn="r">
              <a:defRPr sz="1200"/>
            </a:lvl1pPr>
          </a:lstStyle>
          <a:p>
            <a:fld id="{F97678DB-3F8D-4CD0-BA77-3656CB4B8304}" type="datetimeFigureOut">
              <a:rPr lang="en-US" smtClean="0"/>
              <a:pPr/>
              <a:t>11/12/2024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  <a:endParaRPr lang="en-US"/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rtlCol="0" anchor="b"/>
          <a:lstStyle>
            <a:lvl1pPr algn="r">
              <a:defRPr sz="1200"/>
            </a:lvl1pPr>
          </a:lstStyle>
          <a:p>
            <a:fld id="{55A5A28D-BDB6-46FF-A1EF-D3D59E3A726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10912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rtl="0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rtl="0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rtl="0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rtl="0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rtl="0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A5A28D-BDB6-46FF-A1EF-D3D59E3A726F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2356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0166" y="3357562"/>
            <a:ext cx="5572164" cy="1143008"/>
          </a:xfrm>
          <a:custGeom>
            <a:avLst/>
            <a:gdLst>
              <a:gd name="connsiteX0" fmla="*/ 0 w 5572164"/>
              <a:gd name="connsiteY0" fmla="*/ 0 h 1143008"/>
              <a:gd name="connsiteX1" fmla="*/ 5572164 w 5572164"/>
              <a:gd name="connsiteY1" fmla="*/ 0 h 1143008"/>
              <a:gd name="connsiteX2" fmla="*/ 5572164 w 5572164"/>
              <a:gd name="connsiteY2" fmla="*/ 1143008 h 1143008"/>
              <a:gd name="connsiteX3" fmla="*/ 0 w 5572164"/>
              <a:gd name="connsiteY3" fmla="*/ 1143008 h 1143008"/>
              <a:gd name="connsiteX4" fmla="*/ 0 w 5572164"/>
              <a:gd name="connsiteY4" fmla="*/ 0 h 11430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72164" h="1143008">
                <a:moveTo>
                  <a:pt x="0" y="0"/>
                </a:moveTo>
                <a:lnTo>
                  <a:pt x="5572164" y="0"/>
                </a:lnTo>
                <a:lnTo>
                  <a:pt x="5572164" y="1143008"/>
                </a:lnTo>
                <a:lnTo>
                  <a:pt x="0" y="1143008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  <p:txBody>
          <a:bodyPr/>
          <a:lstStyle>
            <a:lvl1pPr algn="ctr">
              <a:defRPr sz="3600" cap="all" baseline="0">
                <a:effectLst>
                  <a:outerShdw blurRad="254000" algn="tl" rotWithShape="0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24" y="6000768"/>
            <a:ext cx="7772400" cy="642942"/>
          </a:xfrm>
        </p:spPr>
        <p:txBody>
          <a:bodyPr/>
          <a:lstStyle>
            <a:lvl1pPr marL="0" indent="0" algn="ctr">
              <a:buNone/>
              <a:defRPr sz="1600">
                <a:solidFill>
                  <a:srgbClr val="000066"/>
                </a:solidFill>
                <a:effectLst/>
                <a:latin typeface="Segoe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01318-6ABD-4BDD-BBB0-D5B124F36B42}" type="datetimeFigureOut">
              <a:rPr lang="en-US" smtClean="0"/>
              <a:pPr/>
              <a:t>11/12/2024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D56ECA-4C16-4208-B374-27591EF545A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3505200"/>
            <a:ext cx="7772400" cy="1362075"/>
          </a:xfrm>
        </p:spPr>
        <p:txBody>
          <a:bodyPr anchor="b" anchorCtr="0"/>
          <a:lstStyle>
            <a:lvl1pPr algn="l">
              <a:defRPr sz="3600" b="0" cap="all" baseline="0">
                <a:effectLst>
                  <a:outerShdw blurRad="254000" algn="tl" rotWithShape="0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4876801"/>
            <a:ext cx="7772400" cy="1042987"/>
          </a:xfrm>
        </p:spPr>
        <p:txBody>
          <a:bodyPr anchor="t" anchorCtr="0"/>
          <a:lstStyle>
            <a:lvl1pPr marL="0" indent="0">
              <a:buNone/>
              <a:defRPr sz="1600">
                <a:solidFill>
                  <a:schemeClr val="accent6">
                    <a:shade val="1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01318-6ABD-4BDD-BBB0-D5B124F36B42}" type="datetimeFigureOut">
              <a:rPr lang="en-US" smtClean="0"/>
              <a:pPr/>
              <a:t>11/12/2024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D56ECA-4C16-4208-B374-27591EF545A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01318-6ABD-4BDD-BBB0-D5B124F36B42}" type="datetimeFigureOut">
              <a:rPr lang="en-US" smtClean="0"/>
              <a:pPr/>
              <a:t>11/12/2024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D56ECA-4C16-4208-B374-27591EF545A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01318-6ABD-4BDD-BBB0-D5B124F36B42}" type="datetimeFigureOut">
              <a:rPr lang="en-US" smtClean="0"/>
              <a:pPr/>
              <a:t>11/12/2024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D56ECA-4C16-4208-B374-27591EF545A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01318-6ABD-4BDD-BBB0-D5B124F36B42}" type="datetimeFigureOut">
              <a:rPr lang="en-US" smtClean="0"/>
              <a:pPr/>
              <a:t>11/12/2024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D56ECA-4C16-4208-B374-27591EF545A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01318-6ABD-4BDD-BBB0-D5B124F36B42}" type="datetimeFigureOut">
              <a:rPr lang="en-US" smtClean="0"/>
              <a:pPr/>
              <a:t>11/12/2024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D56ECA-4C16-4208-B374-27591EF545A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01318-6ABD-4BDD-BBB0-D5B124F36B42}" type="datetimeFigureOut">
              <a:rPr lang="en-US" smtClean="0"/>
              <a:pPr/>
              <a:t>11/12/2024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D56ECA-4C16-4208-B374-27591EF545A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2976" y="214290"/>
            <a:ext cx="7543824" cy="844533"/>
          </a:xfrm>
          <a:prstGeom prst="rect">
            <a:avLst/>
          </a:prstGeom>
        </p:spPr>
        <p:txBody>
          <a:bodyPr vert="horz" rtlCol="0" anchor="b" anchorCtr="0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14476"/>
            <a:ext cx="8229600" cy="4611688"/>
          </a:xfrm>
          <a:prstGeom prst="rect">
            <a:avLst/>
          </a:prstGeom>
        </p:spPr>
        <p:txBody>
          <a:bodyPr vert="horz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92636"/>
            <a:ext cx="2133600" cy="365125"/>
          </a:xfrm>
          <a:prstGeom prst="rect">
            <a:avLst/>
          </a:prstGeom>
        </p:spPr>
        <p:txBody>
          <a:bodyPr vert="horz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fld id="{22B01318-6ABD-4BDD-BBB0-D5B124F36B42}" type="datetimeFigureOut">
              <a:rPr lang="en-US" smtClean="0">
                <a:solidFill>
                  <a:schemeClr val="bg1"/>
                </a:solidFill>
              </a:rPr>
              <a:pPr/>
              <a:t>11/12/2024</a:t>
            </a:fld>
            <a:endParaRPr lang="en-US">
              <a:solidFill>
                <a:schemeClr val="bg1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92636"/>
            <a:ext cx="2895600" cy="365125"/>
          </a:xfrm>
          <a:prstGeom prst="rect">
            <a:avLst/>
          </a:prstGeom>
        </p:spPr>
        <p:txBody>
          <a:bodyPr vert="horz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92636"/>
            <a:ext cx="2133600" cy="365125"/>
          </a:xfrm>
          <a:prstGeom prst="rect">
            <a:avLst/>
          </a:prstGeom>
        </p:spPr>
        <p:txBody>
          <a:bodyPr vert="horz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62D56ECA-4C16-4208-B374-27591EF545A3}" type="slidenum">
              <a:rPr lang="en-US" smtClean="0">
                <a:solidFill>
                  <a:schemeClr val="bg1"/>
                </a:solidFill>
              </a:rPr>
              <a:pPr/>
              <a:t>‹#›</a:t>
            </a:fld>
            <a:endParaRPr lang="en-US">
              <a:solidFill>
                <a:schemeClr val="bg1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txStyles>
    <p:titleStyle>
      <a:lvl1pPr algn="ctr" rtl="0" eaLnBrk="1" latinLnBrk="0" hangingPunct="1">
        <a:spcBef>
          <a:spcPct val="0"/>
        </a:spcBef>
        <a:buNone/>
        <a:defRPr sz="3600" kern="1200" cap="none" baseline="0">
          <a:solidFill>
            <a:srgbClr val="FF0000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Segoe Semibold" pitchFamily="34" charset="0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Font typeface="Arial"/>
        <a:buChar char="•"/>
        <a:defRPr sz="2800" kern="1200">
          <a:solidFill>
            <a:srgbClr val="000066"/>
          </a:solidFill>
          <a:latin typeface="Segoe" pitchFamily="34" charset="0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Font typeface="Arial"/>
        <a:buChar char="–"/>
        <a:defRPr sz="2400" kern="1200">
          <a:solidFill>
            <a:srgbClr val="000066"/>
          </a:solidFill>
          <a:latin typeface="Segoe" pitchFamily="34" charset="0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Font typeface="Arial"/>
        <a:buChar char="•"/>
        <a:defRPr sz="2000" kern="1200">
          <a:solidFill>
            <a:srgbClr val="000066"/>
          </a:solidFill>
          <a:latin typeface="Segoe" pitchFamily="34" charset="0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Font typeface="Arial"/>
        <a:buChar char="–"/>
        <a:defRPr sz="1800" kern="1200">
          <a:solidFill>
            <a:srgbClr val="000066"/>
          </a:solidFill>
          <a:latin typeface="Segoe" pitchFamily="34" charset="0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Font typeface="Arial"/>
        <a:buChar char="»"/>
        <a:defRPr sz="1800" kern="1200">
          <a:solidFill>
            <a:srgbClr val="000066"/>
          </a:solidFill>
          <a:latin typeface="Segoe" pitchFamily="34" charset="0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13" Type="http://schemas.openxmlformats.org/officeDocument/2006/relationships/image" Target="../media/image17.jpeg"/><Relationship Id="rId18" Type="http://schemas.openxmlformats.org/officeDocument/2006/relationships/image" Target="../media/image22.png"/><Relationship Id="rId3" Type="http://schemas.openxmlformats.org/officeDocument/2006/relationships/image" Target="../media/image7.jpeg"/><Relationship Id="rId21" Type="http://schemas.openxmlformats.org/officeDocument/2006/relationships/image" Target="../media/image25.png"/><Relationship Id="rId7" Type="http://schemas.openxmlformats.org/officeDocument/2006/relationships/image" Target="../media/image11.png"/><Relationship Id="rId12" Type="http://schemas.openxmlformats.org/officeDocument/2006/relationships/image" Target="../media/image16.jpeg"/><Relationship Id="rId17" Type="http://schemas.openxmlformats.org/officeDocument/2006/relationships/image" Target="../media/image21.jpeg"/><Relationship Id="rId2" Type="http://schemas.openxmlformats.org/officeDocument/2006/relationships/image" Target="../media/image6.jpeg"/><Relationship Id="rId16" Type="http://schemas.openxmlformats.org/officeDocument/2006/relationships/image" Target="../media/image20.jpeg"/><Relationship Id="rId20" Type="http://schemas.openxmlformats.org/officeDocument/2006/relationships/image" Target="../media/image2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png"/><Relationship Id="rId11" Type="http://schemas.openxmlformats.org/officeDocument/2006/relationships/image" Target="../media/image15.jpeg"/><Relationship Id="rId5" Type="http://schemas.openxmlformats.org/officeDocument/2006/relationships/image" Target="../media/image9.jpeg"/><Relationship Id="rId15" Type="http://schemas.openxmlformats.org/officeDocument/2006/relationships/image" Target="../media/image19.png"/><Relationship Id="rId23" Type="http://schemas.openxmlformats.org/officeDocument/2006/relationships/image" Target="../media/image27.png"/><Relationship Id="rId10" Type="http://schemas.openxmlformats.org/officeDocument/2006/relationships/image" Target="../media/image14.jpeg"/><Relationship Id="rId19" Type="http://schemas.openxmlformats.org/officeDocument/2006/relationships/image" Target="../media/image23.jpeg"/><Relationship Id="rId4" Type="http://schemas.openxmlformats.org/officeDocument/2006/relationships/image" Target="../media/image8.png"/><Relationship Id="rId9" Type="http://schemas.openxmlformats.org/officeDocument/2006/relationships/image" Target="../media/image13.jpeg"/><Relationship Id="rId14" Type="http://schemas.openxmlformats.org/officeDocument/2006/relationships/image" Target="../media/image18.jpeg"/><Relationship Id="rId22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1.png"/><Relationship Id="rId4" Type="http://schemas.openxmlformats.org/officeDocument/2006/relationships/image" Target="../media/image3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gif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6.gif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gif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7" Type="http://schemas.openxmlformats.org/officeDocument/2006/relationships/image" Target="../media/image44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95536" y="188640"/>
            <a:ext cx="8568952" cy="1800200"/>
          </a:xfrm>
        </p:spPr>
        <p:txBody>
          <a:bodyPr>
            <a:noAutofit/>
          </a:bodyPr>
          <a:lstStyle/>
          <a:p>
            <a:r>
              <a:rPr lang="ru-RU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россия</a:t>
            </a:r>
            <a:r>
              <a:rPr lang="ru-RU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–родина моя</a:t>
            </a:r>
            <a:r>
              <a:rPr lang="ru-RU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!»</a:t>
            </a:r>
            <a:br>
              <a:rPr lang="ru-RU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4400" dirty="0"/>
          </a:p>
        </p:txBody>
      </p:sp>
      <p:pic>
        <p:nvPicPr>
          <p:cNvPr id="1026" name="Picture 2" descr="https://infoportalru.ru/wp-content/uploads/2017/01/1111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628800"/>
            <a:ext cx="6768752" cy="4915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1749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2962" y="2348880"/>
            <a:ext cx="7610475" cy="864096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latin typeface="Comic Sans MS" panose="030F0702030302020204" pitchFamily="66" charset="0"/>
              </a:rPr>
              <a:t>посвящено «</a:t>
            </a:r>
            <a:r>
              <a:rPr lang="ru-RU" sz="4400" b="1" dirty="0" smtClean="0">
                <a:latin typeface="Comic Sans MS" panose="030F0702030302020204" pitchFamily="66" charset="0"/>
              </a:rPr>
              <a:t>Дню </a:t>
            </a:r>
            <a:r>
              <a:rPr lang="ru-RU" sz="4400" b="1" dirty="0" err="1" smtClean="0">
                <a:latin typeface="Comic Sans MS" panose="030F0702030302020204" pitchFamily="66" charset="0"/>
              </a:rPr>
              <a:t>россии</a:t>
            </a:r>
            <a:r>
              <a:rPr lang="ru-RU" sz="4400" b="1" dirty="0" smtClean="0">
                <a:latin typeface="Comic Sans MS" panose="030F0702030302020204" pitchFamily="66" charset="0"/>
              </a:rPr>
              <a:t>»</a:t>
            </a:r>
            <a:br>
              <a:rPr lang="ru-RU" sz="4400" b="1" dirty="0" smtClean="0">
                <a:latin typeface="Comic Sans MS" panose="030F0702030302020204" pitchFamily="66" charset="0"/>
              </a:rPr>
            </a:br>
            <a:r>
              <a:rPr lang="ru-RU" b="1" dirty="0" smtClean="0">
                <a:latin typeface="Comic Sans MS" panose="030F0702030302020204" pitchFamily="66" charset="0"/>
              </a:rPr>
              <a:t>цель:</a:t>
            </a:r>
            <a:r>
              <a:rPr lang="ru-RU" sz="4400" b="1" dirty="0" smtClean="0">
                <a:latin typeface="Comic Sans MS" panose="030F0702030302020204" pitchFamily="66" charset="0"/>
              </a:rPr>
              <a:t> </a:t>
            </a:r>
            <a:r>
              <a:rPr lang="ru-RU" sz="3100" b="1" dirty="0" smtClean="0">
                <a:latin typeface="Comic Sans MS" panose="030F0702030302020204" pitchFamily="66" charset="0"/>
              </a:rPr>
              <a:t>воспитание чувства патриотизма у детей.</a:t>
            </a:r>
            <a:endParaRPr lang="ru-RU" sz="3100" b="1" dirty="0">
              <a:latin typeface="Comic Sans MS" panose="030F0702030302020204" pitchFamily="66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283968" y="4876801"/>
            <a:ext cx="4250432" cy="1720551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Подготовили: </a:t>
            </a:r>
            <a:r>
              <a:rPr lang="ru-RU" sz="20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воспитатель</a:t>
            </a:r>
          </a:p>
          <a:p>
            <a:r>
              <a:rPr lang="ru-RU" sz="2000" b="1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Пасканова</a:t>
            </a:r>
            <a:r>
              <a:rPr lang="ru-RU" sz="20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Ирина Васильевна</a:t>
            </a:r>
          </a:p>
          <a:p>
            <a:endParaRPr lang="ru-RU" sz="20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r>
              <a:rPr lang="ru-RU" sz="20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2024 год</a:t>
            </a:r>
            <a:endParaRPr lang="ru-RU" sz="2000" b="1" dirty="0" smtClean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36542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Grp="1"/>
          </p:cNvSpPr>
          <p:nvPr>
            <p:ph type="subTitle" idx="1"/>
          </p:nvPr>
        </p:nvSpPr>
        <p:spPr>
          <a:xfrm>
            <a:off x="1025177" y="4012778"/>
            <a:ext cx="5010920" cy="1944216"/>
          </a:xfrm>
        </p:spPr>
        <p:txBody>
          <a:bodyPr/>
          <a:lstStyle/>
          <a:p>
            <a:r>
              <a:rPr lang="ru-RU" b="1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По станциям дети перемещались на веселом паровозике</a:t>
            </a:r>
          </a:p>
          <a:p>
            <a:endParaRPr lang="en-US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10" t="18845"/>
          <a:stretch/>
        </p:blipFill>
        <p:spPr>
          <a:xfrm>
            <a:off x="415008" y="471846"/>
            <a:ext cx="3384376" cy="3148745"/>
          </a:xfrm>
          <a:prstGeom prst="rect">
            <a:avLst/>
          </a:prstGeom>
        </p:spPr>
      </p:pic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3957367" y="620688"/>
            <a:ext cx="5186633" cy="2999903"/>
          </a:xfrm>
        </p:spPr>
        <p:txBody>
          <a:bodyPr>
            <a:noAutofit/>
          </a:bodyPr>
          <a:lstStyle/>
          <a:p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11июня в нашем детком саду «Красная шапочка» проходило мероприятие, посвященное </a:t>
            </a:r>
            <a:br>
              <a:rPr lang="ru-RU" sz="1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«Дню России».</a:t>
            </a:r>
            <a:br>
              <a:rPr lang="ru-RU" sz="1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Оно проходило в форме познавательной игры. </a:t>
            </a:r>
            <a:br>
              <a:rPr lang="ru-RU" sz="1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Игра проходила по станциям, на каждой станции детям были заданы вопросы или выполнялись задания.</a:t>
            </a:r>
            <a:endParaRPr lang="ru-RU" sz="1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https://avatars.mds.yandex.net/get-pdb/234183/c754bb80-8069-4b2b-b9f4-edc028f52bca/orig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4797152"/>
            <a:ext cx="3048000" cy="1637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pull dir="r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62000" y="260648"/>
            <a:ext cx="2297832" cy="648072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СТАНЦИЯ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https://m.io.ua/img_aa/medium/3580/05/3580050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294" y="3241881"/>
            <a:ext cx="984761" cy="880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anaga.ru/flag-mavri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3868" y="5085184"/>
            <a:ext cx="1027158" cy="903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ttps://upload.wikimedia.org/wikipedia/commons/thumb/5/57/Flag_of_Kapellen%2C_Belgium.svg/1200px-Flag_of_Kapellen%2C_Belgium.svg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8200" y="3241880"/>
            <a:ext cx="971633" cy="850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https://i1.wp.com/anaga.ru/flag-benin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2882" y="5070710"/>
            <a:ext cx="956951" cy="932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https://upload.wikimedia.org/wikipedia/commons/thumb/8/87/Flag_of_Gachet%C3%A1.svg/750px-Flag_of_Gachet%C3%A1.svg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5646" y="4092316"/>
            <a:ext cx="1000754" cy="906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http://3.bp.blogspot.com/-cVIsQN-5UCg/Twy6YkqQpyI/AAAAAAABCiM/IpGi2sSAMSQ/w1200-h630-p-k-no-nu/The_Republic_of_the_Congo_Flag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294" y="4200422"/>
            <a:ext cx="1018183" cy="824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8" name="Picture 16" descr="https://im0-tub-ru.yandex.net/i?id=5ce9363506c34edbc2e628a70edec37d&amp;n=33&amp;w=212&amp;h=15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294" y="5085184"/>
            <a:ext cx="995720" cy="894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0" name="Picture 18" descr="https://images.ua.prom.st/1321096123_w640_h640_cid2128483_pid776635263-81c74f79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7185" y="3140536"/>
            <a:ext cx="939554" cy="848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2" name="Picture 20" descr="https://investments.academic.ru/pictures/investments/img1980707_parlamentarnaya_monarhiya_belgiya_flag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3869" y="2132857"/>
            <a:ext cx="963164" cy="934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4" name="Picture 22" descr="http://www.kbe-travel.kz/upload/userfiles/images/2526364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8615" y="2132857"/>
            <a:ext cx="963740" cy="934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6" name="Picture 24" descr="http://liska.spb.ru/wp-content/uploads/2016/06/%D1%841.jpg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36" t="32931" r="49746" b="33606"/>
          <a:stretch/>
        </p:blipFill>
        <p:spPr bwMode="auto">
          <a:xfrm>
            <a:off x="241294" y="2188550"/>
            <a:ext cx="1018183" cy="951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8" name="Picture 26" descr="https://mygeografi.ru/wp-content/uploads/2019/05/russia.jpg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55" t="11959" r="9162" b="17388"/>
          <a:stretch/>
        </p:blipFill>
        <p:spPr bwMode="auto">
          <a:xfrm>
            <a:off x="1288200" y="4092316"/>
            <a:ext cx="950667" cy="932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 flipH="1">
            <a:off x="2771800" y="361575"/>
            <a:ext cx="61206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«Флаг, герб, гимн РОССИИ 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4" descr="https://www.clipartmax.com/png/middle/93-933495_ein-k%C3%B6nigreich-f%C3%BCr-ihren-urlaub-coat-of-arms-morocco.png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98" t="7341" r="17207" b="6864"/>
          <a:stretch/>
        </p:blipFill>
        <p:spPr bwMode="auto">
          <a:xfrm>
            <a:off x="3496142" y="2507920"/>
            <a:ext cx="805662" cy="1118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8" descr="https://upload.wikimedia.org/wikipedia/commons/thumb/c/c1/Coat_of_arms_of_Chad.svg/1372px-Coat_of_arms_of_Chad.svg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1417" y="2520711"/>
            <a:ext cx="805662" cy="1208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0" descr="https://krupenino.com/uploads/posts/pics/gerb_kongo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0234" y="2391655"/>
            <a:ext cx="859969" cy="1240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https://gect.ru/country/europe/belgium/gerbmal.jp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2791" y="3692326"/>
            <a:ext cx="912364" cy="1115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32" descr="http://school149.ru/images/gos_simv_RF/1.png"/>
          <p:cNvPicPr>
            <a:picLocks noChangeAspect="1" noChangeArrowheads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74" r="36392"/>
          <a:stretch/>
        </p:blipFill>
        <p:spPr bwMode="auto">
          <a:xfrm>
            <a:off x="4393306" y="3647080"/>
            <a:ext cx="792910" cy="1315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6" descr="https://i.pinimg.com/236x/e4/9e/9b/e49e9b44f38d98d05e0822db1d593f52.jp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3369" y="3692326"/>
            <a:ext cx="898452" cy="1203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4" descr="https://wordsssr.files.wordpress.com/2016/06/1seal_of_new_ussr.pn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5705" y="2494565"/>
            <a:ext cx="881551" cy="1184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2" descr="https://everipedia-storage.s3-accelerate.amazonaws.com/ProfilePics/1801740__53841.png?nocache=782cd5a4-f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1751" y="3720909"/>
            <a:ext cx="888313" cy="1167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2" descr="https://upload.wikimedia.org/wikipedia/commons/thumb/4/4e/POL_COA_Grabowski_VI.svg/1110px-POL_COA_Grabowski_VI.svg.png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1512" y="2417999"/>
            <a:ext cx="859416" cy="1208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18" descr="https://d1plxnbpe20xia.cloudfront.net/media/pictures/profiles/0d9c46e8-a428-482a-acc9-f14b90abd355.png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0064" y="3703200"/>
            <a:ext cx="841539" cy="1182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766228" y="5190722"/>
            <a:ext cx="395653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этой станции дети должны были</a:t>
            </a:r>
          </a:p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найти российскую </a:t>
            </a:r>
          </a:p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символику и рассказать о ней.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13592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 станция </a:t>
            </a: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«Русские народные игры» 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196752"/>
            <a:ext cx="3024336" cy="223224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95536" y="3676382"/>
            <a:ext cx="223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«Гори, гори ясно!»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52"/>
          <a:stretch/>
        </p:blipFill>
        <p:spPr>
          <a:xfrm>
            <a:off x="3131840" y="1970797"/>
            <a:ext cx="3024336" cy="223224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875584" y="4383147"/>
            <a:ext cx="20699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«Золотые ворота»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25" t="18752"/>
          <a:stretch/>
        </p:blipFill>
        <p:spPr>
          <a:xfrm>
            <a:off x="6183610" y="2996952"/>
            <a:ext cx="2809800" cy="223646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660232" y="5517232"/>
            <a:ext cx="2356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«Шел козел по лесу»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http://ds.pvl.su/uploads/1548058253.88-410799_1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585" y="4383147"/>
            <a:ext cx="2942009" cy="2124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04898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476673"/>
            <a:ext cx="8784976" cy="1019942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Станции </a:t>
            </a:r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«Русское народное устное            творчество»</a:t>
            </a:r>
            <a:endParaRPr lang="ru-RU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4" t="23530" r="9091"/>
          <a:stretch/>
        </p:blipFill>
        <p:spPr>
          <a:xfrm>
            <a:off x="395536" y="2060848"/>
            <a:ext cx="4176464" cy="3528392"/>
          </a:xfrm>
          <a:prstGeom prst="rect">
            <a:avLst/>
          </a:prstGeom>
        </p:spPr>
      </p:pic>
      <p:pic>
        <p:nvPicPr>
          <p:cNvPr id="7" name="Picture 12" descr="http://www.mobilmusic.ru/mfile/0d/7b/63/1328526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1600" y="3872878"/>
            <a:ext cx="1084396" cy="1559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https://illustrators.ru/uploads/illustration/image/703153/main_703153_original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0640" y="1767643"/>
            <a:ext cx="1080120" cy="1834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https://i.pinimg.com/originals/fb/95/52/fb9552596aaafd42e8a151aa8c1e4e9e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6251" y="2636912"/>
            <a:ext cx="1093901" cy="1872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http://i44.tinypic.com/2wec1vn.jpg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1248" y="1713219"/>
            <a:ext cx="1428750" cy="1644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395536" y="5830307"/>
            <a:ext cx="73448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этой станции дети рассказывали пословицы,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сказки,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отгадывали загадки.</a:t>
            </a:r>
          </a:p>
        </p:txBody>
      </p:sp>
    </p:spTree>
    <p:extLst>
      <p:ext uri="{BB962C8B-B14F-4D97-AF65-F5344CB8AC3E}">
        <p14:creationId xmlns:p14="http://schemas.microsoft.com/office/powerpoint/2010/main" val="3409809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404664"/>
            <a:ext cx="8280920" cy="432048"/>
          </a:xfrm>
        </p:spPr>
        <p:txBody>
          <a:bodyPr>
            <a:normAutofit fontScale="90000"/>
          </a:bodyPr>
          <a:lstStyle/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Станция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«Русские народные песни»</a:t>
            </a:r>
            <a:endParaRPr lang="ru-RU" sz="31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62000" y="4444753"/>
            <a:ext cx="7772400" cy="568423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Русская народная песня «жили у бабуси»</a:t>
            </a:r>
            <a:endParaRPr lang="ru-RU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836712"/>
            <a:ext cx="4602832" cy="3608041"/>
          </a:xfrm>
          <a:prstGeom prst="rect">
            <a:avLst/>
          </a:prstGeom>
        </p:spPr>
      </p:pic>
      <p:pic>
        <p:nvPicPr>
          <p:cNvPr id="4100" name="Picture 4" descr="https://multator.ru/preview/n5blum1q2y4d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5048572"/>
            <a:ext cx="3162672" cy="1692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54213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124" y="1512044"/>
            <a:ext cx="3815916" cy="324036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043608" y="332656"/>
            <a:ext cx="81003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Станция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« Самые знаменитые русские люди»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4" descr="https://kubsu.ru/sites/default/files/news/51897_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2516955"/>
            <a:ext cx="1645922" cy="1744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http://www.playcast.ru/uploads/2017/04/12/2229063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2646" y="1248856"/>
            <a:ext cx="1296143" cy="2106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http://itd1.mycdn.me/image?id=574837339518&amp;t=20&amp;plc=WEB&amp;tkn=*xNooAeSbhXMsPhqCfqp5knoWzm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422" y="3588121"/>
            <a:ext cx="1454857" cy="2336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s://img.uucyc.ru/Mikhalkov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4365104"/>
            <a:ext cx="1382343" cy="1986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1041537" y="6123424"/>
            <a:ext cx="68489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заданиям воспитателя на последней станции ребята </a:t>
            </a: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олжны были назвать знаменитых во всем мире русских людей.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2" descr="http://i41-cdn.woman.ru/womanru/images/gallery/f/8/g_f84bdd50b005fee70deb8f0a0d72f7f1_2_1400x1100.jpg?0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1644" y="1177883"/>
            <a:ext cx="1269134" cy="2088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7735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-551" y="1484784"/>
            <a:ext cx="8892480" cy="936104"/>
          </a:xfrm>
        </p:spPr>
        <p:txBody>
          <a:bodyPr>
            <a:noAutofit/>
          </a:bodyPr>
          <a:lstStyle/>
          <a:p>
            <a:r>
              <a:rPr lang="ru-RU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  <a:endParaRPr lang="ru-RU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50" name="Picture 6" descr="https://3.bp.blogspot.com/-k10L44WECZw/VuxPlP3luSI/AAAAAAAALP0/QSyyXGBciuoFGtYRL-x2CYtzlxNXRZw4g/s1600/706355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2636912"/>
            <a:ext cx="7236211" cy="3125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6026960"/>
      </p:ext>
    </p:extLst>
  </p:cSld>
  <p:clrMapOvr>
    <a:masterClrMapping/>
  </p:clrMapOvr>
</p:sld>
</file>

<file path=ppt/theme/theme1.xml><?xml version="1.0" encoding="utf-8"?>
<a:theme xmlns:a="http://schemas.openxmlformats.org/drawingml/2006/main" name="MS_RU_RU_Ed_14_Russia_2007v_Russia">
  <a:themeElements>
    <a:clrScheme name="Foundry">
      <a:dk1>
        <a:sysClr val="windowText" lastClr="000000"/>
      </a:dk1>
      <a:lt1>
        <a:sysClr val="window" lastClr="FFFFFF"/>
      </a:lt1>
      <a:dk2>
        <a:srgbClr val="676A55"/>
      </a:dk2>
      <a:lt2>
        <a:srgbClr val="EAEBDE"/>
      </a:lt2>
      <a:accent1>
        <a:srgbClr val="72A376"/>
      </a:accent1>
      <a:accent2>
        <a:srgbClr val="B0CCB0"/>
      </a:accent2>
      <a:accent3>
        <a:srgbClr val="A8CDD7"/>
      </a:accent3>
      <a:accent4>
        <a:srgbClr val="C0BEAF"/>
      </a:accent4>
      <a:accent5>
        <a:srgbClr val="CEC597"/>
      </a:accent5>
      <a:accent6>
        <a:srgbClr val="E8B7B7"/>
      </a:accent6>
      <a:hlink>
        <a:srgbClr val="E47E7E"/>
      </a:hlink>
      <a:folHlink>
        <a:srgbClr val="C84447"/>
      </a:folHlink>
    </a:clrScheme>
    <a:fontScheme name="Office">
      <a:majorFont>
        <a:latin typeface="Cambria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0000"/>
                <a:satMod val="155000"/>
              </a:schemeClr>
            </a:gs>
            <a:gs pos="65000">
              <a:schemeClr val="phClr">
                <a:shade val="85000"/>
                <a:satMod val="155000"/>
              </a:schemeClr>
            </a:gs>
            <a:gs pos="100000">
              <a:schemeClr val="phClr">
                <a:shade val="95000"/>
                <a:satMod val="155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4925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algn="tl" rotWithShape="0">
              <a:srgbClr val="000000">
                <a:alpha val="64000"/>
              </a:srgbClr>
            </a:outerShdw>
          </a:effectLst>
        </a:effectStyle>
        <a:effectStyle>
          <a:effectLst>
            <a:outerShdw blurRad="39000" dist="254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39000" dist="25400" dir="5400000">
              <a:srgbClr val="000000">
                <a:alpha val="3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prstMaterial="matte">
            <a:bevelT h="22225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0000"/>
                <a:satMod val="155000"/>
              </a:schemeClr>
            </a:gs>
            <a:gs pos="35000">
              <a:schemeClr val="phClr">
                <a:shade val="75000"/>
                <a:satMod val="155000"/>
              </a:schemeClr>
            </a:gs>
            <a:gs pos="100000">
              <a:schemeClr val="phClr">
                <a:tint val="80000"/>
                <a:satMod val="255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>
    <a:spDef>
      <a:spPr>
        <a:solidFill>
          <a:schemeClr val="accent3"/>
        </a:solidFill>
        <a:ln w="25400" cap="rnd" cmpd="sng" algn="ctr">
          <a:noFill/>
          <a:prstDash val="solid"/>
        </a:ln>
        <a:effectLst/>
      </a:spPr>
      <a:bodyPr rtlCol="0" anchor="ctr"/>
      <a:lstStyle>
        <a:defPPr algn="ctr">
          <a:defRPr/>
        </a:defPPr>
      </a:lstStyle>
      <a:style>
        <a:lnRef idx="2">
          <a:schemeClr val="accent1"/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0000"/>
                <a:satMod val="155000"/>
              </a:schemeClr>
            </a:gs>
            <a:gs pos="65000">
              <a:schemeClr val="phClr">
                <a:shade val="85000"/>
                <a:satMod val="155000"/>
              </a:schemeClr>
            </a:gs>
            <a:gs pos="100000">
              <a:schemeClr val="phClr">
                <a:shade val="95000"/>
                <a:satMod val="155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4925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algn="tl" rotWithShape="0">
              <a:srgbClr val="000000">
                <a:alpha val="64000"/>
              </a:srgbClr>
            </a:outerShdw>
          </a:effectLst>
        </a:effectStyle>
        <a:effectStyle>
          <a:effectLst>
            <a:outerShdw blurRad="39000" dist="254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39000" dist="25400" dir="5400000">
              <a:srgbClr val="000000">
                <a:alpha val="3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prstMaterial="matte">
            <a:bevelT h="22225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0000"/>
                <a:satMod val="155000"/>
              </a:schemeClr>
            </a:gs>
            <a:gs pos="35000">
              <a:schemeClr val="phClr">
                <a:shade val="75000"/>
                <a:satMod val="155000"/>
              </a:schemeClr>
            </a:gs>
            <a:gs pos="100000">
              <a:schemeClr val="phClr">
                <a:tint val="80000"/>
                <a:satMod val="255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9BEA93F6-6209-450E-A12E-1F99049ABC9B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Презентация о России</Template>
  <TotalTime>0</TotalTime>
  <Words>131</Words>
  <Application>Microsoft Office PowerPoint</Application>
  <PresentationFormat>Экран (4:3)</PresentationFormat>
  <Paragraphs>27</Paragraphs>
  <Slides>9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6" baseType="lpstr">
      <vt:lpstr>Arial</vt:lpstr>
      <vt:lpstr>Calibri</vt:lpstr>
      <vt:lpstr>Comic Sans MS</vt:lpstr>
      <vt:lpstr>Segoe</vt:lpstr>
      <vt:lpstr>Segoe Semibold</vt:lpstr>
      <vt:lpstr>Times New Roman</vt:lpstr>
      <vt:lpstr>MS_RU_RU_Ed_14_Russia_2007v_Russia</vt:lpstr>
      <vt:lpstr> «россия –родина моя !» </vt:lpstr>
      <vt:lpstr>посвящено «Дню россии» цель: воспитание чувства патриотизма у детей.</vt:lpstr>
      <vt:lpstr>    11июня в нашем детком саду «Красная шапочка» проходило мероприятие, посвященное  «Дню России». Оно проходило в форме познавательной игры.   Игра проходила по станциям, на каждой станции детям были заданы вопросы или выполнялись задания.</vt:lpstr>
      <vt:lpstr>1 СТАНЦИЯ</vt:lpstr>
      <vt:lpstr>2 станция «Русские народные игры» </vt:lpstr>
      <vt:lpstr>Станции «Русское народное устное            творчество»</vt:lpstr>
      <vt:lpstr>Станция «Русские народные песни»</vt:lpstr>
      <vt:lpstr>Презентация PowerPoint</vt:lpstr>
      <vt:lpstr>Спасибо за внимание!</vt:lpstr>
    </vt:vector>
  </TitlesOfParts>
  <Manager/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>Презентация о России</dc:subject>
  <dc:creator/>
  <cp:keywords/>
  <dc:description>Презентация о России</dc:description>
  <cp:lastModifiedBy/>
  <cp:revision>1</cp:revision>
  <dcterms:created xsi:type="dcterms:W3CDTF">2019-07-07T16:13:20Z</dcterms:created>
  <dcterms:modified xsi:type="dcterms:W3CDTF">2024-11-12T17:20:30Z</dcterms:modified>
  <cp:category>Презентация о России</cp:category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TC101659601049</vt:lpwstr>
  </property>
</Properties>
</file>