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5" r:id="rId5"/>
    <p:sldId id="264" r:id="rId6"/>
    <p:sldId id="276" r:id="rId7"/>
    <p:sldId id="263" r:id="rId8"/>
    <p:sldId id="262" r:id="rId9"/>
    <p:sldId id="261" r:id="rId10"/>
    <p:sldId id="259" r:id="rId11"/>
    <p:sldId id="267" r:id="rId12"/>
    <p:sldId id="279" r:id="rId13"/>
    <p:sldId id="281" r:id="rId14"/>
    <p:sldId id="280" r:id="rId15"/>
    <p:sldId id="258" r:id="rId16"/>
    <p:sldId id="268" r:id="rId17"/>
    <p:sldId id="257" r:id="rId18"/>
    <p:sldId id="269" r:id="rId19"/>
    <p:sldId id="270" r:id="rId20"/>
    <p:sldId id="271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93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8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3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3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2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6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0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0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6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4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0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2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9962E-479E-492D-8940-8FFF013109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09CB8-B068-46D0-A8F5-06B83B65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белоснежка\1643187053_62-phonoteka-org-p-fon-dlya-prezentatsii-sadik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400" b="1" dirty="0" err="1" smtClean="0">
                <a:solidFill>
                  <a:schemeClr val="tx1"/>
                </a:solidFill>
              </a:rPr>
              <a:t>р.п</a:t>
            </a:r>
            <a:r>
              <a:rPr lang="ru-RU" sz="1400" b="1" dirty="0" smtClean="0">
                <a:solidFill>
                  <a:schemeClr val="tx1"/>
                </a:solidFill>
              </a:rPr>
              <a:t>. Линево633216, Новосибирская область, </a:t>
            </a:r>
            <a:r>
              <a:rPr lang="ru-RU" sz="1400" b="1" dirty="0" err="1" smtClean="0">
                <a:solidFill>
                  <a:schemeClr val="tx1"/>
                </a:solidFill>
              </a:rPr>
              <a:t>Искитимский</a:t>
            </a:r>
            <a:r>
              <a:rPr lang="ru-RU" sz="1400" b="1" dirty="0" smtClean="0">
                <a:solidFill>
                  <a:schemeClr val="tx1"/>
                </a:solidFill>
              </a:rPr>
              <a:t> район, </a:t>
            </a:r>
            <a:r>
              <a:rPr lang="ru-RU" sz="1400" b="1" dirty="0" err="1" smtClean="0">
                <a:solidFill>
                  <a:schemeClr val="tx1"/>
                </a:solidFill>
              </a:rPr>
              <a:t>р.п</a:t>
            </a:r>
            <a:r>
              <a:rPr lang="ru-RU" sz="1400" b="1" dirty="0" smtClean="0">
                <a:solidFill>
                  <a:schemeClr val="tx1"/>
                </a:solidFill>
              </a:rPr>
              <a:t>. Линево, 4-й микрорайон, дом 15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Контактный телефон: 8 (383) 43-33-821 Факс: 8 (383) 43-33-821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Адрес электронной почты: ds_kra_isk@edu54.ru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4824"/>
            <a:ext cx="712879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cs typeface="Aharoni" pitchFamily="2" charset="-79"/>
              </a:rPr>
              <a:t>Аналитический отчет за 2021-2022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cs typeface="Aharoni" pitchFamily="2" charset="-79"/>
              </a:rPr>
              <a:t>учебный год</a:t>
            </a:r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  <a:p>
            <a:pPr algn="r"/>
            <a:endParaRPr lang="ru-RU" sz="1200" b="1" dirty="0" smtClean="0">
              <a:solidFill>
                <a:srgbClr val="0070C0"/>
              </a:solidFill>
              <a:cs typeface="Aharoni" pitchFamily="2" charset="-79"/>
            </a:endParaRPr>
          </a:p>
          <a:p>
            <a:pPr algn="r"/>
            <a:endParaRPr lang="ru-RU" sz="1200" b="1" dirty="0">
              <a:solidFill>
                <a:srgbClr val="0070C0"/>
              </a:solidFill>
              <a:cs typeface="Aharoni" pitchFamily="2" charset="-79"/>
            </a:endParaRPr>
          </a:p>
          <a:p>
            <a:pPr algn="r"/>
            <a:endParaRPr lang="ru-RU" sz="1200" b="1" dirty="0" smtClean="0">
              <a:solidFill>
                <a:srgbClr val="0070C0"/>
              </a:solidFill>
              <a:cs typeface="Aharoni" pitchFamily="2" charset="-79"/>
            </a:endParaRPr>
          </a:p>
          <a:p>
            <a:pPr algn="r"/>
            <a:endParaRPr lang="ru-RU" sz="1200" b="1" dirty="0">
              <a:solidFill>
                <a:srgbClr val="0070C0"/>
              </a:solidFill>
              <a:cs typeface="Aharoni" pitchFamily="2" charset="-79"/>
            </a:endParaRPr>
          </a:p>
          <a:p>
            <a:pPr algn="r"/>
            <a:endParaRPr lang="ru-RU" sz="1200" b="1" dirty="0" smtClean="0">
              <a:solidFill>
                <a:srgbClr val="0070C0"/>
              </a:solidFill>
              <a:cs typeface="Aharoni" pitchFamily="2" charset="-79"/>
            </a:endParaRPr>
          </a:p>
          <a:p>
            <a:pPr algn="r"/>
            <a:endParaRPr lang="ru-RU" sz="1200" b="1" dirty="0">
              <a:solidFill>
                <a:srgbClr val="0070C0"/>
              </a:solidFill>
              <a:cs typeface="Aharoni" pitchFamily="2" charset="-79"/>
            </a:endParaRPr>
          </a:p>
          <a:p>
            <a:pPr algn="r"/>
            <a:endParaRPr lang="ru-RU" sz="1200" b="1" dirty="0" smtClean="0">
              <a:solidFill>
                <a:srgbClr val="0070C0"/>
              </a:solidFill>
              <a:cs typeface="Aharoni" pitchFamily="2" charset="-79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Выполнила: педагог первой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квалификационной категории Квашнина </a:t>
            </a:r>
            <a:r>
              <a:rPr lang="ru-RU" b="1" dirty="0">
                <a:solidFill>
                  <a:schemeClr val="tx1"/>
                </a:solidFill>
                <a:cs typeface="Aharoni" pitchFamily="2" charset="-79"/>
              </a:rPr>
              <a:t>Е</a:t>
            </a:r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4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44402607_60-phonoteka-org-p-foni-dlya-detskikh-prezentatsii-krasivie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44000" cy="68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94392"/>
            <a:ext cx="3923928" cy="1030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ТРУДОВОЕ ВОСПИТАНИЕ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Admin\Desktop\лена\image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94392"/>
            <a:ext cx="4038786" cy="5385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лена\image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05" y="1124743"/>
            <a:ext cx="2232248" cy="3968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лена\20220415_103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2303" y="2618592"/>
            <a:ext cx="4524761" cy="2545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esktop\лена\20220415_1030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/>
          <a:stretch/>
        </p:blipFill>
        <p:spPr bwMode="auto">
          <a:xfrm rot="5400000">
            <a:off x="1926768" y="3969157"/>
            <a:ext cx="3362054" cy="2248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5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44402607_60-phonoteka-org-p-foni-dlya-detskikh-prezentatsii-krasivie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44000" cy="68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77804"/>
            <a:ext cx="522007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КОНКУРСАХ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esktop\лена\IMG-20220420-WA00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7" t="1192" r="9924"/>
          <a:stretch/>
        </p:blipFill>
        <p:spPr bwMode="auto">
          <a:xfrm>
            <a:off x="467544" y="992204"/>
            <a:ext cx="3456384" cy="5706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лена\20220427_072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5188" y="2118119"/>
            <a:ext cx="5622718" cy="385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525658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ТЕХНОЛОГИЯМ ПРОГРАММЫ «ПРО Детей»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лена\image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70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лена\image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09324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5160" y="1912996"/>
            <a:ext cx="7843223" cy="1227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Доска выбора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«ЛИНЕЙНЫЙ КАЛЕНДАРЬ»</a:t>
            </a:r>
          </a:p>
        </p:txBody>
      </p:sp>
    </p:spTree>
    <p:extLst>
      <p:ext uri="{BB962C8B-B14F-4D97-AF65-F5344CB8AC3E}">
        <p14:creationId xmlns:p14="http://schemas.microsoft.com/office/powerpoint/2010/main" val="243480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260648"/>
            <a:ext cx="583264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«КРУГ ВЫБОРА»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НА ДЕНЬ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лена\image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5048"/>
            <a:ext cx="4016896" cy="30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лена\image (1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899271" cy="2924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лена\image (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56203"/>
            <a:ext cx="3996444" cy="2997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0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лена\imag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808984" cy="360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лена\image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0" y="188640"/>
            <a:ext cx="5313040" cy="3984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620688"/>
            <a:ext cx="3512840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«А У МЕНЯ, А У КОГО»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80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44402607_60-phonoteka-org-p-foni-dlya-detskikh-prezentatsii-krasivie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44000" cy="68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лена\image - 2022-05-07T182700.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260648"/>
            <a:ext cx="4295549" cy="572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лена\image - 2022-05-07T182719.4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374486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5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44402607_60-phonoteka-org-p-foni-dlya-detskikh-prezentatsii-krasivie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44000" cy="68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\Desktop\лена\image - 2022-05-07T182735.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" y="30832"/>
            <a:ext cx="4409372" cy="5774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лена\image - 2022-05-07T182748.4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4" r="5379" b="4554"/>
          <a:stretch/>
        </p:blipFill>
        <p:spPr bwMode="auto">
          <a:xfrm>
            <a:off x="4538072" y="656900"/>
            <a:ext cx="4605928" cy="608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1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44402607_60-phonoteka-org-p-foni-dlya-detskikh-prezentatsii-krasivie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44000" cy="68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esktop\лена\image - 2022-05-07T182628.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123" y="-601123"/>
            <a:ext cx="3606738" cy="4808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лена\image - 2022-05-07T182633.5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554" y="-406923"/>
            <a:ext cx="3490109" cy="4537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esktop\лена\image - 2022-05-07T182742.26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b="4865"/>
          <a:stretch/>
        </p:blipFill>
        <p:spPr bwMode="auto">
          <a:xfrm rot="16200000">
            <a:off x="2749002" y="2541960"/>
            <a:ext cx="3645995" cy="4986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1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белоснежка\1617586747_2-p-vesennii-fon-dlya-prezentatsii-v-detskom-s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лена\image - 2022-05-07T182639.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971" y="-496012"/>
            <a:ext cx="4574169" cy="558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esktop\лена\image - 2022-05-07T182726.6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62" y="1657075"/>
            <a:ext cx="3876768" cy="516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esktop\лена\image - 2022-05-07T182532.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254810" cy="5673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лена\image - 2022-05-07T182756.8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4448"/>
            <a:ext cx="4416828" cy="5889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9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белоснежка\1617586747_2-p-vesennii-fon-dlya-prezentatsii-v-detskom-s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4"/>
            <a:ext cx="9173732" cy="6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лена\image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2" b="24324"/>
          <a:stretch/>
        </p:blipFill>
        <p:spPr bwMode="auto">
          <a:xfrm>
            <a:off x="179512" y="18224"/>
            <a:ext cx="2712336" cy="3554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428998"/>
            <a:ext cx="3059832" cy="1008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Квашнина Е.В.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Педагог первой квалификационной категории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19872" y="-1"/>
            <a:ext cx="5184576" cy="1412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Тема самообразования «Трудовое воспитание дошкольников через решение проблемных ситуаций»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652120" y="1503721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78112" y="1988840"/>
            <a:ext cx="583264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Цель:</a:t>
            </a:r>
            <a:r>
              <a:rPr lang="ru-RU" b="1" dirty="0">
                <a:solidFill>
                  <a:schemeClr val="tx1"/>
                </a:solidFill>
              </a:rPr>
              <a:t> формирование основ </a:t>
            </a:r>
            <a:r>
              <a:rPr lang="ru-RU" b="1" dirty="0" smtClean="0">
                <a:solidFill>
                  <a:schemeClr val="tx1"/>
                </a:solidFill>
              </a:rPr>
              <a:t>трудового воспитания у детей </a:t>
            </a:r>
            <a:r>
              <a:rPr lang="ru-RU" b="1" dirty="0">
                <a:solidFill>
                  <a:schemeClr val="tx1"/>
                </a:solidFill>
              </a:rPr>
              <a:t>дошкольного </a:t>
            </a:r>
            <a:r>
              <a:rPr lang="ru-RU" b="1" dirty="0" smtClean="0">
                <a:solidFill>
                  <a:schemeClr val="tx1"/>
                </a:solidFill>
              </a:rPr>
              <a:t>возраста через решение проблемных ситуаций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652120" y="2996950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573016"/>
            <a:ext cx="5904656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Задачи:</a:t>
            </a:r>
          </a:p>
          <a:p>
            <a:r>
              <a:rPr lang="ru-RU" b="1" dirty="0">
                <a:solidFill>
                  <a:schemeClr val="tx1"/>
                </a:solidFill>
              </a:rPr>
              <a:t>• формирование позитивных установок к различным видам труда и творчества;</a:t>
            </a:r>
          </a:p>
          <a:p>
            <a:r>
              <a:rPr lang="ru-RU" b="1" dirty="0">
                <a:solidFill>
                  <a:schemeClr val="tx1"/>
                </a:solidFill>
              </a:rPr>
              <a:t>• воспитание ценностного отношения к собственному труду, труду других людей и его результатам;</a:t>
            </a:r>
          </a:p>
          <a:p>
            <a:r>
              <a:rPr lang="ru-RU" b="1" dirty="0">
                <a:solidFill>
                  <a:schemeClr val="tx1"/>
                </a:solidFill>
              </a:rPr>
              <a:t>• воспитание личности ребенка в аспекте труда и творчества;</a:t>
            </a:r>
          </a:p>
          <a:p>
            <a:r>
              <a:rPr lang="ru-RU" b="1" dirty="0">
                <a:solidFill>
                  <a:schemeClr val="tx1"/>
                </a:solidFill>
              </a:rPr>
              <a:t>• развитие творческой инициативы, способности самостоятельно себя реализовывать в различных видах труда и творчества;</a:t>
            </a:r>
          </a:p>
        </p:txBody>
      </p:sp>
    </p:spTree>
    <p:extLst>
      <p:ext uri="{BB962C8B-B14F-4D97-AF65-F5344CB8AC3E}">
        <p14:creationId xmlns:p14="http://schemas.microsoft.com/office/powerpoint/2010/main" val="387534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dmin\Desktop\лена\image - 2022-05-07T182608.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7" y="116632"/>
            <a:ext cx="4482498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esktop\лена\image - 2022-05-07T182652.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931876"/>
            <a:ext cx="4324284" cy="5765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05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Admin\Desktop\лена\image - 2022-05-07T182646.0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b="4028"/>
          <a:stretch/>
        </p:blipFill>
        <p:spPr bwMode="auto">
          <a:xfrm>
            <a:off x="107504" y="304428"/>
            <a:ext cx="4385397" cy="5500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esktop\лена\image - 2022-05-07T182712.9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7390" b="6208"/>
          <a:stretch/>
        </p:blipFill>
        <p:spPr bwMode="auto">
          <a:xfrm>
            <a:off x="4572000" y="608855"/>
            <a:ext cx="4392488" cy="6092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75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0" y="4171"/>
            <a:ext cx="9155119" cy="68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87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лена\77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1736" r="4636" b="8472"/>
          <a:stretch/>
        </p:blipFill>
        <p:spPr bwMode="auto">
          <a:xfrm>
            <a:off x="179512" y="153829"/>
            <a:ext cx="8712968" cy="635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7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2" y="-7105"/>
            <a:ext cx="9173732" cy="6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лена\IMG-20210428-WA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084"/>
            <a:ext cx="4826340" cy="3612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лена\20220406_110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31483"/>
            <a:ext cx="600066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1268760"/>
            <a:ext cx="295232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«Ягодка»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734" y="4630467"/>
            <a:ext cx="295232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Группа «Малышок»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2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2" y="-7105"/>
            <a:ext cx="9173732" cy="6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388843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Desktop\лена\20211227_165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2500" y="1534291"/>
            <a:ext cx="6480721" cy="3645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лена\IMG-20211228-WA00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17215"/>
          <a:stretch/>
        </p:blipFill>
        <p:spPr bwMode="auto">
          <a:xfrm>
            <a:off x="0" y="1836715"/>
            <a:ext cx="5622926" cy="4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0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" y="-17658"/>
            <a:ext cx="9173732" cy="6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лена\DSC_0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4098" y="1121764"/>
            <a:ext cx="6071468" cy="4058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лена\image - 2022-04-30T211138.7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8" r="4097" b="21706"/>
          <a:stretch/>
        </p:blipFill>
        <p:spPr bwMode="auto">
          <a:xfrm>
            <a:off x="4404644" y="1537856"/>
            <a:ext cx="4437878" cy="5131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04644" y="115137"/>
            <a:ext cx="4437878" cy="11536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Старый НОВЫЙ ГОД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86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17586747_2-p-vesennii-fon-dlya-prezentatsii-v-detskom-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" y="-171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43204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«ДЕНЬ ЗДОРОВЬЯ»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лена\image (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7" y="1144100"/>
            <a:ext cx="4272558" cy="5696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66780" y="960659"/>
            <a:ext cx="3537667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«ВЫПУСКНОЙ»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dmin\Desktop\лена\b498fef23073dc774f845fe761f67c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81" y="2492896"/>
            <a:ext cx="4176464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2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белоснежка\1644402607_60-phonoteka-org-p-foni-dlya-detskikh-prezentatsii-krasivie-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44000" cy="68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432048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«ОСТОРОЖНО, ГОЛОЛЕД»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Admin\Desktop\лена\20220317_1703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/>
          <a:stretch/>
        </p:blipFill>
        <p:spPr bwMode="auto">
          <a:xfrm rot="5400000">
            <a:off x="5899701" y="3731042"/>
            <a:ext cx="3455441" cy="279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лена\20220317_173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1925" y="2671896"/>
            <a:ext cx="5147847" cy="2895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лена\IMG-20220317-WA006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0" b="28059"/>
          <a:stretch/>
        </p:blipFill>
        <p:spPr bwMode="auto">
          <a:xfrm>
            <a:off x="2698180" y="2710816"/>
            <a:ext cx="3890043" cy="388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лена\20220317_1721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9"/>
          <a:stretch/>
        </p:blipFill>
        <p:spPr bwMode="auto">
          <a:xfrm rot="5400000">
            <a:off x="5290473" y="458444"/>
            <a:ext cx="367562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4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44402607_60-phonoteka-org-p-foni-dlya-detskikh-prezentatsii-krasivie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44000" cy="68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36240"/>
            <a:ext cx="3672408" cy="2600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Театрализованные и малоподвижные игры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Admin\Desktop\лена\20220329_0931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r="9793"/>
          <a:stretch/>
        </p:blipFill>
        <p:spPr bwMode="auto">
          <a:xfrm>
            <a:off x="251520" y="116632"/>
            <a:ext cx="5040560" cy="3242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лена\IMG-20220421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40" y="3359437"/>
            <a:ext cx="5884568" cy="3306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7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лоснежка\1644402607_60-phonoteka-org-p-foni-dlya-detskikh-prezentatsii-krasivie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44000" cy="68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4104456" cy="113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9 МАЯ «ДЕНЬ ПОБЕДЫ»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Admin\Desktop\лена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8" y="3855350"/>
            <a:ext cx="5122021" cy="2881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лена\image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5870"/>
            <a:ext cx="4824535" cy="2511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лена\image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1"/>
          <a:stretch/>
        </p:blipFill>
        <p:spPr bwMode="auto">
          <a:xfrm>
            <a:off x="5436096" y="1112927"/>
            <a:ext cx="3317724" cy="461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48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213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2022-05-14T12:11:59Z</dcterms:created>
  <dcterms:modified xsi:type="dcterms:W3CDTF">2022-05-18T15:14:14Z</dcterms:modified>
</cp:coreProperties>
</file>