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404665"/>
            <a:ext cx="7772400" cy="1728191"/>
          </a:xfrm>
        </p:spPr>
        <p:txBody>
          <a:bodyPr>
            <a:normAutofit/>
          </a:bodyPr>
          <a:lstStyle/>
          <a:p>
            <a:r>
              <a:rPr lang="ru-RU" sz="1800" b="1" dirty="0" smtClean="0">
                <a:solidFill>
                  <a:prstClr val="black"/>
                </a:solidFill>
                <a:latin typeface="Times New Roman" pitchFamily="18" charset="0"/>
                <a:cs typeface="Times New Roman" pitchFamily="18" charset="0"/>
              </a:rPr>
              <a:t>Муниципальное казенное дошкольное образовательное учреждение </a:t>
            </a:r>
            <a:r>
              <a:rPr lang="ru-RU" sz="1800" b="1" dirty="0" err="1" smtClean="0">
                <a:solidFill>
                  <a:prstClr val="black"/>
                </a:solidFill>
                <a:latin typeface="Times New Roman" pitchFamily="18" charset="0"/>
                <a:cs typeface="Times New Roman" pitchFamily="18" charset="0"/>
              </a:rPr>
              <a:t>Искитимского</a:t>
            </a:r>
            <a:r>
              <a:rPr lang="ru-RU" sz="1800" b="1" dirty="0" smtClean="0">
                <a:solidFill>
                  <a:prstClr val="black"/>
                </a:solidFill>
                <a:latin typeface="Times New Roman" pitchFamily="18" charset="0"/>
                <a:cs typeface="Times New Roman" pitchFamily="18" charset="0"/>
              </a:rPr>
              <a:t> района Новосибирской области детский сад комбинированного вида «Красная шапочка» р.п. Линево</a:t>
            </a:r>
            <a:r>
              <a:rPr lang="ru-RU" b="1" dirty="0" smtClean="0">
                <a:solidFill>
                  <a:prstClr val="black"/>
                </a:solidFill>
                <a:latin typeface="Times New Roman" pitchFamily="18" charset="0"/>
                <a:cs typeface="Times New Roman" pitchFamily="18" charset="0"/>
              </a:rPr>
              <a:t/>
            </a:r>
            <a:br>
              <a:rPr lang="ru-RU" b="1" dirty="0" smtClean="0">
                <a:solidFill>
                  <a:prstClr val="black"/>
                </a:solidFill>
                <a:latin typeface="Times New Roman" pitchFamily="18" charset="0"/>
                <a:cs typeface="Times New Roman" pitchFamily="18" charset="0"/>
              </a:rPr>
            </a:br>
            <a:endParaRPr lang="ru-RU" dirty="0"/>
          </a:p>
        </p:txBody>
      </p:sp>
      <p:sp>
        <p:nvSpPr>
          <p:cNvPr id="6" name="Подзаголовок 5"/>
          <p:cNvSpPr>
            <a:spLocks noGrp="1"/>
          </p:cNvSpPr>
          <p:nvPr>
            <p:ph type="subTitle" idx="1"/>
          </p:nvPr>
        </p:nvSpPr>
        <p:spPr>
          <a:xfrm>
            <a:off x="971600" y="2492896"/>
            <a:ext cx="7488832" cy="3145904"/>
          </a:xfrm>
        </p:spPr>
        <p:txBody>
          <a:bodyPr>
            <a:normAutofit/>
          </a:bodyPr>
          <a:lstStyle/>
          <a:p>
            <a:r>
              <a:rPr lang="ru-RU" sz="2800" b="1" dirty="0" smtClean="0">
                <a:solidFill>
                  <a:srgbClr val="002060"/>
                </a:solidFill>
                <a:latin typeface="Times New Roman" pitchFamily="18" charset="0"/>
                <a:cs typeface="Times New Roman" pitchFamily="18" charset="0"/>
              </a:rPr>
              <a:t>Развитие чувства ритма у детей с ОВЗ через использование технологии </a:t>
            </a:r>
          </a:p>
          <a:p>
            <a:r>
              <a:rPr lang="ru-RU" sz="2800" b="1" dirty="0" smtClean="0">
                <a:solidFill>
                  <a:srgbClr val="002060"/>
                </a:solidFill>
                <a:latin typeface="Times New Roman" pitchFamily="18" charset="0"/>
                <a:cs typeface="Times New Roman" pitchFamily="18" charset="0"/>
              </a:rPr>
              <a:t>«Графические практики»</a:t>
            </a:r>
          </a:p>
          <a:p>
            <a:endParaRPr lang="ru-RU" sz="2800" b="1" dirty="0" smtClean="0">
              <a:solidFill>
                <a:srgbClr val="002060"/>
              </a:solidFill>
              <a:latin typeface="Times New Roman" pitchFamily="18" charset="0"/>
              <a:cs typeface="Times New Roman" pitchFamily="18" charset="0"/>
            </a:endParaRPr>
          </a:p>
          <a:p>
            <a:endParaRPr lang="ru-RU" sz="2800" b="1" dirty="0" smtClean="0">
              <a:solidFill>
                <a:srgbClr val="002060"/>
              </a:solidFill>
              <a:latin typeface="Times New Roman" pitchFamily="18" charset="0"/>
              <a:cs typeface="Times New Roman" pitchFamily="18" charset="0"/>
            </a:endParaRPr>
          </a:p>
          <a:p>
            <a:r>
              <a:rPr lang="ru-RU" sz="2000" b="1" dirty="0" smtClean="0">
                <a:solidFill>
                  <a:srgbClr val="002060"/>
                </a:solidFill>
                <a:latin typeface="Times New Roman" pitchFamily="18" charset="0"/>
                <a:cs typeface="Times New Roman" pitchFamily="18" charset="0"/>
              </a:rPr>
              <a:t>                                                  Муз. руководитель: Рожкова С. С.</a:t>
            </a:r>
            <a:endParaRPr lang="ru-RU" sz="2000" b="1"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755576" y="908720"/>
            <a:ext cx="7920880" cy="532856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l"/>
            <a:r>
              <a:rPr lang="ru-RU" sz="2000" dirty="0" smtClean="0">
                <a:latin typeface="Times New Roman" pitchFamily="18" charset="0"/>
                <a:cs typeface="Times New Roman" pitchFamily="18" charset="0"/>
              </a:rPr>
              <a:t>	В своей работе с детьми я использую игру </a:t>
            </a:r>
            <a:r>
              <a:rPr lang="ru-RU" sz="2000" dirty="0" smtClean="0">
                <a:latin typeface="Times New Roman" pitchFamily="18" charset="0"/>
                <a:cs typeface="Times New Roman" pitchFamily="18" charset="0"/>
              </a:rPr>
              <a:t>«Расшифруй узор». В представленной игре  я </a:t>
            </a:r>
            <a:r>
              <a:rPr lang="ru-RU" sz="2000" dirty="0" smtClean="0">
                <a:latin typeface="Times New Roman" pitchFamily="18" charset="0"/>
                <a:cs typeface="Times New Roman" pitchFamily="18" charset="0"/>
              </a:rPr>
              <a:t>применяю </a:t>
            </a:r>
            <a:r>
              <a:rPr lang="ru-RU" sz="2000" dirty="0" smtClean="0">
                <a:latin typeface="Times New Roman" pitchFamily="18" charset="0"/>
                <a:cs typeface="Times New Roman" pitchFamily="18" charset="0"/>
              </a:rPr>
              <a:t>методику ознакомления дошкольников с алгоритмами и формированием у них алгоритмических умений.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Эти </a:t>
            </a:r>
            <a:r>
              <a:rPr lang="ru-RU" sz="2000" dirty="0" smtClean="0">
                <a:latin typeface="Times New Roman" pitchFamily="18" charset="0"/>
                <a:cs typeface="Times New Roman" pitchFamily="18" charset="0"/>
              </a:rPr>
              <a:t>умения с детьми мы применяем на музыкальных занятиях, когда нам необходимо разучить предложенный мной музыкальный материал при подготовке к концертам или утренникам.  Дети каждую строчку музыкального произведения переводят в рисунок-схему для более быстрого запоминания. На начальном этапе мы используем карточки-подсказки при разучивании танцев, ритма, а затем дети обходятся без них.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Процесс </a:t>
            </a:r>
            <a:r>
              <a:rPr lang="ru-RU" sz="2000" dirty="0" smtClean="0">
                <a:latin typeface="Times New Roman" pitchFamily="18" charset="0"/>
                <a:cs typeface="Times New Roman" pitchFamily="18" charset="0"/>
              </a:rPr>
              <a:t>запоминания при использовании карточек-схем происходит намного быстрее. Данную методику я применяю и при заучивании песен, разучивании танцев. Также ее можно использовать и на других занятиях, например: в художественной литературе при заучивании стихов, пересказе текста и т. д.</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smtClean="0"/>
              <a:t/>
            </a:r>
            <a:br>
              <a:rPr lang="ru-RU" sz="2000" dirty="0" smtClean="0"/>
            </a:b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Пользователь\Desktop\Новая папка\20220404_100027.jpg"/>
          <p:cNvPicPr>
            <a:picLocks noChangeAspect="1" noChangeArrowheads="1"/>
          </p:cNvPicPr>
          <p:nvPr/>
        </p:nvPicPr>
        <p:blipFill>
          <a:blip r:embed="rId2" cstate="print"/>
          <a:srcRect/>
          <a:stretch>
            <a:fillRect/>
          </a:stretch>
        </p:blipFill>
        <p:spPr bwMode="auto">
          <a:xfrm>
            <a:off x="323528" y="404664"/>
            <a:ext cx="5472608" cy="307834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580" name="Picture 4" descr="C:\Users\Пользователь\Desktop\Новая папка\20220404_100539.jpg"/>
          <p:cNvPicPr>
            <a:picLocks noChangeAspect="1" noChangeArrowheads="1"/>
          </p:cNvPicPr>
          <p:nvPr/>
        </p:nvPicPr>
        <p:blipFill>
          <a:blip r:embed="rId3" cstate="print"/>
          <a:srcRect/>
          <a:stretch>
            <a:fillRect/>
          </a:stretch>
        </p:blipFill>
        <p:spPr bwMode="auto">
          <a:xfrm>
            <a:off x="3347864" y="3356992"/>
            <a:ext cx="5472608" cy="307834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Пользователь\Desktop\Новая папка\20220404_144514.jpg"/>
          <p:cNvPicPr>
            <a:picLocks noChangeAspect="1" noChangeArrowheads="1"/>
          </p:cNvPicPr>
          <p:nvPr/>
        </p:nvPicPr>
        <p:blipFill>
          <a:blip r:embed="rId2" cstate="print"/>
          <a:srcRect l="11074" r="12638" b="-624"/>
          <a:stretch>
            <a:fillRect/>
          </a:stretch>
        </p:blipFill>
        <p:spPr bwMode="auto">
          <a:xfrm>
            <a:off x="467544" y="260648"/>
            <a:ext cx="4104456" cy="304524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5604" name="Picture 4" descr="C:\Users\Пользователь\Desktop\Новая папка\20220404_102529.jpg"/>
          <p:cNvPicPr>
            <a:picLocks noChangeAspect="1" noChangeArrowheads="1"/>
          </p:cNvPicPr>
          <p:nvPr/>
        </p:nvPicPr>
        <p:blipFill>
          <a:blip r:embed="rId3" cstate="print"/>
          <a:srcRect/>
          <a:stretch>
            <a:fillRect/>
          </a:stretch>
        </p:blipFill>
        <p:spPr bwMode="auto">
          <a:xfrm>
            <a:off x="2915816" y="3149969"/>
            <a:ext cx="5976664" cy="336187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28800"/>
            <a:ext cx="8229600" cy="36004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ru-RU" dirty="0" smtClean="0"/>
              <a:t> </a:t>
            </a:r>
            <a:r>
              <a:rPr lang="ru-RU" sz="4000" dirty="0" smtClean="0">
                <a:latin typeface="Times New Roman" pitchFamily="18" charset="0"/>
                <a:cs typeface="Times New Roman" pitchFamily="18" charset="0"/>
              </a:rPr>
              <a:t>Видео </a:t>
            </a:r>
            <a:r>
              <a:rPr lang="ru-RU" sz="4000" dirty="0" smtClean="0">
                <a:latin typeface="Times New Roman" pitchFamily="18" charset="0"/>
                <a:cs typeface="Times New Roman" pitchFamily="18" charset="0"/>
              </a:rPr>
              <a:t>с записью фрагмента игры «Расшифруй узор</a:t>
            </a:r>
            <a:r>
              <a:rPr lang="ru-RU" sz="4000" dirty="0" smtClean="0">
                <a:latin typeface="Times New Roman" pitchFamily="18" charset="0"/>
                <a:cs typeface="Times New Roman" pitchFamily="18" charset="0"/>
              </a:rPr>
              <a:t>» можно посмотреть в группе «Красная шапочка» на платформе </a:t>
            </a:r>
            <a:r>
              <a:rPr lang="ru-RU" sz="4000" b="1" dirty="0" err="1" smtClean="0">
                <a:latin typeface="Times New Roman" pitchFamily="18" charset="0"/>
                <a:cs typeface="Times New Roman" pitchFamily="18" charset="0"/>
              </a:rPr>
              <a:t>ВКонтакте</a:t>
            </a:r>
            <a:r>
              <a:rPr lang="ru-RU" sz="4000"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91264" cy="617869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l"/>
            <a:r>
              <a:rPr lang="ru-RU" sz="2000" dirty="0" smtClean="0">
                <a:latin typeface="Times New Roman" pitchFamily="18" charset="0"/>
                <a:cs typeface="Times New Roman" pitchFamily="18" charset="0"/>
              </a:rPr>
              <a:t>	Значительную </a:t>
            </a:r>
            <a:r>
              <a:rPr lang="ru-RU" sz="2000" dirty="0" smtClean="0">
                <a:latin typeface="Times New Roman" pitchFamily="18" charset="0"/>
                <a:cs typeface="Times New Roman" pitchFamily="18" charset="0"/>
              </a:rPr>
              <a:t>роль в создании благоприятных условий для гармонизации отношений ребенка с природной  средой, окружающими людьми и самим собой играет музыкальное образование в частности один из основополагающих элементов музыки - развитое чувство ритма.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Ритм</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переводе с греч.- соразмерность) - чередование различных длительностей звуков и пауз в музыке. Ритм – это </a:t>
            </a:r>
            <a:r>
              <a:rPr lang="ru-RU" sz="2000" dirty="0" smtClean="0">
                <a:latin typeface="Times New Roman" pitchFamily="18" charset="0"/>
                <a:cs typeface="Times New Roman" pitchFamily="18" charset="0"/>
              </a:rPr>
              <a:t>равномерное чередование </a:t>
            </a:r>
            <a:r>
              <a:rPr lang="ru-RU" sz="2000" dirty="0" smtClean="0">
                <a:latin typeface="Times New Roman" pitchFamily="18" charset="0"/>
                <a:cs typeface="Times New Roman" pitchFamily="18" charset="0"/>
              </a:rPr>
              <a:t>сильных и слабых долей</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Чувство </a:t>
            </a:r>
            <a:r>
              <a:rPr lang="ru-RU" sz="2000" b="1" dirty="0" smtClean="0">
                <a:latin typeface="Times New Roman" pitchFamily="18" charset="0"/>
                <a:cs typeface="Times New Roman" pitchFamily="18" charset="0"/>
              </a:rPr>
              <a:t>ритма</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способность активно переживать музыку, чувствовать эмоциональную выразительность музыкального ритма и точно воспроизводить его. Это такая музыкальная способность, без которой практически невозможно качественное исполнение никакой музыкальной деятельности, будь это песня, игра на инструменте, восприятие или сочинение музыки.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Ритмическая</a:t>
            </a:r>
            <a:r>
              <a:rPr lang="ru-RU" sz="2000" dirty="0" smtClean="0">
                <a:latin typeface="Times New Roman" pitchFamily="18" charset="0"/>
                <a:cs typeface="Times New Roman" pitchFamily="18" charset="0"/>
              </a:rPr>
              <a:t> способность занимает особое место в жизни ребенка и способствует развитию всего комплекса музыкальных способностей, обогащает эмоциональный мир детей, развивает речевую и двигательную активность, воспитывает активность.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Пользователь\Desktop\Новая папка\20220404_102529.jpg"/>
          <p:cNvPicPr>
            <a:picLocks noChangeAspect="1" noChangeArrowheads="1"/>
          </p:cNvPicPr>
          <p:nvPr/>
        </p:nvPicPr>
        <p:blipFill>
          <a:blip r:embed="rId2" cstate="print"/>
          <a:srcRect/>
          <a:stretch>
            <a:fillRect/>
          </a:stretch>
        </p:blipFill>
        <p:spPr bwMode="auto">
          <a:xfrm>
            <a:off x="395536" y="1052736"/>
            <a:ext cx="8388424" cy="471848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216024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Если </a:t>
            </a:r>
            <a:r>
              <a:rPr lang="ru-RU" sz="2000" dirty="0" smtClean="0">
                <a:latin typeface="Times New Roman" pitchFamily="18" charset="0"/>
                <a:cs typeface="Times New Roman" pitchFamily="18" charset="0"/>
              </a:rPr>
              <a:t>чувство ритма несовершенно, то у детей замедляется становление развернутой речи, она не выразительна и слабо интонирована. В результате этого дошкольник говорит примитивно, используя короткие отрывочные высказывания, а в дальнейшем слабое развитие слуховых и моторных способностей тормозит развитие ребенка, ограничивая не только сферу интеллектуальной деятельности, но и общение со сверстниками.</a:t>
            </a:r>
            <a:r>
              <a:rPr lang="ru-RU" dirty="0" smtClean="0"/>
              <a:t/>
            </a:r>
            <a:br>
              <a:rPr lang="ru-RU" dirty="0" smtClean="0"/>
            </a:br>
            <a:endParaRPr lang="ru-RU" dirty="0"/>
          </a:p>
        </p:txBody>
      </p:sp>
      <p:pic>
        <p:nvPicPr>
          <p:cNvPr id="8193" name="Picture 1" descr="C:\Users\Пользователь\Desktop\Новая папка\20220404_100033.jpg"/>
          <p:cNvPicPr>
            <a:picLocks noChangeAspect="1" noChangeArrowheads="1"/>
          </p:cNvPicPr>
          <p:nvPr/>
        </p:nvPicPr>
        <p:blipFill>
          <a:blip r:embed="rId2" cstate="print"/>
          <a:srcRect/>
          <a:stretch>
            <a:fillRect/>
          </a:stretch>
        </p:blipFill>
        <p:spPr bwMode="auto">
          <a:xfrm>
            <a:off x="1115616" y="2708920"/>
            <a:ext cx="6748242" cy="37958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96752"/>
            <a:ext cx="7848872" cy="468052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l"/>
            <a:r>
              <a:rPr lang="ru-RU" sz="2000" dirty="0" smtClean="0">
                <a:latin typeface="Times New Roman" pitchFamily="18" charset="0"/>
                <a:cs typeface="Times New Roman" pitchFamily="18" charset="0"/>
              </a:rPr>
              <a:t>ОВЗ </a:t>
            </a:r>
            <a:r>
              <a:rPr lang="ru-RU" sz="2000" dirty="0" smtClean="0">
                <a:latin typeface="Times New Roman" pitchFamily="18" charset="0"/>
                <a:cs typeface="Times New Roman" pitchFamily="18" charset="0"/>
              </a:rPr>
              <a:t>– это дети с особыми возможностями здоровья. Каждый из специалистов ищет наиболее эффективные методы и приемы работы для получения качественного результата.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Для </a:t>
            </a:r>
            <a:r>
              <a:rPr lang="ru-RU" sz="2000" dirty="0" smtClean="0">
                <a:latin typeface="Times New Roman" pitchFamily="18" charset="0"/>
                <a:cs typeface="Times New Roman" pitchFamily="18" charset="0"/>
              </a:rPr>
              <a:t>того чтобы развить чувство ритма у детей с ОВЗ, необходимо научить его воспринимать, правильно координировать движения с воспринятой на слух музыкой или ритмическим рисунком. Под влиянием музыкально-ритмических упражнений, игр устанавливается гармония во взаимодействии психических и физических функций. На музыкальных занятиях, для развития чувства ритма у детей с тяжелыми нарушениями речи я использую такие упражнения и игры. </a:t>
            </a:r>
            <a:endParaRPr lang="ru-RU"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Пользователь\Desktop\Новая папка\20211015_110241.jpg"/>
          <p:cNvPicPr>
            <a:picLocks noChangeAspect="1" noChangeArrowheads="1"/>
          </p:cNvPicPr>
          <p:nvPr/>
        </p:nvPicPr>
        <p:blipFill>
          <a:blip r:embed="rId2" cstate="print"/>
          <a:srcRect/>
          <a:stretch>
            <a:fillRect/>
          </a:stretch>
        </p:blipFill>
        <p:spPr bwMode="auto">
          <a:xfrm>
            <a:off x="395536" y="476673"/>
            <a:ext cx="5504612" cy="309634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122" name="Picture 2" descr="C:\Users\Пользователь\Desktop\Новая папка\20211015_110047.jpg"/>
          <p:cNvPicPr>
            <a:picLocks noChangeAspect="1" noChangeArrowheads="1"/>
          </p:cNvPicPr>
          <p:nvPr/>
        </p:nvPicPr>
        <p:blipFill>
          <a:blip r:embed="rId3" cstate="print"/>
          <a:srcRect/>
          <a:stretch>
            <a:fillRect/>
          </a:stretch>
        </p:blipFill>
        <p:spPr bwMode="auto">
          <a:xfrm>
            <a:off x="3203848" y="3284984"/>
            <a:ext cx="5692124" cy="32018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223224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Особое </a:t>
            </a:r>
            <a:r>
              <a:rPr lang="ru-RU" sz="2000" dirty="0" smtClean="0">
                <a:latin typeface="Times New Roman" pitchFamily="18" charset="0"/>
                <a:cs typeface="Times New Roman" pitchFamily="18" charset="0"/>
              </a:rPr>
              <a:t>внимание необходимо уделить подбору музыкального материала. Дети с ОВЗ практически не воспринимают очень громкую, быструю музыку. Поэтому музыкальные произведения должны быть выразительными, простыми, с четким ритмом, небольшие по длительности (не более 2 минут).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Барабаны, погремушки, ложки, колокольчики, треугольники, бубны — самое эффективное средство для развития чувства ритма.</a:t>
            </a:r>
            <a:r>
              <a:rPr lang="ru-RU" dirty="0" smtClean="0"/>
              <a:t/>
            </a:r>
            <a:br>
              <a:rPr lang="ru-RU" dirty="0" smtClean="0"/>
            </a:br>
            <a:endParaRPr lang="ru-RU" dirty="0"/>
          </a:p>
        </p:txBody>
      </p:sp>
      <p:pic>
        <p:nvPicPr>
          <p:cNvPr id="4098" name="Picture 2" descr="C:\Users\Пользователь\Desktop\Фото РППС\20220808_081403.jpg"/>
          <p:cNvPicPr>
            <a:picLocks noChangeAspect="1" noChangeArrowheads="1"/>
          </p:cNvPicPr>
          <p:nvPr/>
        </p:nvPicPr>
        <p:blipFill>
          <a:blip r:embed="rId2" cstate="print"/>
          <a:srcRect/>
          <a:stretch>
            <a:fillRect/>
          </a:stretch>
        </p:blipFill>
        <p:spPr bwMode="auto">
          <a:xfrm>
            <a:off x="467544" y="3219441"/>
            <a:ext cx="4824536" cy="271380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099" name="Picture 3" descr="C:\Users\Пользователь\Desktop\Фото РППС\20220808_080342.jpg"/>
          <p:cNvPicPr>
            <a:picLocks noChangeAspect="1" noChangeArrowheads="1"/>
          </p:cNvPicPr>
          <p:nvPr/>
        </p:nvPicPr>
        <p:blipFill>
          <a:blip r:embed="rId3" cstate="print"/>
          <a:srcRect l="-6631" t="13055" r="534" b="-4439"/>
          <a:stretch>
            <a:fillRect/>
          </a:stretch>
        </p:blipFill>
        <p:spPr bwMode="auto">
          <a:xfrm>
            <a:off x="5940152" y="2924944"/>
            <a:ext cx="2376264" cy="363865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776864" cy="55446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l"/>
            <a:r>
              <a:rPr lang="ru-RU" sz="2200" u="sng" dirty="0" smtClean="0">
                <a:latin typeface="Times New Roman" pitchFamily="18" charset="0"/>
                <a:cs typeface="Times New Roman" pitchFamily="18" charset="0"/>
              </a:rPr>
              <a:t/>
            </a:r>
            <a:br>
              <a:rPr lang="ru-RU" sz="2200" u="sng" dirty="0" smtClean="0">
                <a:latin typeface="Times New Roman" pitchFamily="18" charset="0"/>
                <a:cs typeface="Times New Roman" pitchFamily="18" charset="0"/>
              </a:rPr>
            </a:br>
            <a:r>
              <a:rPr lang="ru-RU" sz="2200" b="1" u="sng" dirty="0" smtClean="0">
                <a:latin typeface="Times New Roman" pitchFamily="18" charset="0"/>
                <a:cs typeface="Times New Roman" pitchFamily="18" charset="0"/>
              </a:rPr>
              <a:t>ШУМОВОЙ </a:t>
            </a:r>
            <a:r>
              <a:rPr lang="ru-RU" sz="2200" b="1" u="sng" dirty="0" smtClean="0">
                <a:latin typeface="Times New Roman" pitchFamily="18" charset="0"/>
                <a:cs typeface="Times New Roman" pitchFamily="18" charset="0"/>
              </a:rPr>
              <a:t>ОРКЕСТР</a:t>
            </a:r>
            <a:r>
              <a:rPr lang="ru-RU" sz="2200" b="1"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 одна из самых доступных и в то же время развивающих форм </a:t>
            </a:r>
            <a:r>
              <a:rPr lang="ru-RU" sz="2200" dirty="0" err="1" smtClean="0">
                <a:latin typeface="Times New Roman" pitchFamily="18" charset="0"/>
                <a:cs typeface="Times New Roman" pitchFamily="18" charset="0"/>
              </a:rPr>
              <a:t>музицирования</a:t>
            </a:r>
            <a:r>
              <a:rPr lang="ru-RU" sz="2200" dirty="0" smtClean="0">
                <a:latin typeface="Times New Roman" pitchFamily="18" charset="0"/>
                <a:cs typeface="Times New Roman" pitchFamily="18" charset="0"/>
              </a:rPr>
              <a:t> в детском саду. Музыка всегда (наряду с движением, речью и игрушками) являлась необходимым условием общего развития детей. Занятия в шумовом оркестре позволяют довольно быстро, без особой индивидуальной работы, приобщить детей к интересной, яркой музыке в качестве слушателей и исполнителей. Игра на детских шумовых инструментах доставляет ребенку радость музыкального творчества, эмоционально – эстетическое удовлетворение, развивают мелодический, ритмический и тембровый слух, музыкальную память, познавательную, волевую сферы ребенка, такие личностные качества, как общительность, подражательность, самостоятельность, дисциплинированность, формирует готовность и умение действовать в коллективе, </a:t>
            </a:r>
            <a:r>
              <a:rPr lang="ru-RU" sz="2200" dirty="0" smtClean="0">
                <a:latin typeface="Times New Roman" pitchFamily="18" charset="0"/>
                <a:cs typeface="Times New Roman" pitchFamily="18" charset="0"/>
              </a:rPr>
              <a:t>развивает навыки </a:t>
            </a:r>
            <a:r>
              <a:rPr lang="ru-RU" sz="2200" dirty="0" smtClean="0">
                <a:latin typeface="Times New Roman" pitchFamily="18" charset="0"/>
                <a:cs typeface="Times New Roman" pitchFamily="18" charset="0"/>
              </a:rPr>
              <a:t>мелкой и </a:t>
            </a:r>
            <a:r>
              <a:rPr lang="ru-RU" sz="2200" dirty="0" smtClean="0">
                <a:latin typeface="Times New Roman" pitchFamily="18" charset="0"/>
                <a:cs typeface="Times New Roman" pitchFamily="18" charset="0"/>
              </a:rPr>
              <a:t>крупной моторики</a:t>
            </a:r>
            <a:r>
              <a:rPr lang="ru-RU" sz="2200" dirty="0" smtClean="0">
                <a:latin typeface="Times New Roman" pitchFamily="18" charset="0"/>
                <a:cs typeface="Times New Roman" pitchFamily="18" charset="0"/>
              </a:rPr>
              <a:t>. </a:t>
            </a:r>
            <a:r>
              <a:rPr lang="ru-RU" dirty="0" smtClean="0"/>
              <a:t>  </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9246" y="1193203"/>
            <a:ext cx="7943194" cy="44680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Words>
  <Application>Microsoft Office PowerPoint</Application>
  <PresentationFormat>Экран (4:3)</PresentationFormat>
  <Paragraphs>13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Муниципальное казенное дошкольное образовательное учреждение Искитимского района Новосибирской области детский сад комбинированного вида «Красная шапочка» р.п. Линево </vt:lpstr>
      <vt:lpstr> Значительную роль в создании благоприятных условий для гармонизации отношений ребенка с природной  средой, окружающими людьми и самим собой играет музыкальное образование в частности один из основополагающих элементов музыки - развитое чувство ритма.  Ритм (в переводе с греч.- соразмерность) - чередование различных длительностей звуков и пауз в музыке. Ритм – это равномерное чередование сильных и слабых долей.   Чувство ритма - способность активно переживать музыку, чувствовать эмоциональную выразительность музыкального ритма и точно воспроизводить его. Это такая музыкальная способность, без которой практически невозможно качественное исполнение никакой музыкальной деятельности, будь это песня, игра на инструменте, восприятие или сочинение музыки.  Ритмическая способность занимает особое место в жизни ребенка и способствует развитию всего комплекса музыкальных способностей, обогащает эмоциональный мир детей, развивает речевую и двигательную активность, воспитывает активность.  </vt:lpstr>
      <vt:lpstr>Слайд 3</vt:lpstr>
      <vt:lpstr>  Если чувство ритма несовершенно, то у детей замедляется становление развернутой речи, она не выразительна и слабо интонирована. В результате этого дошкольник говорит примитивно, используя короткие отрывочные высказывания, а в дальнейшем слабое развитие слуховых и моторных способностей тормозит развитие ребенка, ограничивая не только сферу интеллектуальной деятельности, но и общение со сверстниками. </vt:lpstr>
      <vt:lpstr>ОВЗ – это дети с особыми возможностями здоровья. Каждый из специалистов ищет наиболее эффективные методы и приемы работы для получения качественного результата.   Для того чтобы развить чувство ритма у детей с ОВЗ, необходимо научить его воспринимать, правильно координировать движения с воспринятой на слух музыкой или ритмическим рисунком. Под влиянием музыкально-ритмических упражнений, игр устанавливается гармония во взаимодействии психических и физических функций. На музыкальных занятиях, для развития чувства ритма у детей с тяжелыми нарушениями речи я использую такие упражнения и игры. </vt:lpstr>
      <vt:lpstr>Слайд 6</vt:lpstr>
      <vt:lpstr>  Особое внимание необходимо уделить подбору музыкального материала. Дети с ОВЗ практически не воспринимают очень громкую, быструю музыку. Поэтому музыкальные произведения должны быть выразительными, простыми, с четким ритмом, небольшие по длительности (не более 2 минут).  Барабаны, погремушки, ложки, колокольчики, треугольники, бубны — самое эффективное средство для развития чувства ритма. </vt:lpstr>
      <vt:lpstr> ШУМОВОЙ ОРКЕСТР – одна из самых доступных и в то же время развивающих форм музицирования в детском саду. Музыка всегда (наряду с движением, речью и игрушками) являлась необходимым условием общего развития детей. Занятия в шумовом оркестре позволяют довольно быстро, без особой индивидуальной работы, приобщить детей к интересной, яркой музыке в качестве слушателей и исполнителей. Игра на детских шумовых инструментах доставляет ребенку радость музыкального творчества, эмоционально – эстетическое удовлетворение, развивают мелодический, ритмический и тембровый слух, музыкальную память, познавательную, волевую сферы ребенка, такие личностные качества, как общительность, подражательность, самостоятельность, дисциплинированность, формирует готовность и умение действовать в коллективе, развивает навыки мелкой и крупной моторики.    </vt:lpstr>
      <vt:lpstr>Слайд 9</vt:lpstr>
      <vt:lpstr> В своей работе с детьми я использую игру «Расшифруй узор». В представленной игре  я применяю методику ознакомления дошкольников с алгоритмами и формированием у них алгоритмических умений.   Эти умения с детьми мы применяем на музыкальных занятиях, когда нам необходимо разучить предложенный мной музыкальный материал при подготовке к концертам или утренникам.  Дети каждую строчку музыкального произведения переводят в рисунок-схему для более быстрого запоминания. На начальном этапе мы используем карточки-подсказки при разучивании танцев, ритма, а затем дети обходятся без них.   Процесс запоминания при использовании карточек-схем происходит намного быстрее. Данную методику я применяю и при заучивании песен, разучивании танцев. Также ее можно использовать и на других занятиях, например: в художественной литературе при заучивании стихов, пересказе текста и т. д.   </vt:lpstr>
      <vt:lpstr>Слайд 11</vt:lpstr>
      <vt:lpstr>Слайд 12</vt:lpstr>
      <vt:lpstr> Видео с записью фрагмента игры «Расшифруй узор» можно посмотреть в группе «Красная шапочка» на платформе ВКонтакте.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казенное дошкольное образовательное учреждение Искитимского района Новосибирской области детский сад комбинированного вида «Красная шапочка» р.п. Линево </dc:title>
  <dc:creator>Пользователь</dc:creator>
  <cp:lastModifiedBy>Пользователь</cp:lastModifiedBy>
  <cp:revision>1</cp:revision>
  <dcterms:created xsi:type="dcterms:W3CDTF">2022-08-08T03:07:50Z</dcterms:created>
  <dcterms:modified xsi:type="dcterms:W3CDTF">2022-08-08T04:34:10Z</dcterms:modified>
</cp:coreProperties>
</file>