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2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68" r:id="rId16"/>
    <p:sldId id="269" r:id="rId17"/>
    <p:sldId id="270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86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60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4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6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4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5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3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9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1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6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2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57E7-5BB5-404E-BB4A-1239B5844D3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BB0D9-093D-4CA6-A840-08C991B0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9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56238"/>
            <a:ext cx="8484973" cy="947351"/>
          </a:xfrm>
        </p:spPr>
        <p:txBody>
          <a:bodyPr>
            <a:normAutofit/>
          </a:bodyPr>
          <a:lstStyle/>
          <a:p>
            <a:r>
              <a:rPr lang="ru-RU" sz="2400" b="1" dirty="0"/>
              <a:t>Развивающая среда ДОУ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как </a:t>
            </a:r>
            <a:r>
              <a:rPr lang="ru-RU" sz="2400" b="1" dirty="0"/>
              <a:t>средство воспитания дошкольников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36756"/>
            <a:ext cx="9144000" cy="1243913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/>
              <a:t>Выполнила: воспитатель 1 </a:t>
            </a:r>
            <a:r>
              <a:rPr lang="ru-RU" sz="1400" dirty="0" err="1" smtClean="0"/>
              <a:t>категори</a:t>
            </a:r>
            <a:r>
              <a:rPr lang="ru-RU" sz="1400" dirty="0" smtClean="0"/>
              <a:t> </a:t>
            </a:r>
          </a:p>
          <a:p>
            <a:pPr algn="r"/>
            <a:r>
              <a:rPr lang="ru-RU" sz="1400" dirty="0" err="1" smtClean="0"/>
              <a:t>Пасканова</a:t>
            </a:r>
            <a:r>
              <a:rPr lang="ru-RU" sz="1400" dirty="0" smtClean="0"/>
              <a:t> И.В.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0216" y="304800"/>
            <a:ext cx="1015725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Искитимского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района    Новосибирской   области   детский  сад  комбинированного вида «Красная шапочка»  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Линево</a:t>
            </a:r>
            <a:endParaRPr lang="ru-RU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u="sng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</a:t>
            </a:r>
            <a:endParaRPr lang="ru-RU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Адрес: 633216 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Линево 4 - микрорайон д. 15,  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Искитимский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район, Новосибирская обл., тел/ факс (8) 383 -43-33-821 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Е-mail:shapocka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linevo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200" dirty="0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err="1" smtClean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7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929" y="192131"/>
            <a:ext cx="6392563" cy="7964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Акция </a:t>
            </a:r>
            <a:br>
              <a:rPr lang="ru-RU" sz="2400" b="1" dirty="0" smtClean="0"/>
            </a:br>
            <a:r>
              <a:rPr lang="ru-RU" sz="2400" b="1" dirty="0" smtClean="0"/>
              <a:t>«День земли»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17147"/>
          <a:stretch/>
        </p:blipFill>
        <p:spPr>
          <a:xfrm>
            <a:off x="7850661" y="2087149"/>
            <a:ext cx="3880022" cy="39871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795"/>
            <a:ext cx="3707026" cy="3295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319" y="5535827"/>
            <a:ext cx="41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Сортируем мусор «Пластик и бумага»</a:t>
            </a:r>
            <a:endParaRPr lang="ru-RU" sz="1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09" y="1581664"/>
            <a:ext cx="3847069" cy="3361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9491" y="5108601"/>
            <a:ext cx="3632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Конструктор из бросового материала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9936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864"/>
            <a:ext cx="4497859" cy="3781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63" y="124470"/>
            <a:ext cx="3587578" cy="5496697"/>
          </a:xfrm>
          <a:prstGeom prst="rect">
            <a:avLst/>
          </a:prstGeom>
        </p:spPr>
      </p:pic>
      <p:sp>
        <p:nvSpPr>
          <p:cNvPr id="6" name="AutoShape 2" descr="10000189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092" y="930877"/>
            <a:ext cx="3723503" cy="57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5" y="19544"/>
            <a:ext cx="4743579" cy="31610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13" y="3352285"/>
            <a:ext cx="4834196" cy="3357949"/>
          </a:xfrm>
          <a:prstGeom prst="rect">
            <a:avLst/>
          </a:prstGeom>
        </p:spPr>
      </p:pic>
      <p:sp>
        <p:nvSpPr>
          <p:cNvPr id="4" name="AutoShape 2" descr="10000189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676" y="813488"/>
            <a:ext cx="6096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1416" y="5988908"/>
            <a:ext cx="527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https://vk.com/wall-211107584_978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100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3265" y="6005384"/>
            <a:ext cx="523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https://vk.com/wall-211107584_1057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96" y="1775254"/>
            <a:ext cx="2898690" cy="4020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924" y="926756"/>
            <a:ext cx="2801896" cy="4868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44" y="980302"/>
            <a:ext cx="3936656" cy="56099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8703" y="1"/>
            <a:ext cx="4629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Акция </a:t>
            </a:r>
          </a:p>
          <a:p>
            <a:pPr algn="ctr"/>
            <a:r>
              <a:rPr lang="ru-RU" sz="2400" b="1" dirty="0" smtClean="0"/>
              <a:t>«Покорми птиц»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8261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97709"/>
            <a:ext cx="10515600" cy="7711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Экологический путеводитель для родителей</a:t>
            </a:r>
            <a:endParaRPr lang="ru-RU" sz="2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b="11445"/>
          <a:stretch/>
        </p:blipFill>
        <p:spPr>
          <a:xfrm>
            <a:off x="76200" y="968890"/>
            <a:ext cx="3764692" cy="4591651"/>
          </a:xfrm>
        </p:spPr>
      </p:pic>
      <p:sp>
        <p:nvSpPr>
          <p:cNvPr id="3" name="Прямоугольник 2"/>
          <p:cNvSpPr/>
          <p:nvPr/>
        </p:nvSpPr>
        <p:spPr>
          <a:xfrm>
            <a:off x="4193059" y="1079158"/>
            <a:ext cx="781770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Мир природы удивителен и прекрасен. Однако далеко не все способны видеть эту красоту: многообразие цвета, форм, разнообразие оттенков-красок неба, воды, листьев… Умение «смотреть» и «видеть», «слушать» и «слышать» не развивается само собой, не даётся от рождения в готовом виде, а воспитывается в ребенке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В этом сложном познании мира природы велика роль взрослого, он должен сам «видеть» и «слышать» природу и научить этому ребёнка. Рассказывать о том, как богата и прекрасна наша планета, и о том, что у неё есть свои законы (смена дня и ночи, сезонные изменения, изменения погоды), что солнце бывает разным (зимой – далёкое, холодное, а летом – жаркое), а луна - не всегда круглой. Малыш усвоит эти знания через непосредственное восприятие, чувственного опыта, но с нашей помощью. Дети копируют поведение взрослых, а расхождение установок дома и в дошкольном учреждении может привести к обиде, растерянности, дискомфорту, агрессии со стороны ребёнка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В помощь родителям ежемесячно оформляется «Экологический стенд». Со статьями, стихами, загадками , приметами, словесными играми для заучивания и занятий с детьми дома.</a:t>
            </a:r>
          </a:p>
          <a:p>
            <a:r>
              <a:rPr lang="ru-RU" sz="1600" dirty="0"/>
              <a:t>В соответствии с планом работы были организованы конкурсы детских рисунков и поделок из природного материала. Родители, бабушки, дедушки, сёстры и братья с удовольствием участвуют в изготовлении поделок. За совместную работу дети и родители получают дипломы и благодарности.</a:t>
            </a:r>
          </a:p>
          <a:p>
            <a:r>
              <a:rPr lang="ru-RU" sz="1600" dirty="0"/>
              <a:t>Организация конкурсов рисунков всероссийского и международного значения вызывает большой интерес и у детей, и у родителей.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1260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7514" y="365125"/>
            <a:ext cx="5914767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Экологический стенд</a:t>
            </a:r>
            <a:br>
              <a:rPr lang="ru-RU" sz="2400" b="1" dirty="0" smtClean="0"/>
            </a:br>
            <a:r>
              <a:rPr lang="ru-RU" sz="2400" b="1" dirty="0" smtClean="0"/>
              <a:t>«</a:t>
            </a:r>
            <a:r>
              <a:rPr lang="ru-RU" sz="2400" b="1" dirty="0" err="1" smtClean="0"/>
              <a:t>Эколята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86" y="190800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3603" r="-1"/>
          <a:stretch/>
        </p:blipFill>
        <p:spPr>
          <a:xfrm>
            <a:off x="189471" y="1908003"/>
            <a:ext cx="60300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6" y="963827"/>
            <a:ext cx="4622972" cy="5259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81" y="860853"/>
            <a:ext cx="6441989" cy="54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93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" y="1253331"/>
            <a:ext cx="5802313" cy="4351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75" y="1191312"/>
            <a:ext cx="4003589" cy="47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9" y="0"/>
            <a:ext cx="12192000" cy="675502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Экологический журнал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55805" y="1825625"/>
            <a:ext cx="747995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0000"/>
                </a:solidFill>
                <a:latin typeface="Helvetica Neue"/>
              </a:rPr>
              <a:t>Я принимала участие в разработке:</a:t>
            </a:r>
            <a:r>
              <a:rPr lang="ru-RU" sz="1400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Helvetica Neue"/>
              </a:rPr>
              <a:t>экологических журналах нашего детского сада. В </a:t>
            </a:r>
            <a:r>
              <a:rPr lang="ru-RU" sz="1400" dirty="0">
                <a:solidFill>
                  <a:srgbClr val="000000"/>
                </a:solidFill>
                <a:latin typeface="Helvetica Neue"/>
              </a:rPr>
              <a:t>них представлен обобщающий материал по ознакомлению детей с окружающим миром природы в различное время года. Журналы многофункциональны, это легко понять при знакомстве с содержанием одного из номеров. Все </a:t>
            </a:r>
            <a:r>
              <a:rPr lang="ru-RU" sz="1400" dirty="0" smtClean="0">
                <a:solidFill>
                  <a:srgbClr val="000000"/>
                </a:solidFill>
                <a:latin typeface="Helvetica Neue"/>
              </a:rPr>
              <a:t>номера </a:t>
            </a:r>
            <a:r>
              <a:rPr lang="ru-RU" sz="1400" dirty="0">
                <a:solidFill>
                  <a:srgbClr val="000000"/>
                </a:solidFill>
                <a:latin typeface="Helvetica Neue"/>
              </a:rPr>
              <a:t>красочно оформлены, доступны для восприятия ребенка дошкольника. Иллюстративный материал, который можно увидеть в журналах мотивирует дошколят к усвоению необходимой информации, способствует формированию компетентности у воспитанников в познавательной сфере.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>
                <a:solidFill>
                  <a:srgbClr val="000000"/>
                </a:solidFill>
                <a:latin typeface="Helvetica Neue"/>
              </a:rPr>
              <a:t>Публикации</a:t>
            </a:r>
            <a:r>
              <a:rPr lang="ru-RU" sz="1400" dirty="0">
                <a:solidFill>
                  <a:srgbClr val="000000"/>
                </a:solidFill>
                <a:latin typeface="Helvetica Neue"/>
              </a:rPr>
              <a:t> очень разнообразны, как разнообразны и экологические проблемы. Журналам удалось сочетать естественнонаучные подходы с образовательными, высокую научность с доступностью. Представленные в изданиях рубрики такие как: «Это интересно», «Экологические рассказы для всей семьи», «Страничка для маленьких почемучек» раскрывают познавательную сферу у дошкольников в экологическом направлении. Рубрики «На все руки от скуки», «Секреты витаминного стола» дают возможность сформировать практические навыки и умения у детей в трудовой деятельности, учат правильно пользоваться природными дарами в повседневной жизни.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000000"/>
                </a:solidFill>
                <a:latin typeface="Helvetica Neue"/>
              </a:rPr>
              <a:t>Секреты как сохранить природу, приумножить ее раскрываются в разделе «Размышляем вместе с детьми».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>
                <a:solidFill>
                  <a:srgbClr val="000000"/>
                </a:solidFill>
                <a:latin typeface="Helvetica Neue"/>
              </a:rPr>
              <a:t>Игровые экологические задания, ребусы, кроссворды,</a:t>
            </a:r>
            <a:r>
              <a:rPr lang="ru-RU" sz="1400" dirty="0">
                <a:solidFill>
                  <a:srgbClr val="000000"/>
                </a:solidFill>
                <a:latin typeface="Helvetica Neue"/>
              </a:rPr>
              <a:t> вошедшие в журналы, помогают родителям сделать занятия с ребенком более содержательными и интересными.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7212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6"/>
          <a:stretch/>
        </p:blipFill>
        <p:spPr>
          <a:xfrm>
            <a:off x="221908" y="1633151"/>
            <a:ext cx="5874092" cy="4712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07" y="1031787"/>
            <a:ext cx="5700585" cy="53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275" y="1334530"/>
            <a:ext cx="108574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</a:rPr>
              <a:t>Создание экологической развивающей среды в ДОУ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Ознакомление дошкольников с природой – это средство образования в их сознании реалистических знаний об окружающей природе, основанных на чувственном опыте и воспитании правильного отношения к ней. Одним из важнейших условий решения задач экологического образования является организация развивающей предметной среды. Предметная среда окружает ребенка и оказывает на него определенное влияние уже с первых минут его жизни. Важно, чтобы она стала развивающей, то есть обеспечивала развитие активной самостоятельной детской деятельности. Однако, чтобы предметный материал, который дается детям в свободное пользование, стал стимулятором, источником исследовательской, поисковой деятельности дошкольников, у них должен быть сформирован минимум знаний и способов действий, на которые можно опереться.</a:t>
            </a:r>
          </a:p>
          <a:p>
            <a:r>
              <a:rPr lang="ru-RU" dirty="0">
                <a:solidFill>
                  <a:srgbClr val="000000"/>
                </a:solidFill>
              </a:rPr>
              <a:t>В нашей группе экологически развивающая среда была организована как Лаборатория природы. Лаборатории природы должно служить примером безопасного оформления помещений, способствовать выработке экологически грамотного поведения детей и взрослых в быту. С этих позиций лучше всего использовать только природные материалы, по возможности исключив искусственные цветы и экологически неблагоприятные строительные материалы. Оборудование и материалы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3565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1523999"/>
            <a:ext cx="5642920" cy="4753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2" y="1523998"/>
            <a:ext cx="5453449" cy="47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5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Уголок экспериментирования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2" y="187505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/>
          <a:stretch/>
        </p:blipFill>
        <p:spPr>
          <a:xfrm>
            <a:off x="6820930" y="1875052"/>
            <a:ext cx="3459892" cy="45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93806" cy="2059459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+mn-lt"/>
              </a:rPr>
              <a:t>                                                                                                            Уголок природы</a:t>
            </a: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900" dirty="0"/>
              <a:t>- </a:t>
            </a:r>
            <a:r>
              <a:rPr lang="ru-RU" sz="1600" dirty="0"/>
              <a:t>календари природы (по времени года, месяцам, неделям</a:t>
            </a:r>
            <a:r>
              <a:rPr lang="ru-RU" sz="1600" dirty="0" smtClean="0"/>
              <a:t>); </a:t>
            </a:r>
            <a:r>
              <a:rPr lang="ru-RU" sz="1600" dirty="0"/>
              <a:t>дневник наблюдения за (растениями, природными явлениями</a:t>
            </a:r>
            <a:r>
              <a:rPr lang="ru-RU" sz="1600" dirty="0" smtClean="0"/>
              <a:t>); </a:t>
            </a:r>
            <a:r>
              <a:rPr lang="ru-RU" sz="1600" dirty="0"/>
              <a:t>комнатные растения и необходимые инструменты по уходу за ними</a:t>
            </a:r>
            <a:r>
              <a:rPr lang="ru-RU" sz="1600" dirty="0" smtClean="0"/>
              <a:t>; </a:t>
            </a:r>
            <a:r>
              <a:rPr lang="ru-RU" sz="1600" dirty="0"/>
              <a:t>дидактические игры («Почемучка», «Что с начало – что потом?», «Аскорбинка и ее друзья», «Где мы растем?», «Сад и огород», «Чьи семена?» и др.);</a:t>
            </a:r>
            <a:br>
              <a:rPr lang="ru-RU" sz="1600" dirty="0"/>
            </a:br>
            <a:r>
              <a:rPr lang="ru-RU" sz="1600" dirty="0"/>
              <a:t>- наглядно-дидактические пособия: репродукции картин известных художников, изображения </a:t>
            </a:r>
            <a:r>
              <a:rPr lang="ru-RU" sz="1600" dirty="0" smtClean="0"/>
              <a:t>экосистем; настольно-печатные </a:t>
            </a:r>
            <a:r>
              <a:rPr lang="ru-RU" sz="1600" dirty="0"/>
              <a:t>игры: («Собери картинку», лабиринты «Помоги животному добраться домой», «Пищевая цепочка» и др.);</a:t>
            </a:r>
            <a:br>
              <a:rPr lang="ru-RU" sz="1600" dirty="0"/>
            </a:br>
            <a:r>
              <a:rPr lang="ru-RU" sz="1600" dirty="0"/>
              <a:t>- коллекции животных (домашних, диких, насекомых, птиц, морских и речных обитателей</a:t>
            </a:r>
            <a:r>
              <a:rPr lang="ru-RU" sz="1600" dirty="0" smtClean="0"/>
              <a:t>); </a:t>
            </a:r>
            <a:r>
              <a:rPr lang="ru-RU" sz="1600" dirty="0"/>
              <a:t>коллекции тканей (растительного, животного </a:t>
            </a:r>
            <a:r>
              <a:rPr lang="ru-RU" sz="1600" dirty="0" smtClean="0"/>
              <a:t>- </a:t>
            </a:r>
            <a:r>
              <a:rPr lang="ru-RU" sz="1600" dirty="0"/>
              <a:t>нитки и изделия из них;</a:t>
            </a:r>
            <a:br>
              <a:rPr lang="ru-RU" sz="1600" dirty="0"/>
            </a:br>
            <a:r>
              <a:rPr lang="ru-RU" sz="1600" dirty="0"/>
              <a:t>- коллекция образцов коры и древесины</a:t>
            </a:r>
            <a:r>
              <a:rPr lang="ru-RU" sz="1600" dirty="0" smtClean="0"/>
              <a:t>; </a:t>
            </a:r>
            <a:r>
              <a:rPr lang="ru-RU" sz="1600" dirty="0"/>
              <a:t>муляжи (фруктов, овощей, продуктов питания</a:t>
            </a:r>
            <a:r>
              <a:rPr lang="ru-RU" sz="1600" dirty="0" smtClean="0"/>
              <a:t>); </a:t>
            </a:r>
            <a:r>
              <a:rPr lang="ru-RU" sz="1600" dirty="0"/>
              <a:t>альбомы «Времена года»;</a:t>
            </a:r>
            <a:br>
              <a:rPr lang="ru-RU" sz="1600" dirty="0"/>
            </a:br>
            <a:r>
              <a:rPr lang="ru-RU" sz="1600" dirty="0"/>
              <a:t>- коллекции (семян, камней, ракушек, шишек, каштанов, желудей, косточек, круп</a:t>
            </a:r>
            <a:r>
              <a:rPr lang="ru-RU" sz="1600" dirty="0" smtClean="0"/>
              <a:t>); </a:t>
            </a:r>
            <a:r>
              <a:rPr lang="ru-RU" sz="1600" dirty="0"/>
              <a:t>гербарий хвойных и лиственных растений;</a:t>
            </a:r>
            <a:br>
              <a:rPr lang="ru-RU" sz="1600" dirty="0"/>
            </a:br>
            <a:r>
              <a:rPr lang="ru-RU" sz="1600" dirty="0"/>
              <a:t>- поделки и рисунки из природного материала (а также поделки, сделанные самой природой из: глины, песка и воды);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/>
          <a:stretch/>
        </p:blipFill>
        <p:spPr>
          <a:xfrm>
            <a:off x="9078758" y="2266350"/>
            <a:ext cx="2908617" cy="45916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r="8962" b="10254"/>
          <a:stretch/>
        </p:blipFill>
        <p:spPr>
          <a:xfrm>
            <a:off x="6046903" y="2266350"/>
            <a:ext cx="2883244" cy="4591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r="10000"/>
          <a:stretch/>
        </p:blipFill>
        <p:spPr>
          <a:xfrm>
            <a:off x="243018" y="2199502"/>
            <a:ext cx="5655274" cy="46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7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665"/>
            <a:ext cx="10515600" cy="180408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+mn-lt"/>
              </a:rPr>
              <a:t>                                                  Уголок природы</a:t>
            </a:r>
            <a:br>
              <a:rPr lang="ru-RU" sz="2400" b="1" i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является </a:t>
            </a:r>
            <a:r>
              <a:rPr lang="ru-RU" sz="1600" b="1" dirty="0">
                <a:latin typeface="+mn-lt"/>
              </a:rPr>
              <a:t>местом систематического труда и наблюдений, где дети имеют возможность максимально проявить активность и самостоятельность. В повседневной жизни у дошкольников воспитываются познавательное отношение к природе, желание ухаживать за объектами, добрые чувства, ответственность за благополучие тех живых существ, которые нуждаются в их покровительстве.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2166551"/>
            <a:ext cx="4481386" cy="377293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4357" r="10078"/>
          <a:stretch/>
        </p:blipFill>
        <p:spPr bwMode="auto">
          <a:xfrm>
            <a:off x="5541639" y="2335426"/>
            <a:ext cx="4459095" cy="343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525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5946"/>
            <a:ext cx="10515600" cy="9803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Наблюдаем за погодой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84" y="1565189"/>
            <a:ext cx="3369935" cy="5002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" y="1565189"/>
            <a:ext cx="3517558" cy="5016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88" y="1565189"/>
            <a:ext cx="3707028" cy="50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5016" y="1582341"/>
            <a:ext cx="104702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51515"/>
                </a:solidFill>
                <a:latin typeface="Raleway"/>
              </a:rPr>
              <a:t> </a:t>
            </a:r>
            <a:r>
              <a:rPr lang="ru-RU" sz="2400" dirty="0">
                <a:solidFill>
                  <a:srgbClr val="151515"/>
                </a:solidFill>
              </a:rPr>
              <a:t>Большое значение в экологическом воспитании дошкольников имеет наглядный и демонстрационный материал. В нашей группе он включает в себя следующее: игрушки-модели представителей животного мира, муляжи овощей и фруктов, серию предметных и сюжетных картинок,</a:t>
            </a:r>
            <a:r>
              <a:rPr lang="ru-RU" sz="2400" b="1" dirty="0">
                <a:solidFill>
                  <a:srgbClr val="151515"/>
                </a:solidFill>
              </a:rPr>
              <a:t> </a:t>
            </a:r>
            <a:r>
              <a:rPr lang="ru-RU" sz="2400" dirty="0">
                <a:solidFill>
                  <a:srgbClr val="151515"/>
                </a:solidFill>
              </a:rPr>
              <a:t>различные альбомы («Весна-красна», «Лето, ах, лето…», «Вот и осень…», «Домашние животные и птицы», «Будь природе другом!», «Экологический альбом» и другие), дидактические карточки «Правила поведения в природе»,</a:t>
            </a:r>
            <a:r>
              <a:rPr lang="ru-RU" sz="2400" b="1" dirty="0">
                <a:solidFill>
                  <a:srgbClr val="151515"/>
                </a:solidFill>
              </a:rPr>
              <a:t> </a:t>
            </a:r>
            <a:r>
              <a:rPr lang="ru-RU" sz="2400" dirty="0">
                <a:solidFill>
                  <a:srgbClr val="151515"/>
                </a:solidFill>
              </a:rPr>
              <a:t>графические модели и пособия (панно «Лес», макеты «На бабушкином дворе»,</a:t>
            </a:r>
            <a:r>
              <a:rPr lang="ru-RU" sz="2400" b="1" dirty="0">
                <a:solidFill>
                  <a:srgbClr val="151515"/>
                </a:solidFill>
              </a:rPr>
              <a:t> </a:t>
            </a:r>
            <a:r>
              <a:rPr lang="ru-RU" sz="2400" dirty="0">
                <a:solidFill>
                  <a:srgbClr val="151515"/>
                </a:solidFill>
              </a:rPr>
              <a:t>«Морские обитатели»,</a:t>
            </a:r>
            <a:r>
              <a:rPr lang="ru-RU" sz="2400" b="1" dirty="0">
                <a:solidFill>
                  <a:srgbClr val="151515"/>
                </a:solidFill>
              </a:rPr>
              <a:t> </a:t>
            </a:r>
            <a:r>
              <a:rPr lang="ru-RU" sz="2400" dirty="0">
                <a:solidFill>
                  <a:srgbClr val="151515"/>
                </a:solidFill>
              </a:rPr>
              <a:t>книга «Круглый год»).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158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Игры с макетами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8" y="1776198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35" y="2150076"/>
            <a:ext cx="4341341" cy="3534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4" y="2150076"/>
            <a:ext cx="3830593" cy="35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/>
          <a:stretch/>
        </p:blipFill>
        <p:spPr>
          <a:xfrm>
            <a:off x="4351639" y="2051221"/>
            <a:ext cx="3818238" cy="2924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44" y="2051221"/>
            <a:ext cx="3599935" cy="2924433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2051221"/>
            <a:ext cx="3980049" cy="3323024"/>
          </a:xfrm>
        </p:spPr>
      </p:pic>
    </p:spTree>
    <p:extLst>
      <p:ext uri="{BB962C8B-B14F-4D97-AF65-F5344CB8AC3E}">
        <p14:creationId xmlns:p14="http://schemas.microsoft.com/office/powerpoint/2010/main" val="364596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8627" y="2413338"/>
            <a:ext cx="7875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51515"/>
                </a:solidFill>
              </a:rPr>
              <a:t>Сотрудничество с семьями воспитанников по экологическому воспитанию, совместно организованные мероприятия не только помогают обеспечить единство и непрерывность педагогического процесса, но и вносят в этот процесс необходимую ребенку особую положительную эмоциональную окраску.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21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601</Words>
  <Application>Microsoft Office PowerPoint</Application>
  <PresentationFormat>Широкоэкранный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Raleway</vt:lpstr>
      <vt:lpstr>Times New Roman</vt:lpstr>
      <vt:lpstr>Тема Office</vt:lpstr>
      <vt:lpstr>Развивающая среда ДОУ  как средство воспитания дошкольников</vt:lpstr>
      <vt:lpstr>Презентация PowerPoint</vt:lpstr>
      <vt:lpstr>                                                                                                            Уголок природы - календари природы (по времени года, месяцам, неделям); дневник наблюдения за (растениями, природными явлениями); комнатные растения и необходимые инструменты по уходу за ними; дидактические игры («Почемучка», «Что с начало – что потом?», «Аскорбинка и ее друзья», «Где мы растем?», «Сад и огород», «Чьи семена?» и др.); - наглядно-дидактические пособия: репродукции картин известных художников, изображения экосистем; настольно-печатные игры: («Собери картинку», лабиринты «Помоги животному добраться домой», «Пищевая цепочка» и др.); - коллекции животных (домашних, диких, насекомых, птиц, морских и речных обитателей); коллекции тканей (растительного, животного - нитки и изделия из них; - коллекция образцов коры и древесины; муляжи (фруктов, овощей, продуктов питания); альбомы «Времена года»; - коллекции (семян, камней, ракушек, шишек, каштанов, желудей, косточек, круп); гербарий хвойных и лиственных растений; - поделки и рисунки из природного материала (а также поделки, сделанные самой природой из: глины, песка и воды);</vt:lpstr>
      <vt:lpstr>                                                  Уголок природы является местом систематического труда и наблюдений, где дети имеют возможность максимально проявить активность и самостоятельность. В повседневной жизни у дошкольников воспитываются познавательное отношение к природе, желание ухаживать за объектами, добрые чувства, ответственность за благополучие тех живых существ, которые нуждаются в их покровительстве.</vt:lpstr>
      <vt:lpstr>Наблюдаем за погодой</vt:lpstr>
      <vt:lpstr>Презентация PowerPoint</vt:lpstr>
      <vt:lpstr>Игры с макетами</vt:lpstr>
      <vt:lpstr>Презентация PowerPoint</vt:lpstr>
      <vt:lpstr>Презентация PowerPoint</vt:lpstr>
      <vt:lpstr>Акция  «День земли»</vt:lpstr>
      <vt:lpstr>Презентация PowerPoint</vt:lpstr>
      <vt:lpstr>Презентация PowerPoint</vt:lpstr>
      <vt:lpstr>Презентация PowerPoint</vt:lpstr>
      <vt:lpstr>Экологический путеводитель для родителей</vt:lpstr>
      <vt:lpstr>Экологический стенд «Эколята»</vt:lpstr>
      <vt:lpstr>Презентация PowerPoint</vt:lpstr>
      <vt:lpstr>Презентация PowerPoint</vt:lpstr>
      <vt:lpstr>Экологический журнал</vt:lpstr>
      <vt:lpstr>Презентация PowerPoint</vt:lpstr>
      <vt:lpstr>Презентация PowerPoint</vt:lpstr>
      <vt:lpstr>Уголок экспериментирования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 ДОУ как средство воспитания дошкольников</dc:title>
  <dc:creator>Admin</dc:creator>
  <cp:lastModifiedBy>Admin</cp:lastModifiedBy>
  <cp:revision>34</cp:revision>
  <dcterms:created xsi:type="dcterms:W3CDTF">2024-10-20T04:47:18Z</dcterms:created>
  <dcterms:modified xsi:type="dcterms:W3CDTF">2024-10-24T14:49:03Z</dcterms:modified>
</cp:coreProperties>
</file>