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5"/>
  </p:notesMasterIdLst>
  <p:sldIdLst>
    <p:sldId id="262" r:id="rId2"/>
    <p:sldId id="265" r:id="rId3"/>
    <p:sldId id="286" r:id="rId4"/>
    <p:sldId id="259" r:id="rId5"/>
    <p:sldId id="288" r:id="rId6"/>
    <p:sldId id="266" r:id="rId7"/>
    <p:sldId id="298" r:id="rId8"/>
    <p:sldId id="300" r:id="rId9"/>
    <p:sldId id="287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301" r:id="rId18"/>
    <p:sldId id="267" r:id="rId19"/>
    <p:sldId id="268" r:id="rId20"/>
    <p:sldId id="296" r:id="rId21"/>
    <p:sldId id="281" r:id="rId22"/>
    <p:sldId id="282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18887-3B9D-4D03-8CF0-137FB3D38396}" type="datetimeFigureOut">
              <a:rPr lang="ru-RU" smtClean="0"/>
              <a:pPr/>
              <a:t>13.02.2026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A7BB1-DCBF-4533-BCC9-A5BE57563E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74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6096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r>
              <a:rPr lang="ru-RU" altLang="ru-RU" sz="14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Искитимского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   Новосибирской   области   детский  сад  комбинированного вида «Красная шапочка»  </a:t>
            </a:r>
            <a:r>
              <a:rPr lang="ru-RU" altLang="ru-RU" sz="14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р.п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Линево</a:t>
            </a:r>
            <a:b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400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633216 </a:t>
            </a:r>
            <a:r>
              <a:rPr lang="ru-RU" altLang="ru-RU" sz="14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р.п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Линево 4 - микрорайон д. 15,  Искитимский  район, Новосибирская обл., тел/ факс (8) 383 -43-33-821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Е-mail:</a:t>
            </a:r>
            <a:r>
              <a:rPr lang="en-US" alt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ds_kra_isk@edu54.ru</a:t>
            </a:r>
            <a:r>
              <a:rPr lang="ru-RU" altLang="ru-RU" sz="8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/>
            </a:r>
            <a:br>
              <a:rPr lang="ru-RU" altLang="ru-RU" sz="800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43268" y="2157488"/>
            <a:ext cx="33908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2176" y="5116519"/>
            <a:ext cx="3653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старший воспитатель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Анафриенко Лилия Александровна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6292334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1988840"/>
            <a:ext cx="59766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atin typeface="Century Schoolbook" panose="02040604050505020304" pitchFamily="18" charset="0"/>
            </a:endParaRPr>
          </a:p>
          <a:p>
            <a:pPr algn="ctr"/>
            <a:r>
              <a:rPr lang="ru-RU" sz="2400" dirty="0" smtClean="0">
                <a:latin typeface="Century Schoolbook" panose="02040604050505020304" pitchFamily="18" charset="0"/>
              </a:rPr>
              <a:t>Реализация проекта </a:t>
            </a:r>
          </a:p>
          <a:p>
            <a:pPr algn="ctr"/>
            <a:endParaRPr lang="ru-RU" sz="2400" dirty="0" smtClean="0">
              <a:latin typeface="Century Schoolbook" panose="02040604050505020304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«ПРОФОРИЕНТАЦИЯ </a:t>
            </a:r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СТАРШИХ</a:t>
            </a:r>
          </a:p>
          <a:p>
            <a:pPr algn="ctr"/>
            <a:endParaRPr lang="ru-RU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ШКОЛЬНИКОВ ПО ПРОФЕССИЯМ В </a:t>
            </a:r>
            <a:endParaRPr lang="ru-RU" b="1" dirty="0" smtClean="0">
              <a:solidFill>
                <a:srgbClr val="C00000"/>
              </a:solidFill>
              <a:latin typeface="Century Schoolbook" panose="02040604050505020304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ДОШКОЛЬНОМ </a:t>
            </a:r>
            <a:r>
              <a:rPr lang="ru-RU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ОБРАЗОВАНИИ»</a:t>
            </a:r>
            <a:endParaRPr lang="ru-RU" dirty="0">
              <a:solidFill>
                <a:srgbClr val="C00000"/>
              </a:solidFill>
              <a:latin typeface="Century Schoolbook" panose="02040604050505020304" pitchFamily="18" charset="0"/>
            </a:endParaRPr>
          </a:p>
          <a:p>
            <a:pPr algn="ctr"/>
            <a:endParaRPr lang="ru-RU" sz="2400" dirty="0"/>
          </a:p>
        </p:txBody>
      </p:sp>
      <p:pic>
        <p:nvPicPr>
          <p:cNvPr id="10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5" y="4943495"/>
            <a:ext cx="1935759" cy="1518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656184"/>
          </a:xfrm>
        </p:spPr>
        <p:txBody>
          <a:bodyPr/>
          <a:lstStyle/>
          <a:p>
            <a:pPr algn="l"/>
            <a:r>
              <a:rPr lang="ru-RU" sz="2000" dirty="0" smtClean="0">
                <a:latin typeface="Century Schoolbook" panose="02040604050505020304" pitchFamily="18" charset="0"/>
              </a:rPr>
              <a:t/>
            </a:r>
            <a:br>
              <a:rPr lang="ru-RU" sz="2000" dirty="0" smtClean="0">
                <a:latin typeface="Century Schoolbook" panose="02040604050505020304" pitchFamily="18" charset="0"/>
              </a:rPr>
            </a:br>
            <a:r>
              <a:rPr lang="ru-RU" sz="2000" dirty="0" smtClean="0">
                <a:latin typeface="Century Schoolbook" panose="02040604050505020304" pitchFamily="18" charset="0"/>
              </a:rPr>
              <a:t>Выступление старших воспитателей Елены Дмитриевны</a:t>
            </a:r>
            <a:br>
              <a:rPr lang="ru-RU" sz="2000" dirty="0" smtClean="0">
                <a:latin typeface="Century Schoolbook" panose="02040604050505020304" pitchFamily="18" charset="0"/>
              </a:rPr>
            </a:br>
            <a:r>
              <a:rPr lang="ru-RU" sz="2000" dirty="0" smtClean="0">
                <a:latin typeface="Century Schoolbook" panose="02040604050505020304" pitchFamily="18" charset="0"/>
              </a:rPr>
              <a:t> Лилии Александровны. Знакомство с должностью старший воспитатель. </a:t>
            </a:r>
            <a:endParaRPr lang="ru-RU" sz="2000" dirty="0">
              <a:latin typeface="Century Schoolbook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16307"/>
          <a:stretch/>
        </p:blipFill>
        <p:spPr>
          <a:xfrm>
            <a:off x="612975" y="2068600"/>
            <a:ext cx="5387426" cy="43204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79" y="1837072"/>
            <a:ext cx="2335021" cy="455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55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Century Schoolbook" panose="02040604050505020304" pitchFamily="18" charset="0"/>
              </a:rPr>
              <a:t>Знакомство с профессиями специалистов</a:t>
            </a:r>
            <a:endParaRPr lang="ru-RU" sz="2000" dirty="0">
              <a:latin typeface="Century Schoolbook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00" y="1282372"/>
            <a:ext cx="3413831" cy="2568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508518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Schoolbook" panose="02040604050505020304" pitchFamily="18" charset="0"/>
              </a:rPr>
              <a:t>Учитель - логопед</a:t>
            </a:r>
            <a:endParaRPr lang="ru-RU" dirty="0">
              <a:latin typeface="Century Schoolbook" panose="020406040505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4682"/>
            <a:ext cx="3437340" cy="25865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952019"/>
            <a:ext cx="3502541" cy="263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43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7139136" cy="3212611"/>
          </a:xfrm>
        </p:spPr>
      </p:pic>
      <p:sp>
        <p:nvSpPr>
          <p:cNvPr id="5" name="TextBox 4"/>
          <p:cNvSpPr txBox="1"/>
          <p:nvPr/>
        </p:nvSpPr>
        <p:spPr>
          <a:xfrm>
            <a:off x="2051720" y="908720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 Schoolbook" panose="02040604050505020304" pitchFamily="18" charset="0"/>
              </a:rPr>
              <a:t>Педагог - психолог</a:t>
            </a:r>
            <a:endParaRPr lang="ru-RU" sz="20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26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51383"/>
            <a:ext cx="2592288" cy="57606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51383"/>
            <a:ext cx="2664853" cy="59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91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Century Schoolbook" panose="02040604050505020304" pitchFamily="18" charset="0"/>
              </a:rPr>
              <a:t>Профессия музыкальный руководитель</a:t>
            </a:r>
            <a:endParaRPr lang="ru-RU" sz="2000" dirty="0">
              <a:latin typeface="Century Schoolbook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500206" cy="2625155"/>
          </a:xfrm>
        </p:spPr>
      </p:pic>
      <p:sp>
        <p:nvSpPr>
          <p:cNvPr id="5" name="TextBox 4"/>
          <p:cNvSpPr txBox="1"/>
          <p:nvPr/>
        </p:nvSpPr>
        <p:spPr>
          <a:xfrm>
            <a:off x="1043608" y="40770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Schoolbook" panose="02040604050505020304" pitchFamily="18" charset="0"/>
              </a:rPr>
              <a:t>Научились играть на ложках, поиграли в хороводные игры</a:t>
            </a:r>
            <a:endParaRPr lang="ru-RU" dirty="0">
              <a:latin typeface="Century Schoolbook" panose="020406040505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68" y="1268760"/>
            <a:ext cx="4572000" cy="2571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446404"/>
            <a:ext cx="3063280" cy="22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71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Century Schoolbook" panose="02040604050505020304" pitchFamily="18" charset="0"/>
              </a:rPr>
              <a:t>Инструктор по физвоспитанию</a:t>
            </a:r>
            <a:endParaRPr lang="ru-RU" sz="2000" dirty="0">
              <a:latin typeface="Century Schoolbook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417638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36257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0126"/>
          </a:xfrm>
        </p:spPr>
        <p:txBody>
          <a:bodyPr/>
          <a:lstStyle/>
          <a:p>
            <a:pPr algn="l"/>
            <a:r>
              <a:rPr lang="ru-RU" sz="2000" dirty="0" smtClean="0">
                <a:latin typeface="Century Schoolbook" panose="02040604050505020304" pitchFamily="18" charset="0"/>
              </a:rPr>
              <a:t>Воспитатель Панченко Ольга Петровна </a:t>
            </a:r>
            <a:r>
              <a:rPr lang="ru-RU" sz="2000" dirty="0">
                <a:latin typeface="Century Schoolbook" panose="02040604050505020304" pitchFamily="18" charset="0"/>
              </a:rPr>
              <a:t>Технология оригами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980728"/>
            <a:ext cx="3648405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509" y="1448780"/>
            <a:ext cx="3618402" cy="4824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43" y="3861048"/>
            <a:ext cx="3669753" cy="27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45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Century Schoolbook" panose="02040604050505020304" pitchFamily="18" charset="0"/>
              </a:rPr>
              <a:t>Чаепитие</a:t>
            </a:r>
            <a:endParaRPr lang="ru-RU" sz="2400" dirty="0">
              <a:latin typeface="Century Schoolbook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16" y="1600200"/>
            <a:ext cx="6014568" cy="4525963"/>
          </a:xfrm>
        </p:spPr>
      </p:pic>
    </p:spTree>
    <p:extLst>
      <p:ext uri="{BB962C8B-B14F-4D97-AF65-F5344CB8AC3E}">
        <p14:creationId xmlns:p14="http://schemas.microsoft.com/office/powerpoint/2010/main" val="18318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90872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  детского сада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старших школьников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мероприятие «Зимние забавы»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28842"/>
            <a:ext cx="3507854" cy="46771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31" y="1763365"/>
            <a:ext cx="3444901" cy="45932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57334"/>
            <a:ext cx="3672408" cy="48965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94" y="857334"/>
            <a:ext cx="3672408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1916832"/>
            <a:ext cx="43924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latin typeface="Century Schoolbook" panose="02040604050505020304" pitchFamily="18" charset="0"/>
            </a:endParaRPr>
          </a:p>
          <a:p>
            <a:endParaRPr lang="ru-RU" dirty="0"/>
          </a:p>
          <a:p>
            <a:r>
              <a:rPr lang="ru-RU" dirty="0" smtClean="0">
                <a:latin typeface="Century Schoolbook" panose="02040604050505020304" pitchFamily="18" charset="0"/>
              </a:rPr>
              <a:t>"</a:t>
            </a:r>
            <a:r>
              <a:rPr lang="ru-RU" dirty="0">
                <a:latin typeface="Century Schoolbook" panose="02040604050505020304" pitchFamily="18" charset="0"/>
              </a:rPr>
              <a:t>Ранняя профессиональная ориентация - это одна из целей, к которым мы стремимся. Чем раньше, тем лучше", - подчеркнул глава государства на открытом уроке "Разговор о важном".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 </a:t>
            </a:r>
          </a:p>
          <a:p>
            <a:pPr algn="just"/>
            <a:endParaRPr lang="ru-RU" sz="2000" b="1" dirty="0">
              <a:latin typeface="Century Schoolbook" panose="02040604050505020304" pitchFamily="18" charset="0"/>
            </a:endParaRPr>
          </a:p>
          <a:p>
            <a:pPr algn="just"/>
            <a:endParaRPr lang="ru-RU" sz="2000" b="1" dirty="0" smtClean="0">
              <a:latin typeface="Century Schoolbook" panose="02040604050505020304" pitchFamily="18" charset="0"/>
            </a:endParaRPr>
          </a:p>
          <a:p>
            <a:pPr algn="just"/>
            <a:endParaRPr lang="ru-RU" sz="2000" b="1" dirty="0">
              <a:latin typeface="Century Schoolbook" panose="020406040505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36106"/>
            <a:ext cx="3131840" cy="17608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3608" y="76470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Century Schoolbook" panose="02040604050505020304" pitchFamily="18" charset="0"/>
              </a:rPr>
              <a:t>«</a:t>
            </a:r>
            <a:r>
              <a:rPr lang="ru-RU" b="1" i="1" dirty="0">
                <a:latin typeface="Century Schoolbook" panose="02040604050505020304" pitchFamily="18" charset="0"/>
              </a:rPr>
              <a:t>Знание оборотной стороны профессии или призвания — </a:t>
            </a:r>
            <a:endParaRPr lang="ru-RU" b="1" i="1" dirty="0" smtClean="0">
              <a:latin typeface="Century Schoolbook" panose="02040604050505020304" pitchFamily="18" charset="0"/>
            </a:endParaRPr>
          </a:p>
          <a:p>
            <a:pPr algn="just"/>
            <a:r>
              <a:rPr lang="ru-RU" b="1" i="1" dirty="0" smtClean="0">
                <a:latin typeface="Century Schoolbook" panose="02040604050505020304" pitchFamily="18" charset="0"/>
              </a:rPr>
              <a:t>это </a:t>
            </a:r>
            <a:r>
              <a:rPr lang="ru-RU" b="1" i="1" dirty="0">
                <a:latin typeface="Century Schoolbook" panose="02040604050505020304" pitchFamily="18" charset="0"/>
              </a:rPr>
              <a:t>та цена, которую мы платим за овладение профессиональными навыками</a:t>
            </a:r>
            <a:r>
              <a:rPr lang="ru-RU" b="1" dirty="0">
                <a:latin typeface="Century Schoolbook" panose="02040604050505020304" pitchFamily="18" charset="0"/>
              </a:rPr>
              <a:t>.»   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576" y="4714576"/>
            <a:ext cx="80648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entury Schoolbook" panose="02040604050505020304" pitchFamily="18" charset="0"/>
              </a:rPr>
              <a:t>"Это важнейшее направление для того, чтобы помочь человеку выбрать для себя правильный путь</a:t>
            </a:r>
            <a:r>
              <a:rPr lang="ru-RU" sz="2000" dirty="0" smtClean="0">
                <a:latin typeface="Century Schoolbook" panose="02040604050505020304" pitchFamily="18" charset="0"/>
              </a:rPr>
              <a:t>.</a:t>
            </a:r>
          </a:p>
          <a:p>
            <a:r>
              <a:rPr lang="ru-RU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>
                <a:latin typeface="Century Schoolbook" panose="02040604050505020304" pitchFamily="18" charset="0"/>
              </a:rPr>
              <a:t>И там, если это состоится, его ждет успех. Будем делать это дальше", - заключил глава государства. </a:t>
            </a:r>
          </a:p>
          <a:p>
            <a:pPr algn="just"/>
            <a:endParaRPr lang="ru-RU" sz="20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Century Schoolbook" panose="02040604050505020304" pitchFamily="18" charset="0"/>
              </a:rPr>
              <a:t>Новый Год</a:t>
            </a:r>
            <a:endParaRPr lang="ru-RU" sz="2000" dirty="0">
              <a:latin typeface="Century Schoolbook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64758"/>
            <a:ext cx="3938263" cy="3938263"/>
          </a:xfrm>
        </p:spPr>
      </p:pic>
      <p:sp>
        <p:nvSpPr>
          <p:cNvPr id="5" name="TextBox 4"/>
          <p:cNvSpPr txBox="1"/>
          <p:nvPr/>
        </p:nvSpPr>
        <p:spPr>
          <a:xfrm>
            <a:off x="1115616" y="5805264"/>
            <a:ext cx="3642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 Schoolbook" panose="02040604050505020304" pitchFamily="18" charset="0"/>
              </a:rPr>
              <a:t>Снегурочка в ясельной группе </a:t>
            </a:r>
            <a:endParaRPr lang="ru-RU" dirty="0">
              <a:latin typeface="Century Schoolbook" panose="020406040505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33453"/>
            <a:ext cx="3969568" cy="39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1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36712"/>
            <a:ext cx="5229200" cy="5229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82111"/>
            <a:ext cx="3960440" cy="560315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95400" y="2819400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6600"/>
                </a:solidFill>
                <a:effectLst/>
              </a:rPr>
              <a:t>Спасибо за внимание!</a:t>
            </a:r>
            <a:endParaRPr lang="ru-RU" sz="5400" b="1" cap="none" spc="0" dirty="0">
              <a:ln/>
              <a:solidFill>
                <a:srgbClr val="006600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92696"/>
            <a:ext cx="7560840" cy="543346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>
                <a:latin typeface="Century Schoolbook" panose="02040604050505020304" pitchFamily="18" charset="0"/>
              </a:rPr>
              <a:t> Профессиональная </a:t>
            </a:r>
            <a:r>
              <a:rPr lang="ru-RU" sz="2000" b="1" dirty="0">
                <a:latin typeface="Century Schoolbook" panose="02040604050505020304" pitchFamily="18" charset="0"/>
              </a:rPr>
              <a:t>ориентация </a:t>
            </a:r>
            <a:r>
              <a:rPr lang="ru-RU" sz="2000" dirty="0">
                <a:latin typeface="Century Schoolbook" panose="02040604050505020304" pitchFamily="18" charset="0"/>
              </a:rPr>
              <a:t>– это система научно обоснованных мероприятий, направленных на подготовку </a:t>
            </a:r>
            <a:r>
              <a:rPr lang="ru-RU" sz="2000" b="1" dirty="0">
                <a:latin typeface="Century Schoolbook" panose="02040604050505020304" pitchFamily="18" charset="0"/>
              </a:rPr>
              <a:t>школьников </a:t>
            </a:r>
            <a:r>
              <a:rPr lang="ru-RU" sz="2000" dirty="0">
                <a:latin typeface="Century Schoolbook" panose="02040604050505020304" pitchFamily="18" charset="0"/>
              </a:rPr>
              <a:t>к выбору профессии с учётом особенностей личности и социально-экономической ситуации на рынке труда, на оказание помощи </a:t>
            </a:r>
            <a:r>
              <a:rPr lang="ru-RU" sz="2000" b="1" dirty="0">
                <a:latin typeface="Century Schoolbook" panose="02040604050505020304" pitchFamily="18" charset="0"/>
              </a:rPr>
              <a:t>учащимся </a:t>
            </a:r>
            <a:r>
              <a:rPr lang="ru-RU" sz="2000" dirty="0">
                <a:latin typeface="Century Schoolbook" panose="02040604050505020304" pitchFamily="18" charset="0"/>
              </a:rPr>
              <a:t>в </a:t>
            </a:r>
            <a:r>
              <a:rPr lang="ru-RU" sz="2000" b="1" dirty="0">
                <a:latin typeface="Century Schoolbook" panose="02040604050505020304" pitchFamily="18" charset="0"/>
              </a:rPr>
              <a:t>профессиональном </a:t>
            </a:r>
            <a:r>
              <a:rPr lang="ru-RU" sz="2000" dirty="0">
                <a:latin typeface="Century Schoolbook" panose="02040604050505020304" pitchFamily="18" charset="0"/>
              </a:rPr>
              <a:t>самоопределении и трудоустройстве.</a:t>
            </a:r>
          </a:p>
          <a:p>
            <a:endParaRPr lang="ru-RU" sz="2000" dirty="0">
              <a:latin typeface="Century Schoolbook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08920"/>
            <a:ext cx="3517950" cy="369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695323"/>
              </p:ext>
            </p:extLst>
          </p:nvPr>
        </p:nvGraphicFramePr>
        <p:xfrm>
          <a:off x="762000" y="699287"/>
          <a:ext cx="8153400" cy="603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5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3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Century Schoolbook" panose="02040604050505020304" pitchFamily="18" charset="0"/>
                        </a:rPr>
                        <a:t>Цель проекта 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популяризация профессий</a:t>
                      </a:r>
                      <a:r>
                        <a:rPr lang="ru-RU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 детского сада среди учащихся старших</a:t>
                      </a:r>
                      <a:r>
                        <a:rPr lang="ru-RU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классов Гимназии №1. </a:t>
                      </a:r>
                      <a:endParaRPr lang="ru-RU" sz="2800" kern="1200" dirty="0" smtClean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  <a:p>
                      <a:endParaRPr lang="ru-RU" dirty="0" smtClean="0"/>
                    </a:p>
                    <a:p>
                      <a:r>
                        <a:rPr lang="ru-RU" b="1" dirty="0" smtClean="0">
                          <a:latin typeface="Century Schoolbook" panose="02040604050505020304" pitchFamily="18" charset="0"/>
                        </a:rPr>
                        <a:t>Задачи:</a:t>
                      </a:r>
                    </a:p>
                    <a:p>
                      <a:endParaRPr lang="ru-RU" b="1" dirty="0" smtClean="0">
                        <a:latin typeface="Century Schoolbook" panose="020406040505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Формировать понимания сущности и социальной значимости профессий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 в детском саду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 Знакомство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 со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свойствами и качествами личности, необходимых будущему педагогу.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Развивать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 умения самостоятельно определять задачи профессионального и личностного развития.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- Воспитывать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 активность в проектировании своего профессионального будущего.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931224" cy="550547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 </a:t>
            </a:r>
            <a:r>
              <a:rPr lang="ru-RU" sz="1600" b="1" i="1" dirty="0" smtClean="0">
                <a:solidFill>
                  <a:srgbClr val="FF0000"/>
                </a:solidFill>
              </a:rPr>
              <a:t>Целевой </a:t>
            </a:r>
            <a:r>
              <a:rPr lang="ru-RU" sz="1600" b="1" i="1" dirty="0">
                <a:solidFill>
                  <a:srgbClr val="FF0000"/>
                </a:solidFill>
              </a:rPr>
              <a:t>аудиторией </a:t>
            </a:r>
            <a:r>
              <a:rPr lang="ru-RU" sz="1600" b="1" dirty="0">
                <a:solidFill>
                  <a:srgbClr val="FF0000"/>
                </a:solidFill>
              </a:rPr>
              <a:t>проекта являются: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smtClean="0">
                <a:latin typeface="Century Schoolbook" panose="02040604050505020304" pitchFamily="18" charset="0"/>
              </a:rPr>
              <a:t>Участники </a:t>
            </a:r>
            <a:r>
              <a:rPr lang="ru-RU" sz="1600" dirty="0">
                <a:latin typeface="Century Schoolbook" panose="02040604050505020304" pitchFamily="18" charset="0"/>
              </a:rPr>
              <a:t>проекта: администрация ДОУ, педагоги и специалисты дошкольной организации, администрация Гимназии №1, педагоги школы, старшие школьники 9 класс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614468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3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764704"/>
            <a:ext cx="83529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Century Schoolbook" panose="02040604050505020304" pitchFamily="18" charset="0"/>
              </a:rPr>
              <a:t>Проект </a:t>
            </a:r>
            <a:r>
              <a:rPr lang="ru-RU" sz="2000" dirty="0">
                <a:latin typeface="Century Schoolbook" panose="02040604050505020304" pitchFamily="18" charset="0"/>
              </a:rPr>
              <a:t>рассчитан на   2025- 2026 учебный </a:t>
            </a:r>
            <a:r>
              <a:rPr lang="ru-RU" sz="2000" dirty="0" smtClean="0">
                <a:latin typeface="Century Schoolbook" panose="02040604050505020304" pitchFamily="18" charset="0"/>
              </a:rPr>
              <a:t>год, </a:t>
            </a:r>
          </a:p>
          <a:p>
            <a:pPr algn="ctr"/>
            <a:r>
              <a:rPr lang="ru-RU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>
                <a:latin typeface="Century Schoolbook" panose="02040604050505020304" pitchFamily="18" charset="0"/>
              </a:rPr>
              <a:t>2026 - 2027 учебный года и включает в себя три этапа</a:t>
            </a:r>
            <a:r>
              <a:rPr lang="ru-RU" sz="2000" dirty="0" smtClean="0">
                <a:latin typeface="Century Schoolbook" panose="02040604050505020304" pitchFamily="18" charset="0"/>
              </a:rPr>
              <a:t>:</a:t>
            </a:r>
          </a:p>
          <a:p>
            <a:endParaRPr lang="ru-RU" sz="2800" dirty="0">
              <a:latin typeface="Century Schoolbook" panose="020406040505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latin typeface="Century Schoolbook" panose="02040604050505020304" pitchFamily="18" charset="0"/>
              </a:rPr>
              <a:t>подготовительный</a:t>
            </a:r>
            <a:r>
              <a:rPr lang="ru-RU" sz="28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>
                <a:latin typeface="Century Schoolbook" panose="02040604050505020304" pitchFamily="18" charset="0"/>
              </a:rPr>
              <a:t>(с 01.09.2025 по 09. 11. 2025</a:t>
            </a:r>
            <a:r>
              <a:rPr lang="ru-RU" sz="2000" dirty="0" smtClean="0">
                <a:latin typeface="Century Schoolbook" panose="02040604050505020304" pitchFamily="18" charset="0"/>
              </a:rPr>
              <a:t>);</a:t>
            </a:r>
          </a:p>
          <a:p>
            <a:pPr marL="457200" indent="-457200">
              <a:buFontTx/>
              <a:buChar char="-"/>
            </a:pPr>
            <a:endParaRPr lang="ru-RU" sz="2800" dirty="0">
              <a:latin typeface="Century Schoolbook" panose="020406040505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latin typeface="Century Schoolbook" panose="02040604050505020304" pitchFamily="18" charset="0"/>
              </a:rPr>
              <a:t>основной</a:t>
            </a:r>
            <a:r>
              <a:rPr lang="ru-RU" sz="28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>
                <a:latin typeface="Century Schoolbook" panose="02040604050505020304" pitchFamily="18" charset="0"/>
              </a:rPr>
              <a:t>(с 20. 11.2025 по 01.04.2027</a:t>
            </a:r>
            <a:r>
              <a:rPr lang="ru-RU" sz="2000" dirty="0" smtClean="0">
                <a:latin typeface="Century Schoolbook" panose="02040604050505020304" pitchFamily="18" charset="0"/>
              </a:rPr>
              <a:t>);</a:t>
            </a:r>
          </a:p>
          <a:p>
            <a:pPr marL="457200" indent="-457200">
              <a:buFontTx/>
              <a:buChar char="-"/>
            </a:pPr>
            <a:endParaRPr lang="ru-RU" sz="2800" dirty="0">
              <a:latin typeface="Century Schoolbook" panose="02040604050505020304" pitchFamily="18" charset="0"/>
            </a:endParaRPr>
          </a:p>
          <a:p>
            <a:r>
              <a:rPr lang="ru-RU" sz="2800" dirty="0">
                <a:latin typeface="Century Schoolbook" panose="02040604050505020304" pitchFamily="18" charset="0"/>
              </a:rPr>
              <a:t>- </a:t>
            </a:r>
            <a:r>
              <a:rPr lang="ru-RU" sz="2800" b="1" dirty="0">
                <a:latin typeface="Century Schoolbook" panose="02040604050505020304" pitchFamily="18" charset="0"/>
              </a:rPr>
              <a:t>заключительный</a:t>
            </a:r>
            <a:r>
              <a:rPr lang="ru-RU" sz="2800" dirty="0">
                <a:latin typeface="Century Schoolbook" panose="02040604050505020304" pitchFamily="18" charset="0"/>
              </a:rPr>
              <a:t> </a:t>
            </a:r>
            <a:r>
              <a:rPr lang="ru-RU" sz="2000" dirty="0">
                <a:latin typeface="Century Schoolbook" panose="02040604050505020304" pitchFamily="18" charset="0"/>
              </a:rPr>
              <a:t>(с 02.05.2027 по 01. 06.2027)</a:t>
            </a:r>
            <a:r>
              <a:rPr lang="ru-RU" sz="2800" dirty="0">
                <a:latin typeface="Century Schoolbook" panose="02040604050505020304" pitchFamily="18" charset="0"/>
              </a:rPr>
              <a:t> </a:t>
            </a:r>
          </a:p>
          <a:p>
            <a:r>
              <a:rPr lang="ru-RU" sz="2800" dirty="0">
                <a:latin typeface="Century Schoolbook" panose="02040604050505020304" pitchFamily="18" charset="0"/>
              </a:rPr>
              <a:t> 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571184" cy="364902"/>
          </a:xfrm>
        </p:spPr>
        <p:txBody>
          <a:bodyPr/>
          <a:lstStyle/>
          <a:p>
            <a:pPr algn="l"/>
            <a:r>
              <a:rPr lang="ru-RU" sz="2000" dirty="0">
                <a:latin typeface="Century Schoolbook" panose="02040604050505020304" pitchFamily="18" charset="0"/>
              </a:rPr>
              <a:t>При разработке системы профессиональной ориентации  </a:t>
            </a:r>
            <a:r>
              <a:rPr lang="ru-RU" sz="2000" dirty="0" smtClean="0">
                <a:latin typeface="Century Schoolbook" panose="02040604050505020304" pitchFamily="18" charset="0"/>
              </a:rPr>
              <a:t>использованы следующие </a:t>
            </a:r>
            <a:r>
              <a:rPr lang="ru-RU" sz="2000" b="1" i="1" dirty="0">
                <a:latin typeface="Century Schoolbook" panose="02040604050505020304" pitchFamily="18" charset="0"/>
              </a:rPr>
              <a:t>методы:</a:t>
            </a:r>
            <a:r>
              <a:rPr lang="ru-RU" sz="2000" dirty="0">
                <a:latin typeface="Century Schoolbook" panose="02040604050505020304" pitchFamily="18" charset="0"/>
              </a:rPr>
              <a:t/>
            </a:r>
            <a:br>
              <a:rPr lang="ru-RU" sz="2000" dirty="0">
                <a:latin typeface="Century Schoolbook" panose="02040604050505020304" pitchFamily="18" charset="0"/>
              </a:rPr>
            </a:br>
            <a:endParaRPr lang="ru-RU" sz="2000" dirty="0"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7638"/>
            <a:ext cx="7715200" cy="4708525"/>
          </a:xfrm>
        </p:spPr>
        <p:txBody>
          <a:bodyPr/>
          <a:lstStyle/>
          <a:p>
            <a:pPr marL="0" indent="0">
              <a:buNone/>
            </a:pPr>
            <a:endParaRPr lang="ru-RU" sz="2400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entury Schoolbook" panose="02040604050505020304" pitchFamily="18" charset="0"/>
              </a:rPr>
              <a:t>Профессиональное </a:t>
            </a:r>
            <a:r>
              <a:rPr lang="ru-RU" sz="2400" dirty="0">
                <a:latin typeface="Century Schoolbook" panose="02040604050505020304" pitchFamily="18" charset="0"/>
              </a:rPr>
              <a:t>информирование </a:t>
            </a:r>
            <a:endParaRPr lang="ru-RU" sz="2400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entury Schoolbook" panose="02040604050505020304" pitchFamily="18" charset="0"/>
              </a:rPr>
              <a:t>Профессиональное просвещение</a:t>
            </a:r>
          </a:p>
          <a:p>
            <a:pPr marL="0" indent="0">
              <a:buNone/>
            </a:pPr>
            <a:endParaRPr lang="ru-RU" sz="2400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entury Schoolbook" panose="02040604050505020304" pitchFamily="18" charset="0"/>
              </a:rPr>
              <a:t>Профессиональная диагностика</a:t>
            </a:r>
          </a:p>
          <a:p>
            <a:pPr marL="0" indent="0">
              <a:buNone/>
            </a:pPr>
            <a:endParaRPr lang="ru-RU" sz="2400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entury Schoolbook" panose="02040604050505020304" pitchFamily="18" charset="0"/>
              </a:rPr>
              <a:t>Профессиональная </a:t>
            </a:r>
            <a:r>
              <a:rPr lang="ru-RU" sz="2400" dirty="0">
                <a:latin typeface="Century Schoolbook" panose="02040604050505020304" pitchFamily="18" charset="0"/>
              </a:rPr>
              <a:t>пропедевтика </a:t>
            </a:r>
            <a:endParaRPr lang="ru-RU" sz="2400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entury Schoolbook" panose="02040604050505020304" pitchFamily="18" charset="0"/>
              </a:rPr>
              <a:t>Профессиональное </a:t>
            </a:r>
            <a:r>
              <a:rPr lang="ru-RU" sz="2400" dirty="0">
                <a:latin typeface="Century Schoolbook" panose="02040604050505020304" pitchFamily="18" charset="0"/>
              </a:rPr>
              <a:t>консультирование педагога </a:t>
            </a:r>
            <a:endParaRPr lang="ru-RU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34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ru-RU" sz="2800" b="1" dirty="0">
                <a:latin typeface="Century Schoolbook" panose="02040604050505020304" pitchFamily="18" charset="0"/>
              </a:rPr>
              <a:t>Использование в процессе обучения психодиагностических методик:</a:t>
            </a:r>
            <a:br>
              <a:rPr lang="ru-RU" sz="2800" b="1" dirty="0">
                <a:latin typeface="Century Schoolbook" panose="02040604050505020304" pitchFamily="18" charset="0"/>
              </a:rPr>
            </a:br>
            <a:endParaRPr lang="ru-RU" sz="2800" b="1" dirty="0"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Century Schoolbook" panose="02040604050505020304" pitchFamily="18" charset="0"/>
              </a:rPr>
              <a:t>-</a:t>
            </a:r>
            <a:r>
              <a:rPr lang="ru-RU" sz="2000" dirty="0">
                <a:latin typeface="Century Schoolbook" panose="02040604050505020304" pitchFamily="18" charset="0"/>
              </a:rPr>
              <a:t>дифференциально-диагностический опросник Е. А. Климова (ДДО);</a:t>
            </a:r>
          </a:p>
          <a:p>
            <a:pPr marL="0" indent="0">
              <a:buNone/>
            </a:pPr>
            <a:r>
              <a:rPr lang="ru-RU" sz="2000" dirty="0">
                <a:latin typeface="Century Schoolbook" panose="02040604050505020304" pitchFamily="18" charset="0"/>
              </a:rPr>
              <a:t>- </a:t>
            </a:r>
            <a:r>
              <a:rPr lang="ru-RU" sz="2000" dirty="0" smtClean="0">
                <a:latin typeface="Century Schoolbook" panose="02040604050505020304" pitchFamily="18" charset="0"/>
              </a:rPr>
              <a:t>профессионально-личностный </a:t>
            </a:r>
            <a:r>
              <a:rPr lang="ru-RU" sz="2000" dirty="0">
                <a:latin typeface="Century Schoolbook" panose="02040604050505020304" pitchFamily="18" charset="0"/>
              </a:rPr>
              <a:t>опросник В. П. Петрова (ПЛО):</a:t>
            </a:r>
          </a:p>
          <a:p>
            <a:pPr marL="0" indent="0">
              <a:buNone/>
            </a:pPr>
            <a:r>
              <a:rPr lang="ru-RU" sz="2000" dirty="0">
                <a:latin typeface="Century Schoolbook" panose="02040604050505020304" pitchFamily="18" charset="0"/>
              </a:rPr>
              <a:t>- методика «Карта Интересов» А.Е. </a:t>
            </a:r>
            <a:r>
              <a:rPr lang="ru-RU" sz="2000" dirty="0" err="1">
                <a:latin typeface="Century Schoolbook" panose="02040604050505020304" pitchFamily="18" charset="0"/>
              </a:rPr>
              <a:t>Голомшток</a:t>
            </a:r>
            <a:r>
              <a:rPr lang="ru-RU" sz="2000" dirty="0">
                <a:latin typeface="Century Schoolbook" panose="020406040505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latin typeface="Century Schoolbook" panose="02040604050505020304" pitchFamily="18" charset="0"/>
              </a:rPr>
              <a:t>- методика изучения мотивов профессиональной деятельности учащегося</a:t>
            </a:r>
          </a:p>
          <a:p>
            <a:pPr marL="0" indent="0">
              <a:buNone/>
            </a:pPr>
            <a:r>
              <a:rPr lang="ru-RU" sz="2000" dirty="0" err="1">
                <a:latin typeface="Century Schoolbook" panose="02040604050505020304" pitchFamily="18" charset="0"/>
              </a:rPr>
              <a:t>Л.А.Головей</a:t>
            </a:r>
            <a:r>
              <a:rPr lang="ru-RU" sz="2000" dirty="0">
                <a:latin typeface="Century Schoolbook" panose="020406040505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latin typeface="Century Schoolbook" panose="02040604050505020304" pitchFamily="18" charset="0"/>
              </a:rPr>
              <a:t>-опросник профессиональных предпочтений Дж. </a:t>
            </a:r>
            <a:r>
              <a:rPr lang="ru-RU" sz="2000" dirty="0" err="1">
                <a:latin typeface="Century Schoolbook" panose="02040604050505020304" pitchFamily="18" charset="0"/>
              </a:rPr>
              <a:t>Холланда</a:t>
            </a:r>
            <a:r>
              <a:rPr lang="ru-RU" sz="2000" dirty="0">
                <a:latin typeface="Century Schoolbook" panose="020406040505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latin typeface="Century Schoolbook" panose="02040604050505020304" pitchFamily="18" charset="0"/>
              </a:rPr>
              <a:t>-тест профессиональных предпочтений Л.А. </a:t>
            </a:r>
            <a:r>
              <a:rPr lang="ru-RU" sz="2000" dirty="0" err="1">
                <a:latin typeface="Century Schoolbook" panose="02040604050505020304" pitchFamily="18" charset="0"/>
              </a:rPr>
              <a:t>Йовайши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>
                <a:latin typeface="Century Schoolbook" panose="02040604050505020304" pitchFamily="18" charset="0"/>
              </a:rPr>
              <a:t>помогут школьникам убедится в правильном выборе профессии или рекомендуют другую, близкую по возможностям.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549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entury Schoolbook" panose="02040604050505020304" pitchFamily="18" charset="0"/>
              </a:rPr>
              <a:t>Знакомство с детским садом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417638"/>
            <a:ext cx="738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Schoolbook" panose="02040604050505020304" pitchFamily="18" charset="0"/>
              </a:rPr>
              <a:t>Приветственное слово заведующего Галина Владимировны</a:t>
            </a:r>
            <a:endParaRPr lang="ru-RU" dirty="0">
              <a:latin typeface="Century Schoolbook" panose="020406040505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0"/>
            <a:ext cx="2769622" cy="4523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27838"/>
            <a:ext cx="3312368" cy="24842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74818"/>
            <a:ext cx="1557517" cy="207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60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3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Тема30</Template>
  <TotalTime>1387</TotalTime>
  <Words>478</Words>
  <Application>Microsoft Office PowerPoint</Application>
  <PresentationFormat>Экран (4:3)</PresentationFormat>
  <Paragraphs>92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Schoolbook</vt:lpstr>
      <vt:lpstr>Times New Roman</vt:lpstr>
      <vt:lpstr>Тема30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разработке системы профессиональной ориентации  использованы следующие методы: </vt:lpstr>
      <vt:lpstr>Использование в процессе обучения психодиагностических методик: </vt:lpstr>
      <vt:lpstr>Знакомство с детским садом</vt:lpstr>
      <vt:lpstr> Выступление старших воспитателей Елены Дмитриевны  Лилии Александровны. Знакомство с должностью старший воспитатель. </vt:lpstr>
      <vt:lpstr>Знакомство с профессиями специалистов</vt:lpstr>
      <vt:lpstr>Презентация PowerPoint</vt:lpstr>
      <vt:lpstr>Презентация PowerPoint</vt:lpstr>
      <vt:lpstr>Профессия музыкальный руководитель</vt:lpstr>
      <vt:lpstr>Инструктор по физвоспитанию</vt:lpstr>
      <vt:lpstr>Воспитатель Панченко Ольга Петровна Технология оригами</vt:lpstr>
      <vt:lpstr>Чаепитие</vt:lpstr>
      <vt:lpstr>Презентация PowerPoint</vt:lpstr>
      <vt:lpstr>Презентация PowerPoint</vt:lpstr>
      <vt:lpstr>Новый Год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Пользователь</cp:lastModifiedBy>
  <cp:revision>100</cp:revision>
  <dcterms:created xsi:type="dcterms:W3CDTF">2018-01-13T05:32:35Z</dcterms:created>
  <dcterms:modified xsi:type="dcterms:W3CDTF">2026-02-13T07:51:09Z</dcterms:modified>
</cp:coreProperties>
</file>