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7" r:id="rId4"/>
    <p:sldId id="266" r:id="rId5"/>
    <p:sldId id="27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7E20E-113D-4443-ADFB-CC5BE0EC502C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60A36-8F95-4152-89A6-224BE77EAB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3002"/>
            <a:ext cx="8929761" cy="6682362"/>
          </a:xfrm>
        </p:spPr>
      </p:pic>
      <p:sp>
        <p:nvSpPr>
          <p:cNvPr id="3" name="Прямоугольник 2"/>
          <p:cNvSpPr/>
          <p:nvPr/>
        </p:nvSpPr>
        <p:spPr>
          <a:xfrm>
            <a:off x="611560" y="1152993"/>
            <a:ext cx="8075240" cy="1139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itchFamily="18" charset="0"/>
                <a:ea typeface="Times New Roman"/>
                <a:cs typeface="Times New Roman" pitchFamily="18" charset="0"/>
              </a:rPr>
              <a:t>МУНИЦИПАЛЬНОЕ КАЗЕННОЕ ДОШКОЛЬНОЕ ОБРАЗОВАТЕЛЬНОЕ УЧРЕЖДЕНИЕ</a:t>
            </a:r>
            <a:endParaRPr lang="ru-RU" sz="1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ИСКИТИМСКОГО РАЙОНА НОВОСИБИРСКОЙ ОБЛАСТИ</a:t>
            </a:r>
            <a:r>
              <a:rPr lang="ru-RU" sz="10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ea typeface="Times New Roman"/>
                <a:cs typeface="Times New Roman" pitchFamily="18" charset="0"/>
              </a:rPr>
              <a:t>ДЕТСКИЙ САД КОМБИНИРОВАННОГО ВИДА</a:t>
            </a:r>
            <a:endParaRPr lang="ru-RU" sz="1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itchFamily="18" charset="0"/>
                <a:ea typeface="Times New Roman"/>
                <a:cs typeface="Times New Roman" pitchFamily="18" charset="0"/>
              </a:rPr>
              <a:t>«КРАСНАЯ ШАПОЧКА» Р.П. ЛИНЕВО</a:t>
            </a:r>
            <a:endParaRPr lang="ru-RU" sz="1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itchFamily="18" charset="0"/>
                <a:ea typeface="Times New Roman"/>
                <a:cs typeface="Times New Roman" pitchFamily="18" charset="0"/>
              </a:rPr>
              <a:t>Адрес: 633216, Новосибирская область, Искитимский район, р.п. Линево, 4-й микрорайон, д.15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itchFamily="18" charset="0"/>
                <a:ea typeface="Times New Roman"/>
                <a:cs typeface="Times New Roman" pitchFamily="18" charset="0"/>
              </a:rPr>
              <a:t>Тел</a:t>
            </a:r>
            <a:r>
              <a:rPr lang="en-US" sz="1000" dirty="0">
                <a:latin typeface="Times New Roman" pitchFamily="18" charset="0"/>
                <a:ea typeface="Times New Roman"/>
                <a:cs typeface="Times New Roman" pitchFamily="18" charset="0"/>
              </a:rPr>
              <a:t>. (8-383-43) 30-623, e-mail:  ds_kra_isk@edu54.ru</a:t>
            </a:r>
            <a:endParaRPr lang="ru-RU" sz="10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873499"/>
            <a:ext cx="74168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проекта </a:t>
            </a:r>
          </a:p>
          <a:p>
            <a:pPr algn="ctr"/>
            <a:endParaRPr lang="ru-RU" dirty="0" smtClean="0"/>
          </a:p>
          <a:p>
            <a:pPr algn="ctr"/>
            <a:r>
              <a:rPr lang="ru-RU" sz="2800" b="1" dirty="0" smtClean="0">
                <a:latin typeface="Century Gothic" panose="020B0502020202020204" pitchFamily="34" charset="0"/>
              </a:rPr>
              <a:t>«Детское наставничество как </a:t>
            </a:r>
          </a:p>
          <a:p>
            <a:pPr algn="ctr"/>
            <a:r>
              <a:rPr lang="ru-RU" sz="2800" b="1" dirty="0">
                <a:latin typeface="Century Gothic" panose="020B0502020202020204" pitchFamily="34" charset="0"/>
              </a:rPr>
              <a:t>ф</a:t>
            </a:r>
            <a:r>
              <a:rPr lang="ru-RU" sz="2800" b="1" dirty="0" smtClean="0">
                <a:latin typeface="Century Gothic" panose="020B0502020202020204" pitchFamily="34" charset="0"/>
              </a:rPr>
              <a:t>орма преемственности со школой»</a:t>
            </a:r>
            <a:endParaRPr lang="ru-RU" sz="28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5936" y="5054451"/>
            <a:ext cx="4536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: старший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 высшей  категории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Анафриенко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Лилия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Александровна</a:t>
            </a:r>
          </a:p>
          <a:p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</a:p>
        </p:txBody>
      </p:sp>
    </p:spTree>
    <p:extLst>
      <p:ext uri="{BB962C8B-B14F-4D97-AF65-F5344CB8AC3E}">
        <p14:creationId xmlns:p14="http://schemas.microsoft.com/office/powerpoint/2010/main" val="296636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-55418"/>
            <a:ext cx="8929761" cy="6682362"/>
          </a:xfrm>
        </p:spPr>
      </p:pic>
      <p:pic>
        <p:nvPicPr>
          <p:cNvPr id="5" name="Рисунок 4" descr="D:\Пользователь\Desktop\Документ-Microsoft-Word-_5_-1536x108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4497588"/>
            <a:ext cx="2556284" cy="163748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83568" y="980728"/>
            <a:ext cx="8064896" cy="3516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«Детское наставничество как форма преемственности со школой»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рассчитан на учебный год с 2023 по 2024 года и включает в себя три этапа: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подготовительный (с 01.08.2023 г по 01.09.2023 г.);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основной (с 02.09.2023 г по 01.06.2024);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заключительный (с 02.06.2024 по 30.08.2024).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проекте участвовали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старший воспитатель Анафриенко Л.А.,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подготовительной группы «Золушка» воспитатель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Панченко О.П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дети подготовительной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 «Хозяюшка» воспитатель Харина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Г.В., музыкальный руководитель Рожкова С.С., дети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первоклассники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Гимназии №1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 своими учителями Лихацкой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Н.П.,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Слоновой М.В.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4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3002"/>
            <a:ext cx="8929761" cy="6682362"/>
          </a:xfrm>
        </p:spPr>
      </p:pic>
      <p:sp>
        <p:nvSpPr>
          <p:cNvPr id="3" name="TextBox 2"/>
          <p:cNvSpPr txBox="1"/>
          <p:nvPr/>
        </p:nvSpPr>
        <p:spPr>
          <a:xfrm>
            <a:off x="539552" y="908720"/>
            <a:ext cx="828092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условий для становления наставнической деятельности между учениками начальной школы Гимназии №1 и подготовительными к школе группами МКДОУ детский сад «Красная шапочка» р.п. Линево 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организовать грамотное педагогическое сопровождение, в наставнической деятельности «первоклассник – ребёнок дошкольник», при выборе содержания и способов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деятельности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поддерживать стремление детей первоклассников заниматься наставничеством как социально-значимой деятельностью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условия для возникновения социально-значимого поступка, приобретения опыта милосердия и заботы у детей дошкольников;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активно вовлекать в наставническую деятельность всех участников образовательных отношений;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воспитывать у детей готовность доводить дело до конца, склонность к анализу и самоанализу деятельности, умение представить результат своей деятельности.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ребят формируется уважительное отношение и чувство принадлежности к своей семье и к сообществу детей и взрослых в ДОУ;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у ребят развивается саморегуляция и происходит накопление личностного опыта, приобретаемого в процессе совместной деятельности с педагогом и другими детьми;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-у детей формируется умение планировать свои действия, контролировать и корректировать результат своей деятельности;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ребятами осваивается опыт общения в социальных отношениях со школьниками и школой;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школьников формируется становление самостоятельности, целенаправленности в профориентации в будущем;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детей формируются основы безопасного поведения в быту, социуме.</a:t>
            </a:r>
          </a:p>
          <a:p>
            <a:r>
              <a:rPr lang="ru-RU" sz="1400" b="1" dirty="0"/>
              <a:t>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7703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3002"/>
            <a:ext cx="8929761" cy="6682362"/>
          </a:xfrm>
        </p:spPr>
      </p:pic>
      <p:sp>
        <p:nvSpPr>
          <p:cNvPr id="3" name="TextBox 2"/>
          <p:cNvSpPr txBox="1"/>
          <p:nvPr/>
        </p:nvSpPr>
        <p:spPr>
          <a:xfrm>
            <a:off x="683568" y="1268760"/>
            <a:ext cx="8003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ходе реализации проекта прошло много интересных совместных мероприятий наставников и наставляемых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276872"/>
            <a:ext cx="56886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Посещение линейки первого сентября  дошколятами</a:t>
            </a:r>
            <a:r>
              <a:rPr lang="ru-RU" dirty="0"/>
              <a:t>.</a:t>
            </a:r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Посещение праздника «Посвящение в Гимназисты».</a:t>
            </a:r>
          </a:p>
          <a:p>
            <a:endParaRPr lang="ru-RU" dirty="0"/>
          </a:p>
          <a:p>
            <a:r>
              <a:rPr lang="ru-RU" dirty="0" smtClean="0"/>
              <a:t>Совместные спортивные мероприятия.</a:t>
            </a:r>
          </a:p>
          <a:p>
            <a:endParaRPr lang="ru-RU" dirty="0"/>
          </a:p>
          <a:p>
            <a:r>
              <a:rPr lang="ru-RU" dirty="0" smtClean="0"/>
              <a:t>Шашечный турнир.</a:t>
            </a:r>
          </a:p>
          <a:p>
            <a:endParaRPr lang="ru-RU" dirty="0"/>
          </a:p>
          <a:p>
            <a:r>
              <a:rPr lang="ru-RU" dirty="0" smtClean="0"/>
              <a:t>Экскурсия в школу, экскурсоводами были сами </a:t>
            </a:r>
          </a:p>
          <a:p>
            <a:r>
              <a:rPr lang="ru-RU" dirty="0" smtClean="0"/>
              <a:t>ребята первоклассники.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212976"/>
            <a:ext cx="2098576" cy="279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5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63320"/>
            <a:ext cx="8857753" cy="6732680"/>
          </a:xfrm>
        </p:spPr>
      </p:pic>
      <p:sp>
        <p:nvSpPr>
          <p:cNvPr id="9" name="Прямоугольник 8"/>
          <p:cNvSpPr/>
          <p:nvPr/>
        </p:nvSpPr>
        <p:spPr>
          <a:xfrm>
            <a:off x="1979712" y="764704"/>
            <a:ext cx="5472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Экскурсия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 началась с раздевалки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48357" y="2178368"/>
            <a:ext cx="3382173" cy="253663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5712" y="1798638"/>
            <a:ext cx="3048000" cy="2286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75176" y="2286000"/>
            <a:ext cx="3048000" cy="2286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56177" y="5221954"/>
            <a:ext cx="253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 ботанического сада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481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3002"/>
            <a:ext cx="8929761" cy="6682362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0316" y="1658076"/>
            <a:ext cx="3690594" cy="276794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4676" y="1637654"/>
            <a:ext cx="3713933" cy="2785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31641" y="522920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школьной библиотеки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5229200"/>
            <a:ext cx="229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столовая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952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63320"/>
            <a:ext cx="8857753" cy="6732680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5745" y="1198685"/>
            <a:ext cx="3048000" cy="2286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20680" y="1198685"/>
            <a:ext cx="3048000" cy="2286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189" y="2647191"/>
            <a:ext cx="4005015" cy="300376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74591" y="5733256"/>
            <a:ext cx="5315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символа Гимназии №1 (подсолнух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8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00" y="116632"/>
            <a:ext cx="8580072" cy="6552728"/>
          </a:xfrm>
        </p:spPr>
      </p:pic>
      <p:sp>
        <p:nvSpPr>
          <p:cNvPr id="3" name="Прямоугольник 2"/>
          <p:cNvSpPr/>
          <p:nvPr/>
        </p:nvSpPr>
        <p:spPr>
          <a:xfrm>
            <a:off x="899592" y="1268760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Подведены  итоги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совместной работы по наставничеству и профессиональной ориентации  младших школьников Гимназии №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на педагогическом совете 28.05.2024 года.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еализация проекта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прошла успешно. В перспективе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новый  2024-25учебный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 будет продолжено сотрудничество с Гимназией №1 с будущими первоклассниками, многие из которых будут выпускниками детского сада.</a:t>
            </a:r>
            <a:endParaRPr lang="ru-RU" sz="2800" dirty="0">
              <a:latin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49918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480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Viola</dc:creator>
  <cp:lastModifiedBy>Пользователь</cp:lastModifiedBy>
  <cp:revision>20</cp:revision>
  <dcterms:created xsi:type="dcterms:W3CDTF">2017-04-16T14:58:41Z</dcterms:created>
  <dcterms:modified xsi:type="dcterms:W3CDTF">2024-05-24T09:27:22Z</dcterms:modified>
</cp:coreProperties>
</file>