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9" r:id="rId3"/>
    <p:sldId id="265" r:id="rId4"/>
    <p:sldId id="260" r:id="rId5"/>
    <p:sldId id="268" r:id="rId6"/>
    <p:sldId id="271" r:id="rId7"/>
    <p:sldId id="273" r:id="rId8"/>
    <p:sldId id="275" r:id="rId9"/>
    <p:sldId id="274" r:id="rId10"/>
    <p:sldId id="270" r:id="rId11"/>
    <p:sldId id="272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12.11.2024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катя  федорова\Desktop\фотки для презентации\medium_20100322125405470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15616" y="3957843"/>
            <a:ext cx="2214197" cy="239869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59632" y="1844824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60066"/>
                </a:solidFill>
                <a:latin typeface="Comic Sans MS" panose="030F0702030302020204" pitchFamily="66" charset="0"/>
              </a:rPr>
              <a:t>Нетрадиционное родительское собрание  </a:t>
            </a:r>
            <a:endParaRPr lang="ru-RU" sz="2000" b="1" dirty="0" smtClean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в </a:t>
            </a:r>
            <a:r>
              <a:rPr lang="ru-RU" sz="20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формате  </a:t>
            </a:r>
            <a:r>
              <a:rPr lang="ru-RU" sz="2000" b="1" dirty="0">
                <a:solidFill>
                  <a:srgbClr val="660066"/>
                </a:solidFill>
                <a:latin typeface="Comic Sans MS" panose="030F0702030302020204" pitchFamily="66" charset="0"/>
              </a:rPr>
              <a:t>«Круглый стол» </a:t>
            </a:r>
            <a:endParaRPr lang="ru-RU" sz="2000" b="1" dirty="0" smtClean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Тема</a:t>
            </a:r>
            <a:r>
              <a:rPr lang="ru-RU" sz="2000" b="1" dirty="0">
                <a:solidFill>
                  <a:srgbClr val="660066"/>
                </a:solidFill>
                <a:latin typeface="Comic Sans MS" panose="030F0702030302020204" pitchFamily="66" charset="0"/>
              </a:rPr>
              <a:t>: «Взаимодействие детского сада и семьи в развитии познавательной активности ребенка</a:t>
            </a:r>
            <a:r>
              <a:rPr lang="ru-RU" sz="20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».</a:t>
            </a:r>
          </a:p>
          <a:p>
            <a:pPr algn="ctr"/>
            <a:r>
              <a:rPr lang="ru-RU" sz="20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 </a:t>
            </a:r>
            <a:r>
              <a:rPr lang="ru-RU" sz="14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во второй младшей группе «Дюймовочка»</a:t>
            </a:r>
            <a:endParaRPr lang="ru-RU" sz="1400" dirty="0" smtClean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 algn="ctr"/>
            <a:endParaRPr lang="ru-RU" sz="2000" dirty="0">
              <a:solidFill>
                <a:srgbClr val="66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32656"/>
            <a:ext cx="7416824" cy="10656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40385"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Comic Sans MS" panose="030F0702030302020204" pitchFamily="66" charset="0"/>
                <a:ea typeface="Times New Roman"/>
                <a:cs typeface="Times New Roman"/>
              </a:rPr>
              <a:t>Муниципальное казенное дошкольное образовательное учреждение Искитимского  района, Новосибирской области, детский  </a:t>
            </a:r>
            <a:r>
              <a:rPr lang="ru-RU" sz="1100" dirty="0">
                <a:latin typeface="Comic Sans MS" panose="030F0702030302020204" pitchFamily="66" charset="0"/>
                <a:ea typeface="Times New Roman"/>
                <a:cs typeface="Times New Roman"/>
              </a:rPr>
              <a:t>сад  комбинированного вида «Красная шапочка»  р.п. </a:t>
            </a:r>
            <a:r>
              <a:rPr lang="ru-RU" sz="1100" dirty="0" smtClean="0">
                <a:latin typeface="Comic Sans MS" panose="030F0702030302020204" pitchFamily="66" charset="0"/>
                <a:ea typeface="Times New Roman"/>
                <a:cs typeface="Times New Roman"/>
              </a:rPr>
              <a:t>Линево</a:t>
            </a:r>
            <a:endParaRPr lang="ru-RU" sz="1100" dirty="0">
              <a:latin typeface="Comic Sans MS" panose="030F0702030302020204" pitchFamily="66" charset="0"/>
              <a:ea typeface="Times New Roman"/>
              <a:cs typeface="Times New Roman"/>
            </a:endParaRPr>
          </a:p>
          <a:p>
            <a:pPr marR="540385"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Comic Sans MS" panose="030F0702030302020204" pitchFamily="66" charset="0"/>
                <a:ea typeface="Times New Roman"/>
                <a:cs typeface="Times New Roman"/>
              </a:rPr>
              <a:t>Адрес: 633216 р.п. Линево </a:t>
            </a:r>
            <a:r>
              <a:rPr lang="ru-RU" sz="1100" dirty="0" smtClean="0">
                <a:latin typeface="Comic Sans MS" panose="030F0702030302020204" pitchFamily="66" charset="0"/>
                <a:ea typeface="Times New Roman"/>
                <a:cs typeface="Times New Roman"/>
              </a:rPr>
              <a:t>4-й  </a:t>
            </a:r>
            <a:r>
              <a:rPr lang="ru-RU" sz="1100" dirty="0">
                <a:latin typeface="Comic Sans MS" panose="030F0702030302020204" pitchFamily="66" charset="0"/>
                <a:ea typeface="Times New Roman"/>
                <a:cs typeface="Times New Roman"/>
              </a:rPr>
              <a:t>микрорайон д. 15,  </a:t>
            </a:r>
          </a:p>
          <a:p>
            <a:pPr marR="540385"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Comic Sans MS" panose="030F0702030302020204" pitchFamily="66" charset="0"/>
                <a:ea typeface="Times New Roman"/>
                <a:cs typeface="Times New Roman"/>
              </a:rPr>
              <a:t>тел/ факс (8 383 43 ) 3-38-21 </a:t>
            </a:r>
            <a:r>
              <a:rPr lang="ru-RU" sz="1100" dirty="0" smtClean="0">
                <a:latin typeface="Comic Sans MS" panose="030F0702030302020204" pitchFamily="66" charset="0"/>
                <a:ea typeface="Times New Roman"/>
                <a:cs typeface="Times New Roman"/>
              </a:rPr>
              <a:t>Е-mail:</a:t>
            </a:r>
            <a:r>
              <a:rPr lang="en-US" sz="1100" dirty="0" smtClean="0">
                <a:latin typeface="Comic Sans MS" panose="030F0702030302020204" pitchFamily="66" charset="0"/>
                <a:ea typeface="Times New Roman"/>
                <a:cs typeface="Times New Roman"/>
              </a:rPr>
              <a:t>ds_kra-isk@edu54.ru</a:t>
            </a:r>
            <a:endParaRPr lang="ru-RU" sz="1100" dirty="0">
              <a:latin typeface="Comic Sans MS" panose="030F0702030302020204" pitchFamily="66" charset="0"/>
              <a:ea typeface="Times New Roman"/>
              <a:cs typeface="Times New Roman"/>
            </a:endParaRPr>
          </a:p>
          <a:p>
            <a:pPr marR="540385"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Comic Sans MS" panose="030F0702030302020204" pitchFamily="66" charset="0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4365104"/>
            <a:ext cx="7020272" cy="189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ts val="1880"/>
              </a:spcBef>
              <a:spcAft>
                <a:spcPts val="1880"/>
              </a:spcAft>
            </a:pPr>
            <a:r>
              <a:rPr lang="ru-RU" dirty="0" smtClean="0">
                <a:latin typeface="Comic Sans MS" panose="030F0702030302020204" pitchFamily="66" charset="0"/>
                <a:ea typeface="Times New Roman"/>
              </a:rPr>
              <a:t>Воспитатели :</a:t>
            </a:r>
            <a:r>
              <a:rPr lang="ru-RU" dirty="0" err="1" smtClean="0">
                <a:latin typeface="Comic Sans MS" panose="030F0702030302020204" pitchFamily="66" charset="0"/>
                <a:ea typeface="Times New Roman"/>
              </a:rPr>
              <a:t>Пасканова</a:t>
            </a:r>
            <a:r>
              <a:rPr lang="ru-RU" dirty="0" smtClean="0">
                <a:latin typeface="Comic Sans MS" panose="030F0702030302020204" pitchFamily="66" charset="0"/>
                <a:ea typeface="Times New Roman"/>
              </a:rPr>
              <a:t> И.В. </a:t>
            </a:r>
          </a:p>
          <a:p>
            <a:pPr algn="ctr" fontAlgn="base">
              <a:spcBef>
                <a:spcPts val="1880"/>
              </a:spcBef>
              <a:spcAft>
                <a:spcPts val="1880"/>
              </a:spcAft>
            </a:pPr>
            <a:endParaRPr lang="ru-RU" dirty="0" smtClean="0">
              <a:latin typeface="Comic Sans MS" panose="030F0702030302020204" pitchFamily="66" charset="0"/>
              <a:ea typeface="Times New Roman"/>
            </a:endParaRPr>
          </a:p>
          <a:p>
            <a:pPr algn="ctr" fontAlgn="base">
              <a:spcBef>
                <a:spcPts val="1880"/>
              </a:spcBef>
              <a:spcAft>
                <a:spcPts val="1880"/>
              </a:spcAft>
            </a:pPr>
            <a:r>
              <a:rPr lang="ru-RU" dirty="0" smtClean="0">
                <a:latin typeface="Comic Sans MS" panose="030F0702030302020204" pitchFamily="66" charset="0"/>
                <a:ea typeface="Times New Roman"/>
              </a:rPr>
              <a:t>2020 </a:t>
            </a:r>
            <a:r>
              <a:rPr lang="ru-RU" dirty="0">
                <a:latin typeface="Comic Sans MS" panose="030F0702030302020204" pitchFamily="66" charset="0"/>
                <a:ea typeface="Times New Roman"/>
              </a:rPr>
              <a:t>год</a:t>
            </a:r>
            <a:endParaRPr lang="ru-RU" sz="3200" b="1" dirty="0">
              <a:latin typeface="Comic Sans MS" panose="030F0702030302020204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1429"/>
            <a:ext cx="7632848" cy="419806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48333" y="404664"/>
            <a:ext cx="63626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4.часть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Совместный танец-игра «Шел козел…»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Чаепитие.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1662" y="2780928"/>
            <a:ext cx="775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omic Sans MS" panose="030F0702030302020204" pitchFamily="66" charset="0"/>
              </a:rPr>
              <a:t>Цель: </a:t>
            </a:r>
            <a:r>
              <a:rPr lang="ru-RU" dirty="0">
                <a:latin typeface="Comic Sans MS" panose="030F0702030302020204" pitchFamily="66" charset="0"/>
              </a:rPr>
              <a:t>повышение педагогической компетенции родителей по проблеме развития  познавательной активности детей дошкольного </a:t>
            </a:r>
            <a:r>
              <a:rPr lang="ru-RU" dirty="0" smtClean="0">
                <a:latin typeface="Comic Sans MS" panose="030F0702030302020204" pitchFamily="66" charset="0"/>
              </a:rPr>
              <a:t>возраста через проектную деятельность.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b="1" i="1" dirty="0">
                <a:latin typeface="Comic Sans MS" panose="030F0702030302020204" pitchFamily="66" charset="0"/>
              </a:rPr>
              <a:t>Задачи:</a:t>
            </a:r>
            <a:endParaRPr lang="ru-RU" dirty="0">
              <a:latin typeface="Comic Sans MS" panose="030F0702030302020204" pitchFamily="66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omic Sans MS" panose="030F0702030302020204" pitchFamily="66" charset="0"/>
              </a:rPr>
              <a:t>Формировать понятие родителей о познавательной </a:t>
            </a:r>
            <a:r>
              <a:rPr lang="ru-RU" dirty="0" smtClean="0">
                <a:latin typeface="Comic Sans MS" panose="030F0702030302020204" pitchFamily="66" charset="0"/>
              </a:rPr>
              <a:t>активности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через проектную деятельность.</a:t>
            </a:r>
            <a:endParaRPr lang="ru-RU" dirty="0">
              <a:latin typeface="Comic Sans MS" panose="030F0702030302020204" pitchFamily="66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omic Sans MS" panose="030F0702030302020204" pitchFamily="66" charset="0"/>
              </a:rPr>
              <a:t>Стимулировать интерес родителей для совместной деятельности с собственным </a:t>
            </a:r>
            <a:r>
              <a:rPr lang="ru-RU" dirty="0" smtClean="0">
                <a:latin typeface="Comic Sans MS" panose="030F0702030302020204" pitchFamily="66" charset="0"/>
              </a:rPr>
              <a:t>ребенком участвуя в проектах.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11111"/>
                </a:solidFill>
                <a:latin typeface="Comic Sans MS" panose="030F0702030302020204" pitchFamily="66" charset="0"/>
              </a:rPr>
              <a:t>Создать атмосферу </a:t>
            </a:r>
            <a:r>
              <a:rPr lang="ru-RU" dirty="0">
                <a:solidFill>
                  <a:srgbClr val="111111"/>
                </a:solidFill>
                <a:latin typeface="Comic Sans MS" panose="030F0702030302020204" pitchFamily="66" charset="0"/>
              </a:rPr>
              <a:t>эмоционального комфорта и доверительной </a:t>
            </a:r>
            <a:r>
              <a:rPr lang="ru-RU" dirty="0" smtClean="0">
                <a:solidFill>
                  <a:srgbClr val="111111"/>
                </a:solidFill>
                <a:latin typeface="Comic Sans MS" panose="030F0702030302020204" pitchFamily="66" charset="0"/>
              </a:rPr>
              <a:t>обстановки.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29000"/>
            <a:ext cx="5436096" cy="30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2060848"/>
            <a:ext cx="15121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Хотите ли вы, не хотите ли,</a:t>
            </a:r>
          </a:p>
          <a:p>
            <a:pPr algn="ctr"/>
            <a:r>
              <a:rPr lang="ru-RU" b="1" dirty="0">
                <a:latin typeface="Comic Sans MS" panose="030F0702030302020204" pitchFamily="66" charset="0"/>
              </a:rPr>
              <a:t>Но дело, товарищи, в том,</a:t>
            </a:r>
          </a:p>
          <a:p>
            <a:pPr algn="ctr"/>
            <a:r>
              <a:rPr lang="ru-RU" b="1" dirty="0">
                <a:latin typeface="Comic Sans MS" panose="030F0702030302020204" pitchFamily="66" charset="0"/>
              </a:rPr>
              <a:t>Что, прежде всего – вы родители,</a:t>
            </a:r>
          </a:p>
          <a:p>
            <a:pPr algn="ctr"/>
            <a:r>
              <a:rPr lang="ru-RU" b="1" dirty="0">
                <a:latin typeface="Comic Sans MS" panose="030F0702030302020204" pitchFamily="66" charset="0"/>
              </a:rPr>
              <a:t>А все остальное – потом!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196752"/>
            <a:ext cx="6354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1.часть</a:t>
            </a:r>
          </a:p>
          <a:p>
            <a:pPr algn="ctr"/>
            <a:r>
              <a:rPr lang="ru-RU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Тренинговое </a:t>
            </a:r>
            <a:r>
              <a:rPr lang="ru-RU" b="1" dirty="0">
                <a:solidFill>
                  <a:srgbClr val="660066"/>
                </a:solidFill>
                <a:latin typeface="Comic Sans MS" panose="030F0702030302020204" pitchFamily="66" charset="0"/>
              </a:rPr>
              <a:t>упражнение «Клубочек».</a:t>
            </a:r>
            <a:r>
              <a:rPr lang="ru-RU" dirty="0">
                <a:solidFill>
                  <a:srgbClr val="660066"/>
                </a:solidFill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92896"/>
            <a:ext cx="5342996" cy="302433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64899" y="260648"/>
            <a:ext cx="65902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2.часть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Что </a:t>
            </a:r>
            <a:r>
              <a:rPr lang="ru-RU" sz="2400" b="1" dirty="0">
                <a:solidFill>
                  <a:srgbClr val="660066"/>
                </a:solidFill>
                <a:latin typeface="Comic Sans MS" panose="030F0702030302020204" pitchFamily="66" charset="0"/>
              </a:rPr>
              <a:t>же такое познавательная </a:t>
            </a:r>
            <a:r>
              <a:rPr lang="ru-RU" sz="24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активность?</a:t>
            </a:r>
            <a:endParaRPr lang="ru-RU" sz="2400" b="1" dirty="0">
              <a:solidFill>
                <a:srgbClr val="66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1"/>
          <a:stretch/>
        </p:blipFill>
        <p:spPr>
          <a:xfrm>
            <a:off x="5436096" y="1412776"/>
            <a:ext cx="3210051" cy="433605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86"/>
          <a:stretch/>
        </p:blipFill>
        <p:spPr>
          <a:xfrm>
            <a:off x="1619672" y="1988840"/>
            <a:ext cx="3282784" cy="430411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9194" y="395372"/>
            <a:ext cx="304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60066"/>
                </a:solidFill>
                <a:latin typeface="Comic Sans MS" panose="030F0702030302020204" pitchFamily="66" charset="0"/>
              </a:rPr>
              <a:t>Вручение памяток</a:t>
            </a:r>
            <a:r>
              <a:rPr lang="ru-RU" sz="20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!</a:t>
            </a:r>
            <a:endParaRPr lang="ru-RU" sz="2000" dirty="0">
              <a:solidFill>
                <a:srgbClr val="66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81"/>
          <a:stretch/>
        </p:blipFill>
        <p:spPr>
          <a:xfrm>
            <a:off x="1475656" y="1916832"/>
            <a:ext cx="3353297" cy="389329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0"/>
          <a:stretch/>
        </p:blipFill>
        <p:spPr>
          <a:xfrm>
            <a:off x="5292080" y="1340768"/>
            <a:ext cx="3424984" cy="4180963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347864" y="620688"/>
            <a:ext cx="5895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Проектная деятельность в ДОУ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3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8184" y="1484784"/>
            <a:ext cx="26642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3.часть</a:t>
            </a:r>
          </a:p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Презентация </a:t>
            </a:r>
            <a:r>
              <a:rPr lang="ru-RU" sz="2800" b="1" dirty="0">
                <a:solidFill>
                  <a:srgbClr val="660066"/>
                </a:solidFill>
                <a:latin typeface="Comic Sans MS" panose="030F0702030302020204" pitchFamily="66" charset="0"/>
              </a:rPr>
              <a:t>проекта </a:t>
            </a:r>
            <a:endParaRPr lang="ru-RU" sz="2800" b="1" dirty="0" smtClean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«</a:t>
            </a:r>
            <a:r>
              <a:rPr lang="ru-RU" sz="2800" b="1" dirty="0">
                <a:solidFill>
                  <a:srgbClr val="660066"/>
                </a:solidFill>
                <a:latin typeface="Comic Sans MS" panose="030F0702030302020204" pitchFamily="66" charset="0"/>
              </a:rPr>
              <a:t>У бабушки в деревне</a:t>
            </a:r>
            <a:r>
              <a:rPr lang="ru-RU" sz="28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!»</a:t>
            </a:r>
          </a:p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Мини-концерт для родителей.</a:t>
            </a:r>
            <a:endParaRPr lang="ru-RU" sz="2800" dirty="0">
              <a:solidFill>
                <a:srgbClr val="66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84984"/>
            <a:ext cx="4713252" cy="259228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4389232" cy="241407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837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88640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Награждение активных участников проекта.</a:t>
            </a:r>
            <a:endParaRPr lang="ru-RU" sz="2800" b="1" dirty="0">
              <a:solidFill>
                <a:srgbClr val="66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0" r="65814" b="21705"/>
          <a:stretch/>
        </p:blipFill>
        <p:spPr>
          <a:xfrm>
            <a:off x="179512" y="663311"/>
            <a:ext cx="3125972" cy="401910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0" t="18760" r="14883" b="31473"/>
          <a:stretch/>
        </p:blipFill>
        <p:spPr>
          <a:xfrm>
            <a:off x="5863141" y="845288"/>
            <a:ext cx="3108343" cy="401910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36" y="1114637"/>
            <a:ext cx="1296144" cy="1683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6124" r="66222" b="20465"/>
          <a:stretch/>
        </p:blipFill>
        <p:spPr>
          <a:xfrm>
            <a:off x="2947923" y="3234657"/>
            <a:ext cx="3185169" cy="325947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489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4.часть</a:t>
            </a:r>
          </a:p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Совместная творческая деятельность с родителями и детьми «Собери куклу»</a:t>
            </a:r>
            <a:endParaRPr lang="ru-RU" sz="2800" dirty="0">
              <a:solidFill>
                <a:srgbClr val="66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3070436" cy="409391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60848"/>
            <a:ext cx="3044936" cy="405991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61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«Бабушка Рассказушка</a:t>
            </a:r>
            <a:r>
              <a:rPr lang="ru-RU" sz="28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.»</a:t>
            </a:r>
            <a:endParaRPr lang="ru-RU" sz="2800" b="1" dirty="0">
              <a:solidFill>
                <a:srgbClr val="66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74794"/>
            <a:ext cx="6335688" cy="475176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254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174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Wingdings</vt:lpstr>
      <vt:lpstr>Calibri</vt:lpstr>
      <vt:lpstr>Comic Sans MS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Пользователь</cp:lastModifiedBy>
  <cp:revision>84</cp:revision>
  <dcterms:created xsi:type="dcterms:W3CDTF">2014-07-06T18:18:01Z</dcterms:created>
  <dcterms:modified xsi:type="dcterms:W3CDTF">2024-11-12T06:36:33Z</dcterms:modified>
</cp:coreProperties>
</file>