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2" r:id="rId4"/>
    <p:sldId id="267" r:id="rId5"/>
    <p:sldId id="268" r:id="rId6"/>
    <p:sldId id="316" r:id="rId7"/>
    <p:sldId id="278" r:id="rId8"/>
    <p:sldId id="290" r:id="rId9"/>
    <p:sldId id="313" r:id="rId10"/>
    <p:sldId id="292" r:id="rId11"/>
    <p:sldId id="293" r:id="rId12"/>
    <p:sldId id="294" r:id="rId13"/>
    <p:sldId id="317" r:id="rId14"/>
    <p:sldId id="29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466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72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46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63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67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98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0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93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15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04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6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41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87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417"/>
            <a:ext cx="12193057" cy="6858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6016" y="5463680"/>
            <a:ext cx="559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 высшей  категории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Анафриенко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Лилия Александровна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485" y="199292"/>
            <a:ext cx="852937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itchFamily="18" charset="0"/>
                <a:ea typeface="Times New Roman"/>
                <a:cs typeface="Times New Roman" pitchFamily="18" charset="0"/>
              </a:rPr>
              <a:t>МУНИЦИПАЛЬНОЕ КАЗЕННОЕ ДОШКОЛЬНОЕ </a:t>
            </a:r>
            <a:r>
              <a:rPr lang="ru-RU" sz="1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ОБРАЗОВАТЕЛЬНОЕ </a:t>
            </a:r>
            <a:r>
              <a:rPr lang="ru-RU" sz="1200" b="1" dirty="0">
                <a:latin typeface="Times New Roman" pitchFamily="18" charset="0"/>
                <a:ea typeface="Times New Roman"/>
                <a:cs typeface="Times New Roman" pitchFamily="18" charset="0"/>
              </a:rPr>
              <a:t>УЧРЕЖДЕНИЕ</a:t>
            </a: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itchFamily="18" charset="0"/>
                <a:ea typeface="Times New Roman"/>
                <a:cs typeface="Times New Roman" pitchFamily="18" charset="0"/>
              </a:rPr>
              <a:t>ИСКИТИМСКОГО РАЙОНА НОВОСИБИРСКОЙ </a:t>
            </a:r>
            <a:r>
              <a:rPr lang="ru-RU" sz="1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ОБЛАСТИ</a:t>
            </a:r>
            <a:r>
              <a:rPr lang="ru-RU" sz="1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ДЕТСКИЙ </a:t>
            </a:r>
            <a:r>
              <a:rPr lang="ru-RU" sz="1200" b="1" dirty="0">
                <a:latin typeface="Times New Roman" pitchFamily="18" charset="0"/>
                <a:ea typeface="Times New Roman"/>
                <a:cs typeface="Times New Roman" pitchFamily="18" charset="0"/>
              </a:rPr>
              <a:t>САД КОМБИНИРОВАННОГО ВИДА</a:t>
            </a: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itchFamily="18" charset="0"/>
                <a:ea typeface="Times New Roman"/>
                <a:cs typeface="Times New Roman" pitchFamily="18" charset="0"/>
              </a:rPr>
              <a:t>«КРАСНАЯ ШАПОЧКА» Р.П. ЛИНЕВО</a:t>
            </a: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Адрес: 633216, Новосибирская область, </a:t>
            </a:r>
            <a:r>
              <a:rPr lang="ru-RU" sz="1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Искитимский</a:t>
            </a: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 район, </a:t>
            </a:r>
            <a:r>
              <a:rPr lang="ru-RU" sz="1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р.п</a:t>
            </a: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. Линево, 4-й микрорайон, д.15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itchFamily="18" charset="0"/>
                <a:ea typeface="Times New Roman"/>
                <a:cs typeface="Times New Roman" pitchFamily="18" charset="0"/>
              </a:rPr>
              <a:t>Тел</a:t>
            </a:r>
            <a:r>
              <a:rPr lang="en-US" sz="1200" dirty="0">
                <a:latin typeface="Times New Roman" pitchFamily="18" charset="0"/>
                <a:ea typeface="Times New Roman"/>
                <a:cs typeface="Times New Roman" pitchFamily="18" charset="0"/>
              </a:rPr>
              <a:t>. (8-383-43) 30-623, e-mail:  ds_kra_isk@edu54.ru</a:t>
            </a:r>
            <a:endParaRPr lang="ru-RU" sz="12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7323" y="3188678"/>
            <a:ext cx="7959969" cy="1707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Современные подходы </a:t>
            </a:r>
            <a:endParaRPr lang="ru-RU" sz="2800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к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традиционным формам наставничества в ДОО</a:t>
            </a:r>
            <a:endParaRPr lang="ru-RU" sz="2800" dirty="0">
              <a:ea typeface="Calibri"/>
              <a:cs typeface="Times New Roman"/>
            </a:endParaRPr>
          </a:p>
        </p:txBody>
      </p:sp>
      <p:pic>
        <p:nvPicPr>
          <p:cNvPr id="2051" name="Picture 3" descr="D:\Пользователь\Desktop\год_педагога_и_наставника-1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174" y="1170779"/>
            <a:ext cx="1447380" cy="10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231" y="480646"/>
            <a:ext cx="978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  <a:ea typeface="Calibri"/>
              </a:rPr>
              <a:t>Формат наставничества  </a:t>
            </a:r>
            <a:r>
              <a:rPr lang="ru-RU" dirty="0">
                <a:latin typeface="Comic Sans MS" pitchFamily="66" charset="0"/>
                <a:ea typeface="Calibri"/>
              </a:rPr>
              <a:t>«опытный младший воспитатель – начинающий младший воспитатель».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78" y="1348154"/>
            <a:ext cx="3341076" cy="445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Пользователь\Desktop\Новая папка\photo1705380216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1348154"/>
            <a:ext cx="3341075" cy="44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2154" y="6037385"/>
            <a:ext cx="387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Индивидуальное сопровождение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9692" y="656492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Фестиваль педагогических идей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37" y="1328337"/>
            <a:ext cx="3150995" cy="420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813" y="1536708"/>
            <a:ext cx="2987597" cy="398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D:\Пользователь\Desktop\Новая папка\photo1705390840 (6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35" y="3759194"/>
            <a:ext cx="2717965" cy="204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Пользователь\Desktop\Новая папка\photo170539084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73" y="1136132"/>
            <a:ext cx="3135925" cy="23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3508" y="5955323"/>
            <a:ext cx="7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Использование моделирования в работе с детьми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59" y="635975"/>
            <a:ext cx="4439140" cy="332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80" y="840135"/>
            <a:ext cx="1951233" cy="26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984" y="1642726"/>
            <a:ext cx="1998786" cy="266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6860" y="4607169"/>
            <a:ext cx="5388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Мастер –класс изготовления игрушек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для театра из носка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9596" y="4759569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Использование фольклора</a:t>
            </a:r>
          </a:p>
          <a:p>
            <a:r>
              <a:rPr lang="ru-RU" dirty="0" smtClean="0">
                <a:latin typeface="Comic Sans MS" pitchFamily="66" charset="0"/>
              </a:rPr>
              <a:t> при воспитании КГН у малышей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62" y="376663"/>
            <a:ext cx="3174603" cy="42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Пользователь\Downloads\IMG-20240117-WA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028" y="1591431"/>
            <a:ext cx="3048579" cy="406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ользователь\Downloads\IMG-20240117-WA0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08" y="1201798"/>
            <a:ext cx="3340803" cy="445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7912" y="5509846"/>
            <a:ext cx="412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Мастер – класс по изготовлению </a:t>
            </a:r>
          </a:p>
          <a:p>
            <a:r>
              <a:rPr lang="ru-RU" dirty="0">
                <a:latin typeface="Comic Sans MS" pitchFamily="66" charset="0"/>
              </a:rPr>
              <a:t>д</a:t>
            </a:r>
            <a:r>
              <a:rPr lang="ru-RU" dirty="0" smtClean="0">
                <a:latin typeface="Comic Sans MS" pitchFamily="66" charset="0"/>
              </a:rPr>
              <a:t>идактических игр для малышей </a:t>
            </a:r>
          </a:p>
          <a:p>
            <a:r>
              <a:rPr lang="ru-RU" dirty="0" smtClean="0">
                <a:latin typeface="Comic Sans MS" pitchFamily="66" charset="0"/>
              </a:rPr>
              <a:t>Из бросового материала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098" name="Picture 2" descr="D:\Пользователь\Desktop\Новая папка\photo1705390851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39" y="1272688"/>
            <a:ext cx="8745415" cy="49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9815" y="738554"/>
            <a:ext cx="715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МКДОУ   ДЕТСКИЙ САД « КРАСНАЯ ШАПОЧКА» </a:t>
            </a:r>
            <a:r>
              <a:rPr lang="ru-RU" dirty="0" err="1" smtClean="0">
                <a:latin typeface="Comic Sans MS" pitchFamily="66" charset="0"/>
              </a:rPr>
              <a:t>рп</a:t>
            </a:r>
            <a:r>
              <a:rPr lang="ru-RU" dirty="0" smtClean="0">
                <a:latin typeface="Comic Sans MS" pitchFamily="66" charset="0"/>
              </a:rPr>
              <a:t> ЛИНЕВО 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2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93669" y="2967335"/>
            <a:ext cx="7550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40524" y="1359877"/>
            <a:ext cx="47009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mic Sans MS" pitchFamily="66" charset="0"/>
                <a:ea typeface="Calibri"/>
              </a:rPr>
              <a:t>«… это должно быть эффективное </a:t>
            </a:r>
            <a:endParaRPr lang="ru-RU" sz="2800" dirty="0" smtClean="0">
              <a:latin typeface="Comic Sans MS" pitchFamily="66" charset="0"/>
              <a:ea typeface="Calibri"/>
            </a:endParaRPr>
          </a:p>
          <a:p>
            <a:r>
              <a:rPr lang="ru-RU" sz="2800" dirty="0" smtClean="0">
                <a:latin typeface="Comic Sans MS" pitchFamily="66" charset="0"/>
                <a:ea typeface="Calibri"/>
              </a:rPr>
              <a:t>и </a:t>
            </a:r>
            <a:r>
              <a:rPr lang="ru-RU" sz="2800" dirty="0">
                <a:latin typeface="Comic Sans MS" pitchFamily="66" charset="0"/>
                <a:ea typeface="Calibri"/>
              </a:rPr>
              <a:t>современное наставничество, </a:t>
            </a:r>
            <a:endParaRPr lang="ru-RU" sz="2800" dirty="0" smtClean="0">
              <a:latin typeface="Comic Sans MS" pitchFamily="66" charset="0"/>
              <a:ea typeface="Calibri"/>
            </a:endParaRPr>
          </a:p>
          <a:p>
            <a:r>
              <a:rPr lang="ru-RU" sz="2800" dirty="0" smtClean="0">
                <a:latin typeface="Comic Sans MS" pitchFamily="66" charset="0"/>
                <a:ea typeface="Calibri"/>
              </a:rPr>
              <a:t>передача </a:t>
            </a:r>
            <a:r>
              <a:rPr lang="ru-RU" sz="2800" dirty="0">
                <a:latin typeface="Comic Sans MS" pitchFamily="66" charset="0"/>
                <a:ea typeface="Calibri"/>
              </a:rPr>
              <a:t>опыта, конкретных навыков», </a:t>
            </a:r>
            <a:endParaRPr lang="ru-RU" sz="2800" dirty="0" smtClean="0">
              <a:latin typeface="Comic Sans MS" pitchFamily="66" charset="0"/>
              <a:ea typeface="Calibri"/>
            </a:endParaRPr>
          </a:p>
          <a:p>
            <a:r>
              <a:rPr lang="ru-RU" sz="2800" dirty="0" smtClean="0">
                <a:latin typeface="Comic Sans MS" pitchFamily="66" charset="0"/>
                <a:ea typeface="Calibri"/>
              </a:rPr>
              <a:t> </a:t>
            </a:r>
            <a:r>
              <a:rPr lang="ru-RU" sz="2800" dirty="0">
                <a:latin typeface="Comic Sans MS" pitchFamily="66" charset="0"/>
                <a:ea typeface="Calibri"/>
              </a:rPr>
              <a:t>отметил В.В. Путин</a:t>
            </a:r>
            <a:r>
              <a:rPr lang="ru-RU" dirty="0">
                <a:latin typeface="Comic Sans MS" pitchFamily="66" charset="0"/>
                <a:ea typeface="Calibri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026" name="Picture 2" descr="D:\Пользователь\Desktop\vladimir_putin_PNG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271" y="564997"/>
            <a:ext cx="7940472" cy="52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2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6914" y="335846"/>
            <a:ext cx="928769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Пользователь\Desktop\для размещения на сайт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8007"/>
            <a:ext cx="9097108" cy="511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322010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00554" y="375137"/>
            <a:ext cx="9073661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Так целью работы стало 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– создание условий для работы и профессионального роста молодого педагога, способствующих снижению проблем адаптации и успешному вхождению в профессиональную деятельность.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  <a:sym typeface="Symbol"/>
              </a:rPr>
              <a:t></a:t>
            </a:r>
            <a:r>
              <a:rPr lang="ru-RU" sz="24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создать психологически комфортную образовательную среду наставничества, способствующую раскрытию личностного, профессионального, творческого потенциала педагогов; </a:t>
            </a:r>
          </a:p>
          <a:p>
            <a:pPr lvl="0" algn="just">
              <a:lnSpc>
                <a:spcPct val="150000"/>
              </a:lnSpc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  <a:sym typeface="Symbol"/>
              </a:rPr>
              <a:t>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 оказывать помощь в эффективных форматах непрерывного профессионального развития и методической поддержки педагогических работников   ДОУ; </a:t>
            </a:r>
          </a:p>
          <a:p>
            <a:pPr lvl="0" algn="just">
              <a:lnSpc>
                <a:spcPct val="150000"/>
              </a:lnSpc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  <a:sym typeface="Symbol"/>
              </a:rPr>
              <a:t>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 способствовать развитию профессиональных компетенций педагогов в условиях цифровой образовательной среды, внедряя  разнообразные  формы наставничества; </a:t>
            </a:r>
          </a:p>
          <a:p>
            <a:pPr lvl="0" algn="just">
              <a:lnSpc>
                <a:spcPct val="150000"/>
              </a:lnSpc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  <a:sym typeface="Symbol"/>
              </a:rPr>
              <a:t>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 обеспечивать формирование и развитие профессиональных знаний и навыков педагога, в отношении которого осуществляется наставничество; </a:t>
            </a:r>
          </a:p>
          <a:p>
            <a:pPr marL="285750" lvl="0" indent="-285750" algn="just">
              <a:lnSpc>
                <a:spcPct val="150000"/>
              </a:lnSpc>
              <a:buFont typeface="Symbol"/>
              <a:buChar char="-"/>
            </a:pPr>
            <a:r>
              <a:rPr lang="ru-RU" sz="1600" dirty="0" smtClean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знакомить 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педагогов с эффективными формами и методами индивидуальной работы и работы в коллективе, направленными на развитие их способности самостоятельно и качественно выполнять возложенные на них должностные обязанности</a:t>
            </a:r>
            <a:r>
              <a:rPr lang="ru-RU" sz="1600" dirty="0" smtClean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.</a:t>
            </a:r>
          </a:p>
          <a:p>
            <a:pPr marL="285750" lvl="0" indent="-285750" algn="just">
              <a:lnSpc>
                <a:spcPct val="150000"/>
              </a:lnSpc>
              <a:buFont typeface="Symbol"/>
              <a:buChar char="-"/>
            </a:pPr>
            <a:endParaRPr lang="ru-RU" sz="16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285750" lvl="0" indent="-285750" algn="just">
              <a:lnSpc>
                <a:spcPct val="150000"/>
              </a:lnSpc>
              <a:buFont typeface="Symbol"/>
              <a:buChar char="-"/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95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058" y="115751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354" y="492369"/>
            <a:ext cx="8897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Comic Sans MS" pitchFamily="66" charset="0"/>
                <a:ea typeface="Calibri"/>
              </a:rPr>
              <a:t>Направление наставничества – «педагоги-стажисты – молодые педагоги»</a:t>
            </a:r>
            <a:endParaRPr lang="ru-RU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54" y="3779575"/>
            <a:ext cx="3230807" cy="24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74" y="861701"/>
            <a:ext cx="2182325" cy="260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D:\Пользователь\Desktop\Новая папка\photo1705390826 (9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862" y="1717131"/>
            <a:ext cx="2051538" cy="27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8" y="1249578"/>
            <a:ext cx="2180493" cy="290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02212" y="4806462"/>
            <a:ext cx="302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Работа с документами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2554" y="4452515"/>
            <a:ext cx="292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Участие в семинаре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3534" y="6202680"/>
            <a:ext cx="276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Практические занятия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74" y="1014101"/>
            <a:ext cx="2182325" cy="260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314" y="-594"/>
            <a:ext cx="12193057" cy="6858594"/>
          </a:xfrm>
          <a:prstGeom prst="rect">
            <a:avLst/>
          </a:prstGeom>
        </p:spPr>
      </p:pic>
      <p:pic>
        <p:nvPicPr>
          <p:cNvPr id="8194" name="Picture 2" descr="D:\Пользователь\Desktop\Новая папка\photo1705390809 (8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89" y="435538"/>
            <a:ext cx="3326976" cy="249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Пользователь\Desktop\Новая папка\photo1705390840 (9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71" y="589726"/>
            <a:ext cx="2543052" cy="190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39" y="3428703"/>
            <a:ext cx="3493477" cy="24413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40523" y="3165231"/>
            <a:ext cx="287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Посещение библиотеки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7631" y="2649415"/>
            <a:ext cx="397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Индивидуальные консультации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1" y="6002215"/>
            <a:ext cx="546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Организация совместной деятельности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7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6062" y="492369"/>
            <a:ext cx="8464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Наставничество молодого специалиста для опытного сотрудника по вопросам новых тенденций, технологий в этом поможет </a:t>
            </a: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реверсивное</a:t>
            </a: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 наставничество.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6146" name="Picture 2" descr="D:\Пользователь\Desktop\Новая папка\photo1705390851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31" y="1692698"/>
            <a:ext cx="3071446" cy="409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Пользователь\Desktop\Новая папка\photo1705390851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7" y="1512944"/>
            <a:ext cx="3341075" cy="44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3" y="152103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8308" y="83233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98431" y="363415"/>
            <a:ext cx="6822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Comic Sans MS" pitchFamily="66" charset="0"/>
              <a:ea typeface="Calibri"/>
            </a:endParaRPr>
          </a:p>
          <a:p>
            <a:endParaRPr lang="ru-RU" dirty="0">
              <a:latin typeface="Comic Sans MS" pitchFamily="66" charset="0"/>
              <a:ea typeface="Calibri"/>
            </a:endParaRPr>
          </a:p>
          <a:p>
            <a:r>
              <a:rPr lang="ru-RU" dirty="0" smtClean="0">
                <a:latin typeface="Comic Sans MS" pitchFamily="66" charset="0"/>
                <a:ea typeface="Calibri"/>
              </a:rPr>
              <a:t>Технология </a:t>
            </a:r>
            <a:r>
              <a:rPr lang="ru-RU" dirty="0">
                <a:latin typeface="Comic Sans MS" pitchFamily="66" charset="0"/>
                <a:ea typeface="Calibri"/>
              </a:rPr>
              <a:t>наставничества </a:t>
            </a:r>
            <a:r>
              <a:rPr lang="ru-RU" dirty="0" smtClean="0">
                <a:latin typeface="Comic Sans MS" pitchFamily="66" charset="0"/>
                <a:ea typeface="Calibri"/>
              </a:rPr>
              <a:t>«Работодатель-студент</a:t>
            </a:r>
            <a:r>
              <a:rPr lang="ru-RU" dirty="0">
                <a:latin typeface="Comic Sans MS" pitchFamily="66" charset="0"/>
                <a:ea typeface="Calibri"/>
              </a:rPr>
              <a:t>»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4098" name="Picture 2" descr="D:\Пользователь\Desktop\Новая папка\photo1705380185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06" y="3961092"/>
            <a:ext cx="1925666" cy="25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98" y="1812278"/>
            <a:ext cx="2420813" cy="32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44" y="1415017"/>
            <a:ext cx="2551480" cy="340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69723" y="5427781"/>
            <a:ext cx="480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Студенты – будущие педагоги!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883" y="1415017"/>
            <a:ext cx="4062348" cy="182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664678" y="3426153"/>
            <a:ext cx="4583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 апреля по 5 мая, Чумакова Валерия Алексеевна, проходила преддипломную практику.</a:t>
            </a:r>
          </a:p>
        </p:txBody>
      </p:sp>
    </p:spTree>
    <p:extLst>
      <p:ext uri="{BB962C8B-B14F-4D97-AF65-F5344CB8AC3E}">
        <p14:creationId xmlns:p14="http://schemas.microsoft.com/office/powerpoint/2010/main" val="23587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0246" y="457201"/>
            <a:ext cx="903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itchFamily="66" charset="0"/>
                <a:ea typeface="Calibri"/>
              </a:rPr>
              <a:t>Проходят переподготовку и становятся профессиональными педагогами дошкольного учреждения.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16" y="1147401"/>
            <a:ext cx="2224454" cy="29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75" y="984789"/>
            <a:ext cx="2128834" cy="28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9477" y="6260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53662" y="4526618"/>
            <a:ext cx="498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mic Sans MS" pitchFamily="66" charset="0"/>
              </a:rPr>
              <a:t>Участвуют активно  в спортивных и творческих  мероприятиях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1026" name="Picture 2" descr="D:\Пользователь\Desktop\Новая папка\photo170538018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479" y="1644304"/>
            <a:ext cx="2161736" cy="288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ользователь\Desktop\Новая папка\photo1705380185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86" y="2172617"/>
            <a:ext cx="2800799" cy="37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326</Words>
  <Application>Microsoft Office PowerPoint</Application>
  <PresentationFormat>Широкоэкранный</PresentationFormat>
  <Paragraphs>67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112</cp:revision>
  <dcterms:created xsi:type="dcterms:W3CDTF">2023-02-15T06:03:36Z</dcterms:created>
  <dcterms:modified xsi:type="dcterms:W3CDTF">2024-02-01T09:47:01Z</dcterms:modified>
</cp:coreProperties>
</file>