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ssiaedu.ru/article/chto-mozhet-izmenit-natsionalnyi-proekt-obrazovani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" y="323088"/>
            <a:ext cx="1365504" cy="13776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76528" y="1853184"/>
            <a:ext cx="6547104" cy="26456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5280"/>
              </a:lnSpc>
              <a:spcBef>
                <a:spcPts val="1260"/>
              </a:spcBef>
            </a:pPr>
            <a:r>
              <a:rPr lang="ru" sz="4300" b="1">
                <a:latin typeface="Times New Roman"/>
              </a:rPr>
              <a:t>Дошкольное образование</a:t>
            </a:r>
          </a:p>
          <a:p>
            <a:pPr indent="0" algn="ctr">
              <a:lnSpc>
                <a:spcPts val="5280"/>
              </a:lnSpc>
              <a:spcAft>
                <a:spcPts val="3150"/>
              </a:spcAft>
            </a:pPr>
            <a:r>
              <a:rPr lang="ru" sz="4300" b="1">
                <a:latin typeface="Times New Roman"/>
              </a:rPr>
              <a:t>в контексте национального проекта «Образование»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11960" y="5157192"/>
            <a:ext cx="3702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Подготовила: старший воспитатель </a:t>
            </a:r>
          </a:p>
          <a:p>
            <a:r>
              <a:rPr lang="ru-RU" dirty="0" smtClean="0"/>
              <a:t>Анафриенко Лилия Александровна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664" y="1072896"/>
            <a:ext cx="1901952" cy="19019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33272" y="502920"/>
            <a:ext cx="7077456" cy="4023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680"/>
              </a:spcAft>
            </a:pPr>
            <a:r>
              <a:rPr lang="ru" sz="3500" b="1">
                <a:solidFill>
                  <a:srgbClr val="002060"/>
                </a:solidFill>
                <a:latin typeface="Times New Roman"/>
              </a:rPr>
              <a:t>Поддержка семей, имеющих детей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80488" y="1133856"/>
            <a:ext cx="2727960" cy="179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420"/>
              </a:spcAft>
            </a:pPr>
            <a:r>
              <a:rPr lang="ru" sz="1500" b="1">
                <a:latin typeface="Times New Roman"/>
              </a:rPr>
              <a:t>Цель регионального проекта: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80488" y="1383792"/>
            <a:ext cx="6345936" cy="1636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  <a:spcAft>
                <a:spcPts val="630"/>
              </a:spcAft>
            </a:pPr>
            <a:r>
              <a:rPr lang="ru" sz="1500" b="1">
                <a:latin typeface="Times New Roman"/>
              </a:rPr>
              <a:t>создание условий для повышения компетентности родителей обучающихся в вопросах образования и воспитания, в том числе для раннего развития детей в возрасте до трех лет путем предоставления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0896" y="3246120"/>
            <a:ext cx="8055864" cy="670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920"/>
              </a:lnSpc>
              <a:spcAft>
                <a:spcPts val="1260"/>
              </a:spcAft>
            </a:pPr>
            <a:r>
              <a:rPr lang="ru" sz="1500">
                <a:latin typeface="Times New Roman"/>
              </a:rPr>
              <a:t>Создание условий для раннего развития детей в возрасте до трех лет, реализация программы психолого-педагогической, методической и консультативной помощи родителям детей, получающих дошкольное образование в семье.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0896" y="4221480"/>
            <a:ext cx="8397240" cy="670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  <a:spcAft>
                <a:spcPts val="1260"/>
              </a:spcAft>
            </a:pPr>
            <a:r>
              <a:rPr lang="ru" sz="1500">
                <a:latin typeface="Times New Roman"/>
              </a:rPr>
              <a:t>Оказание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НКО.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7848" y="5193792"/>
            <a:ext cx="8726424" cy="1161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920"/>
              </a:lnSpc>
            </a:pPr>
            <a:r>
              <a:rPr lang="ru" sz="1500">
                <a:latin typeface="Times New Roman"/>
              </a:rPr>
              <a:t>Внедрение в Новосибирской области целевой модели информационно-просветительской поддержки родителей, включающей создание, в том числе в дошкольных образовательных и общеобразовательных организациях, консультационных центров, обеспечивающих получение родителями детей дошкольного возраста методической, психолого-педагогической, в том числе диагностической и консультативной, помощи на безвозмездной основе.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" y="1136904"/>
            <a:ext cx="1269152" cy="12631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88136" y="533400"/>
            <a:ext cx="6961632" cy="408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1680"/>
              </a:spcAft>
            </a:pPr>
            <a:r>
              <a:rPr lang="ru" sz="3500" b="1">
                <a:solidFill>
                  <a:srgbClr val="002060"/>
                </a:solidFill>
                <a:latin typeface="Times New Roman"/>
              </a:rPr>
              <a:t>Цифровая образовательная среда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492896"/>
            <a:ext cx="8438328" cy="35283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ct val="150000"/>
              </a:lnSpc>
            </a:pPr>
            <a:r>
              <a:rPr lang="ru" sz="1900" b="1" dirty="0">
                <a:latin typeface="Times New Roman"/>
              </a:rPr>
              <a:t>Цель регионального проекта: создание условий для внедрения к 2024 году современной и безопасной цифровой образовательной среды, обеспечивающей формирование ценности к саморазвитию и самообразованию у обучающихся образовательных организаций всех видов и уровней, путем обновления информационно-коммуникационной инфраструктуры, подготовки кадров, создания федеральной цифровой платформы.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7160" y="6370320"/>
            <a:ext cx="265176" cy="262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3100" b="1" spc="-200">
                <a:solidFill>
                  <a:srgbClr val="3E4C56"/>
                </a:solidFill>
                <a:latin typeface="Constantia"/>
              </a:rPr>
              <a:t>V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936104" cy="9361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36520" y="445008"/>
            <a:ext cx="3855720" cy="441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100"/>
              </a:spcAft>
            </a:pPr>
            <a:r>
              <a:rPr lang="ru" sz="3500" b="1">
                <a:solidFill>
                  <a:srgbClr val="002060"/>
                </a:solidFill>
                <a:latin typeface="Times New Roman"/>
              </a:rPr>
              <a:t>Учитель будущего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33856"/>
            <a:ext cx="8066856" cy="14569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ct val="150000"/>
              </a:lnSpc>
              <a:spcBef>
                <a:spcPts val="2100"/>
              </a:spcBef>
            </a:pPr>
            <a:r>
              <a:rPr lang="ru" sz="1500" b="1" dirty="0">
                <a:latin typeface="Times New Roman"/>
              </a:rPr>
              <a:t>Цель регионального проекта:</a:t>
            </a:r>
          </a:p>
          <a:p>
            <a:pPr marR="67056" indent="0">
              <a:lnSpc>
                <a:spcPct val="150000"/>
              </a:lnSpc>
              <a:spcAft>
                <a:spcPts val="2730"/>
              </a:spcAft>
            </a:pPr>
            <a:r>
              <a:rPr lang="ru" sz="1500" b="1" dirty="0">
                <a:latin typeface="Times New Roman"/>
              </a:rPr>
              <a:t>обеспечение вхождения Российской Федерации в число 10 ведущих стран мира по качеству общего образования к 2024 году путем внедрения национальной системы профессионального роста педагогических работников, охватывающей не менее 50 процентов учителей общеобразовательных организаций.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4904" y="2852936"/>
            <a:ext cx="8488680" cy="3672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396240" indent="0">
              <a:lnSpc>
                <a:spcPct val="150000"/>
              </a:lnSpc>
              <a:spcBef>
                <a:spcPts val="2730"/>
              </a:spcBef>
            </a:pPr>
            <a:r>
              <a:rPr lang="ru" sz="1500" dirty="0">
                <a:latin typeface="Times New Roman"/>
              </a:rPr>
              <a:t>Внедрение национальной системы профессионального роста педагогических работников, охватывающей не менее 50 процентов учителей общеобразовательных организаций.</a:t>
            </a:r>
          </a:p>
          <a:p>
            <a:pPr marL="12700" marR="53340" indent="0">
              <a:lnSpc>
                <a:spcPct val="150000"/>
              </a:lnSpc>
            </a:pPr>
            <a:r>
              <a:rPr lang="ru" sz="1500" dirty="0">
                <a:latin typeface="Times New Roman"/>
              </a:rPr>
              <a:t>Реализован комплекс мер для непрерывного и планомерного повышения квалификации педагогических работников, в том числе на основе использования современных цифровых технологий, формирования и участия в профессиональных ассоциациях, программах обмена опытом и лучшими практиками, привлечения работодателей к дополнительному профессиональному образованию педагогических работников, в том числе в форме стажировок. Повышение уровня профессионального мастерства педагогических работников в форматах непрерывного образования.</a:t>
            </a:r>
          </a:p>
          <a:p>
            <a:pPr marL="12700" marR="53340" indent="0">
              <a:lnSpc>
                <a:spcPct val="150000"/>
              </a:lnSpc>
            </a:pPr>
            <a:r>
              <a:rPr lang="ru" sz="1500" dirty="0">
                <a:latin typeface="Times New Roman"/>
              </a:rPr>
              <a:t>Прохождение педагогическими работниками системы общего образования и дополнительного образования детей добровольной независимой оценки профессиональной квалификации. Вовлечение в различные формы поддержки и сопровождение в первые три года работы учителей в возрасте до 35 лет.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686232" cy="6862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18488" y="313944"/>
            <a:ext cx="5907024" cy="7376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360"/>
              </a:lnSpc>
            </a:pPr>
            <a:r>
              <a:rPr lang="ru" sz="2700" b="1">
                <a:solidFill>
                  <a:srgbClr val="002060"/>
                </a:solidFill>
                <a:latin typeface="Times New Roman"/>
              </a:rPr>
              <a:t>Молодые профессионалы (повышение конкурентоспособности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86712" y="1167384"/>
            <a:ext cx="5376672" cy="3169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360"/>
              </a:lnSpc>
              <a:spcAft>
                <a:spcPts val="210"/>
              </a:spcAft>
            </a:pPr>
            <a:r>
              <a:rPr lang="ru" sz="2700" b="1">
                <a:solidFill>
                  <a:srgbClr val="002060"/>
                </a:solidFill>
                <a:latin typeface="Times New Roman"/>
              </a:rPr>
              <a:t>профессионального образования)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556792"/>
            <a:ext cx="3413760" cy="2255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400"/>
              </a:lnSpc>
            </a:pPr>
            <a:r>
              <a:rPr lang="ru" sz="1900" b="1" dirty="0">
                <a:latin typeface="Times New Roman"/>
              </a:rPr>
              <a:t>Цель регионального проекта: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850136"/>
            <a:ext cx="8164392" cy="14508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ct val="150000"/>
              </a:lnSpc>
            </a:pPr>
            <a:r>
              <a:rPr lang="ru" sz="1900" b="1" dirty="0">
                <a:latin typeface="Times New Roman"/>
              </a:rPr>
              <a:t>Модернизация профессионального образования, в том числе посредством внедрения адаптивных, практикоориентированных и гибких образовательных программ в 100% профессиональных образовательных организациях к 2024 году.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89040"/>
            <a:ext cx="7944936" cy="26642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ct val="150000"/>
              </a:lnSpc>
            </a:pPr>
            <a:r>
              <a:rPr lang="ru" sz="1900" b="1" dirty="0">
                <a:latin typeface="Times New Roman"/>
              </a:rPr>
              <a:t>Обеспечение к 2024 году вхождения Российской Федерации в число 10 ведущих стран мира по присутствию образовательных организаций высшего образования в топ-500 глобальных рейтингов университетов путем оказания государственной поддержки образовательным организациям высшего образования.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7760" y="451104"/>
            <a:ext cx="6897624" cy="393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3360"/>
              </a:spcAft>
            </a:pPr>
            <a:r>
              <a:rPr lang="ru" sz="3500" b="1">
                <a:solidFill>
                  <a:srgbClr val="002060"/>
                </a:solidFill>
                <a:latin typeface="Times New Roman"/>
              </a:rPr>
              <a:t>Новые возможности для каждого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89888"/>
            <a:ext cx="8400992" cy="4919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9464" marR="53340" indent="0">
              <a:lnSpc>
                <a:spcPct val="150000"/>
              </a:lnSpc>
              <a:spcBef>
                <a:spcPts val="3360"/>
              </a:spcBef>
            </a:pPr>
            <a:r>
              <a:rPr lang="ru" sz="1900" b="1" dirty="0">
                <a:latin typeface="Times New Roman"/>
              </a:rPr>
              <a:t>Цель регионального проекта: создание условий для непрерывного обновления гражданами профессиональных знаний и приобретения ими новых профессиональных навыков, повышение доступности и вариативности программ обучения путем создания интеграционной платформы непрерывного образования с 50 тыс. пользователей к 2024 году, а также увеличения охвата граждан, осваивающих программы непрерывного образования в образовательных организациях высшего образования, среднего профессионального образования, дополнительного профессионального образования до 305 тыс. человек к 2024 году.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973120" cy="9731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0448" y="478536"/>
            <a:ext cx="5041392" cy="399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3500" b="1">
                <a:solidFill>
                  <a:srgbClr val="002060"/>
                </a:solidFill>
                <a:latin typeface="Times New Roman"/>
              </a:rPr>
              <a:t>Социальная активность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44824"/>
            <a:ext cx="8096192" cy="4392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lnSpc>
                <a:spcPct val="150000"/>
              </a:lnSpc>
            </a:pPr>
            <a:r>
              <a:rPr lang="ru" sz="1900" b="1" dirty="0">
                <a:latin typeface="Times New Roman"/>
              </a:rPr>
              <a:t>Цель проекта:</a:t>
            </a:r>
          </a:p>
          <a:p>
            <a:pPr marL="12700" marR="48260" indent="0">
              <a:lnSpc>
                <a:spcPct val="150000"/>
              </a:lnSpc>
            </a:pPr>
            <a:r>
              <a:rPr lang="ru" sz="1900" b="1" dirty="0">
                <a:latin typeface="Times New Roman"/>
              </a:rPr>
              <a:t>развитие добровольчества (волонтерства), развитие талантов и способностей у детей и молодежи, в т.ч. студентов, путем поддержки общественных инициатив и проектов, вовлечения к 2024 году в добровольческую деятельность 20% граждан, вовлечения 45% молодежи в творческую деятельность и 70% студентов в клубное студенческое движение.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27960" cy="82796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65248" y="402336"/>
            <a:ext cx="4474464" cy="512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spcAft>
                <a:spcPts val="2310"/>
              </a:spcAft>
            </a:pPr>
            <a:r>
              <a:rPr lang="ru" sz="3500" b="1">
                <a:solidFill>
                  <a:srgbClr val="002060"/>
                </a:solidFill>
                <a:latin typeface="Times New Roman"/>
              </a:rPr>
              <a:t>Экспорт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25296"/>
            <a:ext cx="8466904" cy="47239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ct val="150000"/>
              </a:lnSpc>
              <a:spcBef>
                <a:spcPts val="2310"/>
              </a:spcBef>
              <a:spcAft>
                <a:spcPts val="1890"/>
              </a:spcAft>
            </a:pPr>
            <a:r>
              <a:rPr lang="ru" sz="1900" b="1" dirty="0">
                <a:latin typeface="Times New Roman"/>
              </a:rPr>
              <a:t>Цель регионального проекта:</a:t>
            </a:r>
          </a:p>
          <a:p>
            <a:pPr marL="25400" marR="76708" indent="0">
              <a:lnSpc>
                <a:spcPct val="150000"/>
              </a:lnSpc>
            </a:pPr>
            <a:r>
              <a:rPr lang="ru" sz="1900" b="1" dirty="0">
                <a:latin typeface="Times New Roman"/>
              </a:rPr>
              <a:t>создание условий для увеличения к 2024 году не менее чем в два раза количества иностранных граждан, обучающихся в образовательных организациях высшего образования, расположенных на территории Новосибирской области, путем продвижения образовательных организаций высшего образования, расположенных на территории Новосибирской области, за рубежом и формирования благоприятных условий для проживания иностранных обучающихся в регионе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240" y="515112"/>
            <a:ext cx="6839712" cy="441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2100"/>
              </a:spcAft>
            </a:pPr>
            <a:r>
              <a:rPr lang="ru" sz="3500" b="1">
                <a:solidFill>
                  <a:srgbClr val="002060"/>
                </a:solidFill>
                <a:latin typeface="Times New Roman"/>
              </a:rPr>
              <a:t>Социальные лифты для каждого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28344"/>
            <a:ext cx="8106480" cy="46390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8448" marR="30480" indent="0">
              <a:lnSpc>
                <a:spcPct val="150000"/>
              </a:lnSpc>
              <a:spcBef>
                <a:spcPts val="2100"/>
              </a:spcBef>
              <a:spcAft>
                <a:spcPts val="2730"/>
              </a:spcAft>
            </a:pPr>
            <a:r>
              <a:rPr lang="ru" sz="1900" b="1" dirty="0">
                <a:latin typeface="Times New Roman"/>
              </a:rPr>
              <a:t>Цель регионального проекта: формирование системы профессиональных конкурсов в целях предоставления гражданам возможностей для профессионального и карьерного роста.</a:t>
            </a:r>
          </a:p>
          <a:p>
            <a:pPr marL="28448" marR="30480" indent="0">
              <a:lnSpc>
                <a:spcPct val="150000"/>
              </a:lnSpc>
              <a:spcAft>
                <a:spcPts val="2730"/>
              </a:spcAft>
            </a:pPr>
            <a:r>
              <a:rPr lang="ru" sz="1700" dirty="0">
                <a:latin typeface="Arial"/>
              </a:rPr>
              <a:t>Обеспечено проведение региональных чемпионатов профессионального мастерства «Молодые </a:t>
            </a:r>
            <a:r>
              <a:rPr lang="ru" sz="1700" dirty="0" smtClean="0">
                <a:latin typeface="Arial"/>
              </a:rPr>
              <a:t>профессионалы)» </a:t>
            </a:r>
            <a:r>
              <a:rPr lang="ru" sz="1700" dirty="0">
                <a:latin typeface="Arial"/>
              </a:rPr>
              <a:t>и «Абилимпикс» с охватом к 2024 году не менее 1050 человек и участие победителей региональных чемпионатов в чемпионатах национального уровня.</a:t>
            </a:r>
          </a:p>
          <a:p>
            <a:pPr marL="28448" marR="30480" indent="0">
              <a:lnSpc>
                <a:spcPct val="150000"/>
              </a:lnSpc>
            </a:pPr>
            <a:r>
              <a:rPr lang="ru" sz="1700" dirty="0">
                <a:latin typeface="Arial"/>
              </a:rPr>
              <a:t>Реализация организационно-информационных мероприятий по обеспечению участия студентов новосибирских вузов в олимпиаде «Я - профессионал».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7656" y="478536"/>
            <a:ext cx="7034784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050"/>
              </a:spcAft>
            </a:pPr>
            <a:r>
              <a:rPr lang="ru" sz="3100" b="1">
                <a:solidFill>
                  <a:srgbClr val="002060"/>
                </a:solidFill>
                <a:latin typeface="Times New Roman"/>
              </a:rPr>
              <a:t>Национальный проект «Демография»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963168"/>
            <a:ext cx="3560064" cy="179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1500" b="1">
                <a:latin typeface="Times New Roman"/>
              </a:rPr>
              <a:t>Национальный проект «Демография».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4048" y="1203960"/>
            <a:ext cx="8010144" cy="426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920"/>
              </a:lnSpc>
            </a:pPr>
            <a:r>
              <a:rPr lang="ru" sz="1500" b="1" i="1">
                <a:latin typeface="Times New Roman"/>
              </a:rPr>
              <a:t>Федеральный проект «Содействие занятости женщин - создание условий дошкольного образования для детей в возрасте до трех лет.»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1688592"/>
            <a:ext cx="8367464" cy="8763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920"/>
              </a:lnSpc>
              <a:spcAft>
                <a:spcPts val="1050"/>
              </a:spcAft>
            </a:pPr>
            <a:r>
              <a:rPr lang="ru" sz="1500" b="1" dirty="0">
                <a:solidFill>
                  <a:srgbClr val="C00000"/>
                </a:solidFill>
                <a:latin typeface="Times New Roman"/>
              </a:rPr>
              <a:t>Цель федерального проекта: </a:t>
            </a:r>
            <a:r>
              <a:rPr lang="ru" sz="1500" dirty="0">
                <a:latin typeface="Times New Roman"/>
              </a:rPr>
              <a:t>обеспечить возможность женщинам, имеющих детей, совмещать трудовую деятельность с семейными обязанностями, в том числе за счет повышения доступности дошкольного образования для детей в возрасте до трех лет.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2667000"/>
            <a:ext cx="8226552" cy="670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920"/>
              </a:lnSpc>
              <a:spcAft>
                <a:spcPts val="1050"/>
              </a:spcAft>
            </a:pPr>
            <a:r>
              <a:rPr lang="ru" sz="1500" b="1">
                <a:solidFill>
                  <a:srgbClr val="C00000"/>
                </a:solidFill>
                <a:latin typeface="Times New Roman"/>
              </a:rPr>
              <a:t>Задача: </a:t>
            </a:r>
            <a:r>
              <a:rPr lang="ru" sz="1500">
                <a:latin typeface="Times New Roman"/>
              </a:rPr>
              <a:t>создание условий для осуществления трудовой деятельности женщин, имеющих детей, включая достижение 100-процентной доступности (2021 год) дошкольного образования для детей в возрасте до трех лет.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3642360"/>
            <a:ext cx="8284464" cy="18501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920"/>
              </a:lnSpc>
            </a:pPr>
            <a:r>
              <a:rPr lang="ru" sz="1500">
                <a:latin typeface="Times New Roman"/>
              </a:rPr>
              <a:t>Содействие занятости женщин, имеющих детей, в рамках реализации государственной программы «Содействие занятости населения». Одним из направлений является профессиональное обучение женщин в период отпуска по уходу за ребенком в возрасте до трех лет, которое предусматривает организацию повышения квалификации, профессиональную подготовку и переподготовку женщин, находящихся в отпуске по уходу за ребенком в возрасте до трех лет, в целях повышения конкурентоспособности на рынке труда и профессиональной мобильности, обеспечивающих возможность совмещать трудовую занятость с семейными обязанностями.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1000" y="5590032"/>
            <a:ext cx="8104632" cy="6736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920"/>
              </a:lnSpc>
            </a:pPr>
            <a:r>
              <a:rPr lang="ru" sz="1500">
                <a:latin typeface="Times New Roman"/>
              </a:rPr>
              <a:t>Создание в субъектах Российской Федерации дополнительных мест для детей в возрасте до 3 лет в организациях и у индивидуальных предпринимателей, осуществляющих образовательную деятельность по образовательным программам дошкольного образования,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2400" y="6367272"/>
            <a:ext cx="1694688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920"/>
              </a:lnSpc>
            </a:pPr>
            <a:r>
              <a:rPr lang="ru" sz="2400">
                <a:solidFill>
                  <a:srgbClr val="46655B"/>
                </a:solidFill>
                <a:latin typeface="Constantia"/>
              </a:rPr>
              <a:t>Ч</a:t>
            </a:r>
            <a:r>
              <a:rPr lang="ru" sz="1500">
                <a:solidFill>
                  <a:srgbClr val="3E4C56"/>
                </a:solidFill>
                <a:latin typeface="Times New Roman"/>
              </a:rPr>
              <a:t> </a:t>
            </a:r>
            <a:r>
              <a:rPr lang="ru" sz="1500">
                <a:latin typeface="Times New Roman"/>
              </a:rPr>
              <a:t>присмотр и уход.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" y="1066800"/>
            <a:ext cx="1810512" cy="15057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1520" y="115824"/>
            <a:ext cx="487680" cy="4389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en-US" sz="3100" b="1" spc="-200">
                <a:solidFill>
                  <a:srgbClr val="C1C2C2"/>
                </a:solidFill>
                <a:latin typeface="Constantia"/>
              </a:rPr>
              <a:t>Mi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101584" y="335280"/>
            <a:ext cx="676656" cy="548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en-US" sz="1100">
                <a:solidFill>
                  <a:srgbClr val="194C8B"/>
                </a:solidFill>
                <a:latin typeface="Times New Roman"/>
              </a:rPr>
              <a:t>^guPO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98192" y="1456944"/>
            <a:ext cx="6236208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55880" indent="0">
              <a:lnSpc>
                <a:spcPts val="2136"/>
              </a:lnSpc>
            </a:pPr>
            <a:r>
              <a:rPr lang="ru" sz="1700">
                <a:latin typeface="Arial"/>
              </a:rPr>
              <a:t>«Собраться вместе </a:t>
            </a:r>
            <a:r>
              <a:rPr lang="en-US" sz="1700">
                <a:latin typeface="Arial"/>
              </a:rPr>
              <a:t>— </a:t>
            </a:r>
            <a:r>
              <a:rPr lang="ru" sz="1700">
                <a:latin typeface="Arial"/>
              </a:rPr>
              <a:t>это начало. Остаться вместе — это процесс. Работать вместе — это успех»</a:t>
            </a:r>
          </a:p>
          <a:p>
            <a:pPr marL="4267200" indent="0">
              <a:lnSpc>
                <a:spcPts val="2136"/>
              </a:lnSpc>
            </a:pPr>
            <a:r>
              <a:rPr lang="ru" sz="1700">
                <a:latin typeface="Arial"/>
              </a:rPr>
              <a:t>(Генри Форд)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21424" y="2993136"/>
            <a:ext cx="1194816" cy="3169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1500">
                <a:solidFill>
                  <a:srgbClr val="C72C27"/>
                </a:solidFill>
                <a:latin typeface="Times New Roman"/>
              </a:rPr>
              <a:t>СОТРУТ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57416" y="5782056"/>
            <a:ext cx="1146048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2400">
                <a:solidFill>
                  <a:srgbClr val="DB7E28"/>
                </a:solidFill>
                <a:latin typeface="Times New Roman"/>
              </a:rPr>
              <a:t>э©м </a:t>
            </a:r>
            <a:r>
              <a:rPr lang="en-US" sz="2400">
                <a:solidFill>
                  <a:srgbClr val="DB7E28"/>
                </a:solidFill>
                <a:latin typeface="Times New Roman"/>
              </a:rPr>
              <a:t>MW9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6048" y="4657344"/>
            <a:ext cx="3864864" cy="396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2700" b="1" i="1">
                <a:solidFill>
                  <a:srgbClr val="002060"/>
                </a:solidFill>
                <a:latin typeface="Times New Roman"/>
              </a:rPr>
              <a:t>Творческих Вам успехов!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5944" y="822960"/>
            <a:ext cx="3910584" cy="20970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1752" y="1139952"/>
            <a:ext cx="3014472" cy="10850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2160"/>
              </a:lnSpc>
            </a:pPr>
            <a:r>
              <a:rPr lang="ru" sz="1500" b="1">
                <a:latin typeface="Arial"/>
              </a:rPr>
              <a:t>Инвестируя в дошкольное страны вкладываются экономический рост, более общество и процветание для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3252216"/>
            <a:ext cx="8378952" cy="18531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ct val="150000"/>
              </a:lnSpc>
            </a:pPr>
            <a:r>
              <a:rPr lang="ru" dirty="0">
                <a:latin typeface="Times New Roman"/>
              </a:rPr>
              <a:t>Экономика государства и дошкольное образование не настолько далеки друг от друга, как могло бы показаться на первый взгляд. Исследования нобелевского лауреата Джеймса Хекмана и его учеников о производительной функции и отдаче от инвестиций в образование показали, что вложения в самом раннем возрасте (0-6 лет) являются наиболее эффективными с точки зрения развития человека. При этом наибольший эффект достигается при работе с детьми из семей в трудной социальноэкономической ситуации.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46704" y="1182624"/>
            <a:ext cx="1484376" cy="981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165100">
              <a:lnSpc>
                <a:spcPts val="2160"/>
              </a:lnSpc>
            </a:pPr>
            <a:r>
              <a:rPr lang="ru" sz="1500" b="1" dirty="0">
                <a:latin typeface="Arial"/>
              </a:rPr>
              <a:t>образование, в будущий справедливое всех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Работайте с одаренными и трудными детьми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9675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требуется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Федеральные проекты «Современная школа» и «Успех каждого ребенка» предлагают создать индивидуальную систему обучения для детей – способных и тех, кто испытывает трудности.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выполнить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Отчитаться по работе с талантливыми детьми помогут локальные акты, например: положение по работе с одаренными детьми, план работы по работе с одаренными детьми. В положении опишите, какую отчетность должны готовить педагоги и какие методы они используют.. Педагоги должны вести психолого- педагогические карты, чтобы фиксировать работу.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выявить одаренных детей. В детском саду нужно проводить мероприятия, которые стимулируют интерес к творчеству в том числе и к техническому и физкультурно- спортивной деятельности (Правила утв. Постановлением  Правительства от 17.11.2015 № 1239) достижения детей воспитатели фиксируют в виде портфолио.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Чтобы показать работу детского сада с трудными детьми, обяжите педагога- психолога составить план работы с такими воспитанниками и их родителями.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582" y="476672"/>
            <a:ext cx="5944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Повышайте квалификацию педагогов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5" y="1340768"/>
            <a:ext cx="86764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требуется.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Федеральные проекты «Учитель будущего». «Успех каждого ребенка»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«Цифровая образовательная среда»  требует от педагогов новых навыков. Например: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Готовить дошкольников к учебе в современной образовательной среде, к жизни в мире будущего  и к выбору профессии в новых реалиях. Воспитатели должны уметь пользоваться онлайн- курсами, роботами и планшетами.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выполнить.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плане- графике повышения квалификации педагогов должны быть курсы. Которые касаются работы с онлайн - форматами и новыми технологиями обучения. Так же педагоги должны совершенствовать свои навыки  работы как  с одаренными детьми, также и с трудными детьми   уметь разрабатывать индивидуальные учебные планы.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воспитателей в профессиональных конкурсах. Система наставничества в детском саду должен быть план организации наставничества.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620688"/>
            <a:ext cx="609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Участвуйте в волонтерском  движении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556792"/>
            <a:ext cx="7920880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 требуется.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федеральному проекту «Социальная активность» образовательные организации должны вовлечь всех участников образовательного процесса в добровольческое движение.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выполнить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Необходимо разработать волонтерский проект. Его организаторы пропишут положение о проекте и план деятельности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учебный год.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детский сад может поучаствовать в волонтерском движении.  Необходимо связаться  с региональными благотворительными , экологическими организациями и выяснить какая помощь им нужна. Так сейчас популярны проекты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эковолонтерству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направленные на формирование  экологической культуры детей.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764704"/>
            <a:ext cx="5024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Развивайте современные технологии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1772816"/>
            <a:ext cx="8352928" cy="4202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требуется.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Детский сад должен создавать цифровую образовательную среду.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выполнить.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Обновление систематическое сайта. создание справочника цифровых образовательных ресурсов, которые педагоги  смогут применять в образовательном процессе. А также могут использовать и онлайн-уроки лучших преподавателей.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Старший воспитатель проверит, как организована преемственность учебно- методических комплексов (УМК) электронных образовательных ресурсов.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этого нужно закрепить в локальных актах положение об использовании базы  ЭОР, организационном разделе  ООП ДО задачу регулярно мониторить и обновлять ЭОР и УМК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0" y="1167384"/>
            <a:ext cx="8083296" cy="48036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55600" marR="58928" indent="-342900">
              <a:lnSpc>
                <a:spcPts val="3456"/>
              </a:lnSpc>
              <a:spcAft>
                <a:spcPts val="420"/>
              </a:spcAft>
            </a:pPr>
            <a:r>
              <a:rPr lang="ru" sz="3200">
                <a:latin typeface="Times New Roman"/>
              </a:rPr>
              <a:t>В январе 2019 года в России по указу Президента РФ Владимира Путина началась реализация </a:t>
            </a:r>
            <a:r>
              <a:rPr lang="ru" sz="3200" u="sng">
                <a:solidFill>
                  <a:srgbClr val="009999"/>
                </a:solidFill>
                <a:latin typeface="Times New Roman"/>
              </a:rPr>
              <a:t>национального проекта</a:t>
            </a:r>
            <a:r>
              <a:rPr lang="ru" sz="3200">
                <a:solidFill>
                  <a:srgbClr val="009999"/>
                </a:solidFill>
                <a:latin typeface="Times New Roman"/>
              </a:rPr>
              <a:t> </a:t>
            </a:r>
            <a:r>
              <a:rPr lang="ru" sz="3200" u="sng">
                <a:solidFill>
                  <a:srgbClr val="009999"/>
                </a:solidFill>
                <a:latin typeface="Times New Roman"/>
                <a:hlinkClick r:id="rId2"/>
              </a:rPr>
              <a:t>«Образование»</a:t>
            </a:r>
            <a:r>
              <a:rPr lang="ru" sz="3200">
                <a:latin typeface="Times New Roman"/>
                <a:hlinkClick r:id="rId2"/>
              </a:rPr>
              <a:t>, предусматривающе</a:t>
            </a:r>
            <a:r>
              <a:rPr lang="ru" sz="3200">
                <a:latin typeface="Times New Roman"/>
              </a:rPr>
              <a:t>го развитие системы образования до 2024 года по 10 направлениям.</a:t>
            </a:r>
          </a:p>
          <a:p>
            <a:pPr marL="355600" marR="58928" indent="-342900">
              <a:lnSpc>
                <a:spcPts val="3432"/>
              </a:lnSpc>
            </a:pPr>
            <a:r>
              <a:rPr lang="ru" sz="3200">
                <a:latin typeface="Times New Roman"/>
              </a:rPr>
              <a:t>Глава государства отметил, что нацпроект должен </a:t>
            </a:r>
            <a:r>
              <a:rPr lang="ru" sz="3200" i="1">
                <a:latin typeface="Times New Roman"/>
              </a:rPr>
              <a:t>«обеспечить благополучие и новое качество жизни граждан России, широкие возможности для самореализации каждого человека».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496" y="231648"/>
            <a:ext cx="237744" cy="1036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1000" i="1">
                <a:solidFill>
                  <a:srgbClr val="3E4C56"/>
                </a:solidFill>
                <a:latin typeface="Arial"/>
              </a:rPr>
              <a:t>г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94432" y="566928"/>
            <a:ext cx="5431536" cy="3535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470"/>
              </a:spcAft>
            </a:pPr>
            <a:r>
              <a:rPr lang="ru" sz="2300" b="1" dirty="0">
                <a:solidFill>
                  <a:srgbClr val="3E4C56"/>
                </a:solidFill>
                <a:latin typeface="Times New Roman"/>
              </a:rPr>
              <a:t>Национальный проект «Образование»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152144"/>
            <a:ext cx="8152584" cy="19168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2400"/>
              </a:lnSpc>
            </a:pPr>
            <a:r>
              <a:rPr lang="ru" sz="1900" dirty="0">
                <a:latin typeface="Times New Roman"/>
              </a:rPr>
              <a:t>- это инициатива, направленная на достижение двух</a:t>
            </a:r>
          </a:p>
          <a:p>
            <a:pPr indent="0" algn="r">
              <a:lnSpc>
                <a:spcPts val="2400"/>
              </a:lnSpc>
            </a:pPr>
            <a:r>
              <a:rPr lang="ru" sz="1900" dirty="0">
                <a:latin typeface="Times New Roman"/>
              </a:rPr>
              <a:t>ключевых </a:t>
            </a:r>
            <a:r>
              <a:rPr lang="ru" sz="1900" dirty="0" smtClean="0">
                <a:latin typeface="Times New Roman"/>
              </a:rPr>
              <a:t>задач.</a:t>
            </a:r>
          </a:p>
          <a:p>
            <a:pPr indent="0">
              <a:lnSpc>
                <a:spcPts val="2400"/>
              </a:lnSpc>
            </a:pPr>
            <a:r>
              <a:rPr lang="ru" sz="1900" b="1" dirty="0" smtClean="0">
                <a:latin typeface="Times New Roman"/>
              </a:rPr>
              <a:t>Первая </a:t>
            </a:r>
            <a:r>
              <a:rPr lang="ru" sz="1900" dirty="0">
                <a:latin typeface="Times New Roman"/>
              </a:rPr>
              <a:t>- обеспечение глобальной конкурентоспособности российского образования и вхождение Российской Федерации </a:t>
            </a:r>
            <a:r>
              <a:rPr lang="ru" sz="1900" dirty="0" smtClean="0">
                <a:latin typeface="Times New Roman"/>
              </a:rPr>
              <a:t>число 10 ведущих стран мира по качеству </a:t>
            </a:r>
          </a:p>
          <a:p>
            <a:pPr indent="0">
              <a:lnSpc>
                <a:spcPts val="2400"/>
              </a:lnSpc>
            </a:pPr>
            <a:endParaRPr lang="ru" sz="1900" dirty="0" smtClean="0">
              <a:latin typeface="Times New Roman"/>
            </a:endParaRPr>
          </a:p>
          <a:p>
            <a:pPr indent="0">
              <a:lnSpc>
                <a:spcPts val="2400"/>
              </a:lnSpc>
            </a:pPr>
            <a:endParaRPr lang="ru" sz="19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25040" y="2313432"/>
            <a:ext cx="5367528" cy="2316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17500">
              <a:lnSpc>
                <a:spcPts val="2400"/>
              </a:lnSpc>
            </a:pPr>
            <a:r>
              <a:rPr lang="ru" sz="1900" dirty="0" smtClean="0">
                <a:latin typeface="Times New Roman"/>
              </a:rPr>
              <a:t>общего </a:t>
            </a:r>
            <a:endParaRPr lang="ru" sz="19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348880"/>
            <a:ext cx="2448272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17500">
              <a:lnSpc>
                <a:spcPts val="2400"/>
              </a:lnSpc>
            </a:pPr>
            <a:r>
              <a:rPr lang="ru" sz="1900" dirty="0" smtClean="0">
                <a:latin typeface="Times New Roman"/>
              </a:rPr>
              <a:t>образования</a:t>
            </a:r>
            <a:r>
              <a:rPr lang="ru" sz="1900" dirty="0">
                <a:latin typeface="Times New Roman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929128"/>
            <a:ext cx="8107624" cy="3547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17500" algn="just">
              <a:lnSpc>
                <a:spcPts val="2400"/>
              </a:lnSpc>
            </a:pPr>
            <a:r>
              <a:rPr lang="ru" sz="1900" b="1" dirty="0">
                <a:latin typeface="Times New Roman"/>
              </a:rPr>
              <a:t>Вторая </a:t>
            </a:r>
            <a:r>
              <a:rPr lang="ru" sz="1900" dirty="0">
                <a:latin typeface="Times New Roman"/>
              </a:rPr>
              <a:t>-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</a:t>
            </a:r>
            <a:r>
              <a:rPr lang="ru" sz="1900" dirty="0" smtClean="0">
                <a:latin typeface="Times New Roman"/>
              </a:rPr>
              <a:t>традиций.</a:t>
            </a:r>
          </a:p>
          <a:p>
            <a:pPr indent="317500" algn="just">
              <a:lnSpc>
                <a:spcPts val="2400"/>
              </a:lnSpc>
            </a:pPr>
            <a:r>
              <a:rPr lang="ru" sz="1900" dirty="0" smtClean="0">
                <a:latin typeface="Times New Roman"/>
              </a:rPr>
              <a:t>Национальный </a:t>
            </a:r>
            <a:r>
              <a:rPr lang="ru" sz="1900" dirty="0">
                <a:latin typeface="Times New Roman"/>
              </a:rPr>
              <a:t>проект предполагает реализацию </a:t>
            </a:r>
            <a:r>
              <a:rPr lang="ru" sz="1900" i="1" dirty="0">
                <a:latin typeface="Times New Roman"/>
              </a:rPr>
              <a:t>4 основных направлений развития системы образования: </a:t>
            </a:r>
            <a:r>
              <a:rPr lang="ru" sz="1900" dirty="0">
                <a:latin typeface="Times New Roman"/>
              </a:rPr>
              <a:t>обновление его содержания, создание необходимой современной инфраструктуры, подготовка соответствующих профессиональных кадров, их переподготовка и повышение квалификации, а также создание наиболее эффективных механизмов управления этой сферой.</a:t>
            </a:r>
          </a:p>
          <a:p>
            <a:pPr indent="0"/>
            <a:r>
              <a:rPr lang="ru" sz="1900" b="1" dirty="0">
                <a:latin typeface="Times New Roman"/>
              </a:rPr>
              <a:t>Сроки реализации: 01.01.2019 -31.12.2024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" y="124968"/>
            <a:ext cx="8491728" cy="20482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496" y="2109216"/>
            <a:ext cx="7723632" cy="862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3876" indent="0">
              <a:spcBef>
                <a:spcPts val="2100"/>
              </a:spcBef>
              <a:spcAft>
                <a:spcPts val="1470"/>
              </a:spcAft>
            </a:pPr>
            <a:r>
              <a:rPr lang="ru" sz="3200">
                <a:solidFill>
                  <a:srgbClr val="002060"/>
                </a:solidFill>
                <a:latin typeface="Times New Roman"/>
              </a:rPr>
              <a:t>Губернатор Андрей Травников: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5672" y="3163824"/>
            <a:ext cx="7135368" cy="18562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19304" indent="330200">
              <a:lnSpc>
                <a:spcPts val="3792"/>
              </a:lnSpc>
              <a:spcBef>
                <a:spcPts val="1470"/>
              </a:spcBef>
            </a:pPr>
            <a:r>
              <a:rPr lang="ru" sz="3200" b="1" i="1">
                <a:latin typeface="Times New Roman"/>
              </a:rPr>
              <a:t>В рамках реализации нацпроекта «Образование» Новосибирская область</a:t>
            </a:r>
          </a:p>
          <a:p>
            <a:pPr marL="457200" indent="0" algn="just"/>
            <a:r>
              <a:rPr lang="ru" sz="1150">
                <a:latin typeface="Times New Roman"/>
              </a:rPr>
              <a:t>\    ^    м</a:t>
            </a:r>
          </a:p>
          <a:p>
            <a:pPr marL="12700" indent="330200">
              <a:spcAft>
                <a:spcPts val="1050"/>
              </a:spcAft>
            </a:pPr>
            <a:r>
              <a:rPr lang="ru" sz="3200" b="1" i="1">
                <a:latin typeface="Times New Roman"/>
              </a:rPr>
              <a:t>должна воити в пятерку регионов-</a:t>
            </a:r>
          </a:p>
          <a:p>
            <a:pPr indent="0" algn="ctr"/>
            <a:r>
              <a:rPr lang="ru" sz="3200" b="1" i="1">
                <a:latin typeface="Times New Roman"/>
              </a:rPr>
              <a:t>лидеров в России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8656" y="509016"/>
            <a:ext cx="6263640" cy="3535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5250"/>
              </a:spcAft>
            </a:pPr>
            <a:r>
              <a:rPr lang="ru" sz="2700" b="1">
                <a:solidFill>
                  <a:srgbClr val="0070C0"/>
                </a:solidFill>
                <a:latin typeface="Times New Roman"/>
              </a:rPr>
              <a:t>Национальный проект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0896" y="1716024"/>
            <a:ext cx="8522208" cy="3233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indent="-330200">
              <a:spcBef>
                <a:spcPts val="5250"/>
              </a:spcBef>
              <a:spcAft>
                <a:spcPts val="3570"/>
              </a:spcAft>
            </a:pPr>
            <a:r>
              <a:rPr lang="ru" sz="2300" b="1">
                <a:latin typeface="Times New Roman"/>
              </a:rPr>
              <a:t>Ключевые направления развития системы образования:</a:t>
            </a:r>
          </a:p>
          <a:p>
            <a:pPr marL="342900" indent="-330200">
              <a:spcAft>
                <a:spcPts val="1050"/>
              </a:spcAft>
            </a:pPr>
            <a:r>
              <a:rPr lang="ru" sz="2400">
                <a:latin typeface="Times New Roman"/>
              </a:rPr>
              <a:t>^ Обновление содержания системы образования;</a:t>
            </a:r>
          </a:p>
          <a:p>
            <a:pPr marL="342900" indent="-330200">
              <a:spcAft>
                <a:spcPts val="1050"/>
              </a:spcAft>
            </a:pPr>
            <a:r>
              <a:rPr lang="ru" sz="2400">
                <a:latin typeface="Times New Roman"/>
              </a:rPr>
              <a:t>^ Создание необходимой современной инфраструктуры;</a:t>
            </a:r>
          </a:p>
          <a:p>
            <a:pPr marL="342900" marR="10668" indent="-330200">
              <a:lnSpc>
                <a:spcPts val="2880"/>
              </a:lnSpc>
              <a:spcAft>
                <a:spcPts val="210"/>
              </a:spcAft>
            </a:pPr>
            <a:r>
              <a:rPr lang="ru" sz="2400">
                <a:latin typeface="Times New Roman"/>
              </a:rPr>
              <a:t>^ Подготовка кадров для работы в системе, их переподготовка и повышение квалификации;</a:t>
            </a:r>
          </a:p>
          <a:p>
            <a:pPr marL="342900" marR="10668" indent="-330200">
              <a:lnSpc>
                <a:spcPts val="2904"/>
              </a:lnSpc>
            </a:pPr>
            <a:r>
              <a:rPr lang="ru" sz="2400">
                <a:latin typeface="Times New Roman"/>
              </a:rPr>
              <a:t>^ Создание наиболее эффективных механизмов управления отраслью.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8250" y="1552575"/>
            <a:ext cx="1719262" cy="11906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3225" y="1919287"/>
            <a:ext cx="1890712" cy="12715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14787" y="5434012"/>
            <a:ext cx="857250" cy="3190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48250" y="3290887"/>
            <a:ext cx="3795712" cy="23431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00150" y="47625"/>
            <a:ext cx="7248525" cy="1857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ru" sz="1500">
                <a:solidFill>
                  <a:srgbClr val="497487"/>
                </a:solidFill>
                <a:latin typeface="Arial"/>
              </a:rPr>
              <a:t>ФЕДЕРАЛЬНЫЕ ПРОЕКТЫ. ВХОДЯЩИЕ В НАЦИОНАЛЬНЫЙ ПРОЕКТ: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33837" y="357187"/>
            <a:ext cx="3343275" cy="1905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1260"/>
              </a:spcAft>
            </a:pPr>
            <a:r>
              <a:rPr lang="ru" sz="1500" b="1">
                <a:solidFill>
                  <a:srgbClr val="497487"/>
                </a:solidFill>
                <a:latin typeface="Arial"/>
              </a:rPr>
              <a:t>Бюджет национального проекта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85862" y="747712"/>
            <a:ext cx="1433513" cy="1238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1150">
                <a:latin typeface="Times New Roman"/>
              </a:rPr>
              <a:t>Современная школа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1100" y="1238250"/>
            <a:ext cx="1714500" cy="1809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spcBef>
                <a:spcPts val="2100"/>
              </a:spcBef>
            </a:pPr>
            <a:r>
              <a:rPr lang="ru" sz="1150">
                <a:latin typeface="Times New Roman"/>
              </a:rPr>
              <a:t>Успех каждого ребенка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52525" y="1757362"/>
            <a:ext cx="2547937" cy="1809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1150">
                <a:latin typeface="Times New Roman"/>
              </a:rPr>
              <a:t>Поддержка семей, имеющих детей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52525" y="2290762"/>
            <a:ext cx="2495550" cy="18573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1150">
                <a:latin typeface="Times New Roman"/>
              </a:rPr>
              <a:t>Цифровая образовательная среда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52525" y="2819400"/>
            <a:ext cx="2690812" cy="123825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>
              <a:spcAft>
                <a:spcPts val="1260"/>
              </a:spcAft>
            </a:pPr>
            <a:r>
              <a:rPr lang="ru" sz="1150">
                <a:latin typeface="Times New Roman"/>
              </a:rPr>
              <a:t>Учитель будущего</a:t>
            </a:r>
          </a:p>
          <a:p>
            <a:pPr marL="63500" marR="63500" indent="0">
              <a:lnSpc>
                <a:spcPts val="1388"/>
              </a:lnSpc>
              <a:spcAft>
                <a:spcPts val="840"/>
              </a:spcAft>
            </a:pPr>
            <a:r>
              <a:rPr lang="ru" sz="1150">
                <a:latin typeface="Times New Roman"/>
              </a:rPr>
              <a:t>Молодые профессионалы (Повышение конкурентоспособности профессионального образования)</a:t>
            </a:r>
          </a:p>
          <a:p>
            <a:pPr marL="63500" indent="0"/>
            <a:r>
              <a:rPr lang="ru" sz="1150">
                <a:latin typeface="Times New Roman"/>
              </a:rPr>
              <a:t>Новые возможности для каждого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52525" y="4414837"/>
            <a:ext cx="1747837" cy="1619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1150">
                <a:latin typeface="Times New Roman"/>
              </a:rPr>
              <a:t>Социальная активность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57287" y="4938712"/>
            <a:ext cx="1585913" cy="1809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1150">
                <a:latin typeface="Times New Roman"/>
              </a:rPr>
              <a:t>Экспорт образования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52525" y="5472112"/>
            <a:ext cx="2371725" cy="17621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1150">
                <a:latin typeface="Times New Roman"/>
              </a:rPr>
              <a:t>Социальные лифты для каждого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24325" y="719137"/>
            <a:ext cx="614362" cy="200025"/>
          </a:xfrm>
          <a:prstGeom prst="rect">
            <a:avLst/>
          </a:prstGeom>
          <a:solidFill>
            <a:srgbClr val="65A4D8"/>
          </a:solidFill>
        </p:spPr>
        <p:txBody>
          <a:bodyPr lIns="0" tIns="0" rIns="0" bIns="0">
            <a:noAutofit/>
          </a:bodyPr>
          <a:lstStyle/>
          <a:p>
            <a:pPr marL="41275" indent="0">
              <a:spcAft>
                <a:spcPts val="2100"/>
              </a:spcAft>
            </a:pPr>
            <a:r>
              <a:rPr lang="ru" sz="1500" spc="50">
                <a:solidFill>
                  <a:srgbClr val="C5F2F9"/>
                </a:solidFill>
                <a:latin typeface="Arial"/>
              </a:rPr>
              <a:t>295,1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191000" y="1219200"/>
            <a:ext cx="514350" cy="223837"/>
          </a:xfrm>
          <a:prstGeom prst="rect">
            <a:avLst/>
          </a:prstGeom>
          <a:solidFill>
            <a:srgbClr val="F7D22D"/>
          </a:solidFill>
        </p:spPr>
        <p:txBody>
          <a:bodyPr lIns="0" tIns="0" rIns="0" bIns="0">
            <a:noAutofit/>
          </a:bodyPr>
          <a:lstStyle/>
          <a:p>
            <a:pPr marL="292100" indent="0"/>
            <a:r>
              <a:rPr lang="ru" sz="1900" b="1">
                <a:solidFill>
                  <a:srgbClr val="E5E68D"/>
                </a:solidFill>
                <a:latin typeface="Times New Roman"/>
              </a:rPr>
              <a:t>80,5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195762" y="2281237"/>
            <a:ext cx="509588" cy="228600"/>
          </a:xfrm>
          <a:prstGeom prst="rect">
            <a:avLst/>
          </a:prstGeom>
          <a:solidFill>
            <a:srgbClr val="EA8B1D"/>
          </a:solidFill>
        </p:spPr>
        <p:txBody>
          <a:bodyPr lIns="0" tIns="0" rIns="0" bIns="0">
            <a:noAutofit/>
          </a:bodyPr>
          <a:lstStyle/>
          <a:p>
            <a:pPr marL="76200" indent="0">
              <a:spcAft>
                <a:spcPts val="1890"/>
              </a:spcAft>
            </a:pPr>
            <a:r>
              <a:rPr lang="ru" sz="1500" spc="50">
                <a:solidFill>
                  <a:srgbClr val="E5E68D"/>
                </a:solidFill>
                <a:latin typeface="Arial"/>
              </a:rPr>
              <a:t>79,8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05287" y="2814637"/>
            <a:ext cx="500063" cy="228600"/>
          </a:xfrm>
          <a:prstGeom prst="rect">
            <a:avLst/>
          </a:prstGeom>
          <a:solidFill>
            <a:srgbClr val="CB1B6C"/>
          </a:solidFill>
        </p:spPr>
        <p:txBody>
          <a:bodyPr lIns="0" tIns="0" rIns="0" bIns="0">
            <a:noAutofit/>
          </a:bodyPr>
          <a:lstStyle/>
          <a:p>
            <a:pPr marL="76200" indent="0">
              <a:spcBef>
                <a:spcPts val="1890"/>
              </a:spcBef>
            </a:pPr>
            <a:r>
              <a:rPr lang="ru" sz="1500" spc="50">
                <a:solidFill>
                  <a:srgbClr val="F8C2EA"/>
                </a:solidFill>
                <a:latin typeface="Arial"/>
              </a:rPr>
              <a:t>15,4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138612" y="3348037"/>
            <a:ext cx="628650" cy="228600"/>
          </a:xfrm>
          <a:prstGeom prst="rect">
            <a:avLst/>
          </a:prstGeom>
          <a:solidFill>
            <a:srgbClr val="6DB864"/>
          </a:solidFill>
        </p:spPr>
        <p:txBody>
          <a:bodyPr lIns="0" tIns="0" rIns="0" bIns="0">
            <a:noAutofit/>
          </a:bodyPr>
          <a:lstStyle/>
          <a:p>
            <a:pPr marL="88900" indent="0">
              <a:spcAft>
                <a:spcPts val="1890"/>
              </a:spcAft>
            </a:pPr>
            <a:r>
              <a:rPr lang="ru" sz="1500" spc="50">
                <a:solidFill>
                  <a:srgbClr val="D0F7CB"/>
                </a:solidFill>
                <a:latin typeface="Arial"/>
              </a:rPr>
              <a:t>156,2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252912" y="3876675"/>
            <a:ext cx="390525" cy="233362"/>
          </a:xfrm>
          <a:prstGeom prst="rect">
            <a:avLst/>
          </a:prstGeom>
          <a:solidFill>
            <a:srgbClr val="6DAAAE"/>
          </a:solidFill>
        </p:spPr>
        <p:txBody>
          <a:bodyPr lIns="0" tIns="0" rIns="0" bIns="0">
            <a:noAutofit/>
          </a:bodyPr>
          <a:lstStyle/>
          <a:p>
            <a:pPr marL="177800" indent="0">
              <a:spcBef>
                <a:spcPts val="1890"/>
              </a:spcBef>
              <a:spcAft>
                <a:spcPts val="1890"/>
              </a:spcAft>
            </a:pPr>
            <a:r>
              <a:rPr lang="ru" sz="1500" spc="50">
                <a:solidFill>
                  <a:srgbClr val="C5F2F9"/>
                </a:solidFill>
                <a:latin typeface="Arial"/>
              </a:rPr>
              <a:t>9.2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186237" y="4419600"/>
            <a:ext cx="514350" cy="228600"/>
          </a:xfrm>
          <a:prstGeom prst="rect">
            <a:avLst/>
          </a:prstGeom>
          <a:solidFill>
            <a:srgbClr val="0264AE"/>
          </a:solidFill>
        </p:spPr>
        <p:txBody>
          <a:bodyPr lIns="0" tIns="0" rIns="0" bIns="0">
            <a:noAutofit/>
          </a:bodyPr>
          <a:lstStyle/>
          <a:p>
            <a:pPr marL="88900" indent="0">
              <a:spcBef>
                <a:spcPts val="1890"/>
              </a:spcBef>
              <a:spcAft>
                <a:spcPts val="1890"/>
              </a:spcAft>
            </a:pPr>
            <a:r>
              <a:rPr lang="ru" sz="1500">
                <a:solidFill>
                  <a:srgbClr val="C5F2F9"/>
                </a:solidFill>
                <a:latin typeface="Arial"/>
              </a:rPr>
              <a:t>27,3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138612" y="4953000"/>
            <a:ext cx="628650" cy="228600"/>
          </a:xfrm>
          <a:prstGeom prst="rect">
            <a:avLst/>
          </a:prstGeom>
          <a:solidFill>
            <a:srgbClr val="269596"/>
          </a:solidFill>
        </p:spPr>
        <p:txBody>
          <a:bodyPr lIns="0" tIns="0" rIns="0" bIns="0">
            <a:noAutofit/>
          </a:bodyPr>
          <a:lstStyle/>
          <a:p>
            <a:pPr marL="88900" indent="0">
              <a:spcBef>
                <a:spcPts val="1890"/>
              </a:spcBef>
            </a:pPr>
            <a:r>
              <a:rPr lang="ru" sz="1500" spc="50">
                <a:solidFill>
                  <a:srgbClr val="C5F2F9"/>
                </a:solidFill>
                <a:latin typeface="Arial"/>
              </a:rPr>
              <a:t>107,5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595937" y="2881312"/>
            <a:ext cx="2286000" cy="4476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ru" sz="4800" b="1" i="1">
                <a:solidFill>
                  <a:srgbClr val="DB7E28"/>
                </a:solidFill>
                <a:latin typeface="Constantia"/>
              </a:rPr>
              <a:t>ш</a:t>
            </a:r>
            <a:r>
              <a:rPr lang="ru" sz="4100">
                <a:solidFill>
                  <a:srgbClr val="DB7E28"/>
                </a:solidFill>
                <a:latin typeface="Arial"/>
              </a:rPr>
              <a:t> </a:t>
            </a:r>
            <a:r>
              <a:rPr lang="ru" sz="4100" b="1" spc="50">
                <a:solidFill>
                  <a:srgbClr val="497487"/>
                </a:solidFill>
                <a:latin typeface="Arial"/>
              </a:rPr>
              <a:t>784,5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543675" y="3424237"/>
            <a:ext cx="1276350" cy="242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/>
            <a:r>
              <a:rPr lang="ru" sz="1800" b="1" spc="50">
                <a:solidFill>
                  <a:srgbClr val="497487"/>
                </a:solidFill>
                <a:latin typeface="Arial"/>
              </a:rPr>
              <a:t>млрд руб.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195387" y="6019800"/>
            <a:ext cx="7548563" cy="5429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 algn="just">
              <a:spcAft>
                <a:spcPts val="630"/>
              </a:spcAft>
            </a:pPr>
            <a:r>
              <a:rPr lang="ru" sz="1500">
                <a:solidFill>
                  <a:srgbClr val="497487"/>
                </a:solidFill>
                <a:latin typeface="Arial"/>
              </a:rPr>
              <a:t>ИСТОЧНИКИ:    723,3    млрд    руб.    </a:t>
            </a:r>
            <a:r>
              <a:rPr lang="ru" sz="1300" b="1" spc="-50">
                <a:latin typeface="Arial"/>
              </a:rPr>
              <a:t>-    федеральный    бюджет.</a:t>
            </a:r>
          </a:p>
          <a:p>
            <a:pPr marL="25400" indent="0" algn="just"/>
            <a:r>
              <a:rPr lang="ru" sz="1500">
                <a:solidFill>
                  <a:srgbClr val="497487"/>
                </a:solidFill>
                <a:latin typeface="Arial"/>
              </a:rPr>
              <a:t>45,7 млрд руб. </a:t>
            </a:r>
            <a:r>
              <a:rPr lang="ru" sz="1300" b="1" spc="-50">
                <a:latin typeface="Arial"/>
              </a:rPr>
              <a:t>- бюджеты субъектов РФ. </a:t>
            </a:r>
            <a:r>
              <a:rPr lang="ru" sz="1500">
                <a:solidFill>
                  <a:srgbClr val="497487"/>
                </a:solidFill>
                <a:latin typeface="Arial"/>
              </a:rPr>
              <a:t>15,4 млрд руб. </a:t>
            </a:r>
            <a:r>
              <a:rPr lang="ru" sz="1500">
                <a:latin typeface="Arial"/>
              </a:rPr>
              <a:t>- </a:t>
            </a:r>
            <a:r>
              <a:rPr lang="ru" sz="1300" b="1" spc="-50">
                <a:latin typeface="Arial"/>
              </a:rPr>
              <a:t>внебюджетные источники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416" y="1493520"/>
            <a:ext cx="1920240" cy="19202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5448" y="124968"/>
            <a:ext cx="8851392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420"/>
              </a:spcAft>
            </a:pPr>
            <a:r>
              <a:rPr lang="en-US" sz="3200" i="1">
                <a:solidFill>
                  <a:srgbClr val="3E4C56"/>
                </a:solidFill>
                <a:latin typeface="Times New Roman"/>
              </a:rPr>
              <a:t>r~</a:t>
            </a:r>
            <a:r>
              <a:rPr lang="en-US" sz="3200">
                <a:solidFill>
                  <a:srgbClr val="3E4C56"/>
                </a:solidFill>
                <a:latin typeface="Times New Roman"/>
              </a:rPr>
              <a:t>-\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59736" y="496824"/>
            <a:ext cx="4230624" cy="408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890"/>
              </a:spcAft>
            </a:pPr>
            <a:r>
              <a:rPr lang="ru" sz="3500" b="1">
                <a:solidFill>
                  <a:srgbClr val="0070C0"/>
                </a:solidFill>
                <a:latin typeface="Times New Roman"/>
              </a:rPr>
              <a:t>Современная школа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80488" y="1173480"/>
            <a:ext cx="5163312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60"/>
              </a:lnSpc>
            </a:pPr>
            <a:r>
              <a:rPr lang="ru" sz="1900" b="1">
                <a:latin typeface="Times New Roman"/>
              </a:rPr>
              <a:t>Задачи и результаты регионального проекта: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86584" y="1447800"/>
            <a:ext cx="6019800" cy="23652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160"/>
              </a:lnSpc>
              <a:spcAft>
                <a:spcPts val="840"/>
              </a:spcAft>
            </a:pPr>
            <a:r>
              <a:rPr lang="ru" sz="1900" b="1">
                <a:latin typeface="Times New Roman"/>
              </a:rPr>
              <a:t>Внедрение на уровнях основного общего и среднего общего образования новых методов обучения и воспитания, образовательных технологий, обеспечивающих освоение обучающимися базовых навыков и умений, повышение их мотивации к обучению и вовлеченности в образовательный процесс, а также обновление содержания и совершенствование методов обучения предметной области «Технология».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6240" y="4114800"/>
            <a:ext cx="5843016" cy="2316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400"/>
              </a:lnSpc>
            </a:pPr>
            <a:r>
              <a:rPr lang="en-US" sz="1900" b="1" i="1">
                <a:latin typeface="Times New Roman"/>
              </a:rPr>
              <a:t>S</a:t>
            </a:r>
            <a:r>
              <a:rPr lang="en-US" sz="1900">
                <a:latin typeface="Times New Roman"/>
              </a:rPr>
              <a:t> </a:t>
            </a:r>
            <a:r>
              <a:rPr lang="ru" sz="1900">
                <a:latin typeface="Times New Roman"/>
              </a:rPr>
              <a:t>новые места, ликвидировано обучение в 3-ю смену;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6240" y="4401312"/>
            <a:ext cx="6745224" cy="2499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400"/>
              </a:lnSpc>
            </a:pPr>
            <a:r>
              <a:rPr lang="en-US" sz="1900" b="1" i="1">
                <a:latin typeface="Times New Roman"/>
              </a:rPr>
              <a:t>S</a:t>
            </a:r>
            <a:r>
              <a:rPr lang="en-US" sz="1900">
                <a:latin typeface="Times New Roman"/>
              </a:rPr>
              <a:t> </a:t>
            </a:r>
            <a:r>
              <a:rPr lang="ru" sz="1900">
                <a:latin typeface="Times New Roman"/>
              </a:rPr>
              <a:t>24,6 тыс. новых мест, расположенных в сельской местности;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952" y="4706112"/>
            <a:ext cx="8193024" cy="8595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400"/>
              </a:lnSpc>
            </a:pPr>
            <a:r>
              <a:rPr lang="en-US" sz="1900" b="1" i="1">
                <a:latin typeface="Times New Roman"/>
              </a:rPr>
              <a:t>S</a:t>
            </a:r>
            <a:r>
              <a:rPr lang="en-US" sz="1900">
                <a:latin typeface="Times New Roman"/>
              </a:rPr>
              <a:t> </a:t>
            </a:r>
            <a:r>
              <a:rPr lang="ru" sz="1900">
                <a:latin typeface="Times New Roman"/>
              </a:rPr>
              <a:t>во всех субъектах РФ будет обеспечена возможность изучать предметную область «Технология» на базе высокооснащенных организаций, в том числе детских технопарков «Кванториум» 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7096" y="5620512"/>
            <a:ext cx="7796784" cy="554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400"/>
              </a:lnSpc>
              <a:spcAft>
                <a:spcPts val="840"/>
              </a:spcAft>
            </a:pPr>
            <a:r>
              <a:rPr lang="en-US" sz="1900" b="1" i="1">
                <a:latin typeface="Times New Roman"/>
              </a:rPr>
              <a:t>S</a:t>
            </a:r>
            <a:r>
              <a:rPr lang="en-US" sz="1900">
                <a:latin typeface="Times New Roman"/>
              </a:rPr>
              <a:t> </a:t>
            </a:r>
            <a:r>
              <a:rPr lang="ru" sz="1900">
                <a:latin typeface="Times New Roman"/>
              </a:rPr>
              <a:t>новые государственно-частные механизмы развития инфраструктуры системы образования.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9352" y="6370320"/>
            <a:ext cx="234696" cy="2560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 algn="just">
              <a:spcBef>
                <a:spcPts val="840"/>
              </a:spcBef>
            </a:pPr>
            <a:r>
              <a:rPr lang="ru" sz="1900" b="1">
                <a:solidFill>
                  <a:srgbClr val="3E4C56"/>
                </a:solidFill>
                <a:latin typeface="Times New Roman"/>
              </a:rPr>
              <a:t>Ч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3000" y="131064"/>
            <a:ext cx="252984" cy="3322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416" y="1063752"/>
            <a:ext cx="1267248" cy="12632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57984" y="478536"/>
            <a:ext cx="4837176" cy="441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8100" indent="0">
              <a:spcAft>
                <a:spcPts val="2310"/>
              </a:spcAft>
            </a:pPr>
            <a:r>
              <a:rPr lang="ru" sz="3500" b="1">
                <a:solidFill>
                  <a:srgbClr val="002060"/>
                </a:solidFill>
                <a:latin typeface="Times New Roman"/>
              </a:rPr>
              <a:t>Успех каждого ребенка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492896"/>
            <a:ext cx="8272216" cy="3672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4732" indent="0">
              <a:lnSpc>
                <a:spcPct val="150000"/>
              </a:lnSpc>
              <a:spcBef>
                <a:spcPts val="2310"/>
              </a:spcBef>
            </a:pPr>
            <a:r>
              <a:rPr lang="ru" sz="1900" b="1" dirty="0">
                <a:latin typeface="Times New Roman"/>
              </a:rPr>
              <a:t>Цель и показатели регионального проекта: обеспечение к 2024 году для детей в возрасте от 5 до 18 лет доступных для каждого и качественных условий для воспитания гармонично развитой и социально ответственной личности путем увеличения охвата дополнительным образованием до 80% от общего числа детей, обновления содержания и методов дополнительного образования детей, развития кадрового потенциала и модернизации инфраструктуры системы дополнительного образования детей.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6304" y="6370320"/>
            <a:ext cx="252984" cy="2590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3200">
                <a:solidFill>
                  <a:srgbClr val="3E4C56"/>
                </a:solidFill>
                <a:latin typeface="Times New Roman"/>
              </a:rPr>
              <a:t>ч.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2060</Words>
  <Application>Microsoft Office PowerPoint</Application>
  <PresentationFormat>Экран (4:3)</PresentationFormat>
  <Paragraphs>133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</cp:lastModifiedBy>
  <cp:revision>27</cp:revision>
  <dcterms:modified xsi:type="dcterms:W3CDTF">2020-08-06T06:07:23Z</dcterms:modified>
</cp:coreProperties>
</file>