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76" r:id="rId6"/>
    <p:sldId id="275" r:id="rId7"/>
    <p:sldId id="274" r:id="rId8"/>
    <p:sldId id="271" r:id="rId9"/>
    <p:sldId id="267" r:id="rId10"/>
    <p:sldId id="266" r:id="rId11"/>
    <p:sldId id="273" r:id="rId12"/>
    <p:sldId id="272" r:id="rId13"/>
    <p:sldId id="265" r:id="rId14"/>
    <p:sldId id="264" r:id="rId15"/>
    <p:sldId id="263" r:id="rId16"/>
    <p:sldId id="277" r:id="rId17"/>
    <p:sldId id="262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6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8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3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8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0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60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0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2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81C6-8E2C-434D-AAC4-56BB3CD2CB6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4C5E-981B-4C1D-AC21-A6B02F4A2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7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космос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-34102"/>
            <a:ext cx="9128898" cy="68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02" y="66684"/>
            <a:ext cx="9128898" cy="1346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 «Красная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шапочка»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Линево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633216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Новосибирская область,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Линево, 4-й микрорайон, дом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15Контактный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 8 (383)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43-33-821    Факс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8 (383)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43-33-821  Адрес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электронной почты: ds_kra_isk@edu54.ru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12776"/>
            <a:ext cx="8064896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КРАТКОСРОЧНОГО ПРОЕКТА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СТАРШЕЙ ГРУППЕ «Белоснежка» на тему: 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«ТРАНСПОРТ»</a:t>
            </a:r>
          </a:p>
          <a:p>
            <a:pPr algn="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Артюшенко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Ю.В.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2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космос\kissclipart-most-valuable-person-clipart-istock-borders-and-fr-18cf52b115bc9f0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4000" cy="687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 rot="19588276">
            <a:off x="-233372" y="273241"/>
            <a:ext cx="2992809" cy="1796575"/>
          </a:xfrm>
          <a:prstGeom prst="wedgeEllipseCallout">
            <a:avLst>
              <a:gd name="adj1" fmla="val 20987"/>
              <a:gd name="adj2" fmla="val 1046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конструирования</a:t>
            </a:r>
          </a:p>
        </p:txBody>
      </p:sp>
      <p:pic>
        <p:nvPicPr>
          <p:cNvPr id="6147" name="Picture 3" descr="C:\Users\Admin\Desktop\космос\image (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75795"/>
            <a:ext cx="3421700" cy="2566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космос\image (16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1"/>
          <a:stretch/>
        </p:blipFill>
        <p:spPr bwMode="auto">
          <a:xfrm>
            <a:off x="645423" y="2420888"/>
            <a:ext cx="2361200" cy="4172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космос\image (2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7639"/>
            <a:ext cx="4280925" cy="3210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космос\image (24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2"/>
          <a:stretch/>
        </p:blipFill>
        <p:spPr bwMode="auto">
          <a:xfrm>
            <a:off x="5937446" y="286260"/>
            <a:ext cx="2881296" cy="3286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75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космос\airplane-clipart-frame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848667">
            <a:off x="6399583" y="360807"/>
            <a:ext cx="2568729" cy="1480637"/>
          </a:xfrm>
          <a:prstGeom prst="wedgeEllipseCallout">
            <a:avLst>
              <a:gd name="adj1" fmla="val -42863"/>
              <a:gd name="adj2" fmla="val 1009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Центр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г</a:t>
            </a:r>
            <a:r>
              <a:rPr lang="ru-RU" sz="2800" b="1" dirty="0" smtClean="0">
                <a:solidFill>
                  <a:srgbClr val="002060"/>
                </a:solidFill>
              </a:rPr>
              <a:t>рамоты и письма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Admin\Desktop\космос\image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-4452" b="-1"/>
          <a:stretch/>
        </p:blipFill>
        <p:spPr bwMode="auto">
          <a:xfrm>
            <a:off x="0" y="-110837"/>
            <a:ext cx="2509075" cy="4421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космос\image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00" y="2067688"/>
            <a:ext cx="3278222" cy="4370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космос\image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8434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Desktop\космос\image (4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8" r="21832"/>
          <a:stretch/>
        </p:blipFill>
        <p:spPr bwMode="auto">
          <a:xfrm>
            <a:off x="2558858" y="218925"/>
            <a:ext cx="2949245" cy="3856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0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космос\airplane-clipart-frame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192" y="235496"/>
            <a:ext cx="85452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Технология «Загадка», информация для родителей,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третье пространство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C:\Users\Admin\Desktop\космос\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4" b="15426"/>
          <a:stretch/>
        </p:blipFill>
        <p:spPr bwMode="auto">
          <a:xfrm>
            <a:off x="330959" y="1484784"/>
            <a:ext cx="4557711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космос\image (10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r="11841" b="3858"/>
          <a:stretch/>
        </p:blipFill>
        <p:spPr bwMode="auto">
          <a:xfrm>
            <a:off x="3633911" y="3361896"/>
            <a:ext cx="3096344" cy="3258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esktop\космос\image (5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2" r="18498"/>
          <a:stretch/>
        </p:blipFill>
        <p:spPr bwMode="auto">
          <a:xfrm>
            <a:off x="107504" y="3740726"/>
            <a:ext cx="3528392" cy="2980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dmin\Desktop\космос\image (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96" y="1138986"/>
            <a:ext cx="2796648" cy="3728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0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космос\kissclipart-most-valuable-person-clipart-istock-borders-and-fr-18cf52b115bc9f0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770485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ПРОЕКТА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Admin\Desktop\космос\image (7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t="18426" r="12359"/>
          <a:stretch/>
        </p:blipFill>
        <p:spPr bwMode="auto">
          <a:xfrm>
            <a:off x="886626" y="1340768"/>
            <a:ext cx="7429790" cy="5058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7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космос\kissclipart-most-valuable-person-clipart-istock-borders-and-fr-18cf52b115bc9f0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4"/>
            <a:ext cx="9144000" cy="68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космос\image (29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r="8161"/>
          <a:stretch/>
        </p:blipFill>
        <p:spPr bwMode="auto">
          <a:xfrm>
            <a:off x="971600" y="779837"/>
            <a:ext cx="7200800" cy="54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8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космос\airplane-clipart-frame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6" y="0"/>
            <a:ext cx="9160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космос\image (2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976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космос\image (26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9" r="17617"/>
          <a:stretch/>
        </p:blipFill>
        <p:spPr bwMode="auto">
          <a:xfrm>
            <a:off x="683568" y="2852936"/>
            <a:ext cx="3456384" cy="3747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esktop\космос\image (27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20676"/>
          <a:stretch/>
        </p:blipFill>
        <p:spPr bwMode="auto">
          <a:xfrm>
            <a:off x="4572000" y="1268760"/>
            <a:ext cx="4165529" cy="4362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0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космос\airplane-clipart-frame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Admin\Desktop\космос\image (30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9" t="9091"/>
          <a:stretch/>
        </p:blipFill>
        <p:spPr bwMode="auto">
          <a:xfrm>
            <a:off x="6444208" y="260648"/>
            <a:ext cx="2572850" cy="4502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esktop\космос\image (28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3"/>
          <a:stretch/>
        </p:blipFill>
        <p:spPr bwMode="auto">
          <a:xfrm>
            <a:off x="144310" y="116632"/>
            <a:ext cx="3498726" cy="4044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esktop\космос\image (3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6809" y="2273005"/>
            <a:ext cx="3228696" cy="4304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53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космос\kissclipart-most-valuable-person-clipart-istock-borders-and-fr-18cf52b115bc9f0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6" y="0"/>
            <a:ext cx="9170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esktop\космос\image (40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r="7967"/>
          <a:stretch/>
        </p:blipFill>
        <p:spPr bwMode="auto">
          <a:xfrm>
            <a:off x="1187623" y="1574219"/>
            <a:ext cx="6793547" cy="4735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741682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«Вызываю на связь»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44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космос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5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космос\airplane-clipart-frame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80728"/>
            <a:ext cx="7416824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проекта: познавательно-игровой, исследовательский.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старшей группы, родители воспитанников, воспитатели.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краткосрочный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17 января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 января 2022года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5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космос\kissclipart-most-valuable-person-clipart-istock-borders-and-fr-18cf52b115bc9f0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05"/>
            <a:ext cx="9144000" cy="6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8136904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 является неотъемлемой частью современной жизни.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транспорта люди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смогли бы передвигаться на такие большие расстояния и не узнали бы 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других  существующих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культурах. Если бы никто никуда не путешествовал, многие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страны даже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были бы открыты. Сегодня миллионы людей по всему миру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используют  машины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другие виды транспорта, чтобы добраться на работу,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школу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или же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 покупками.  Все дети любят кататься на транспорте, знают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названия многих видов транспорта, но из рассказов детей, видно, что дети имеют плохое представление о разнообразии всех видов транспорта. В течение недели были запланированы мероприятия на расширение у детей знаний об истории транспорта, закрепление и уточнение представлений детей о видах транспорта, закрепление и уточнение представлений детей о видах транспорта с конкретной классификацией названий транспорта(водный, воздушный, наземный,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специализированный).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5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космос\airplane-clipart-frame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7920880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Расширить </a:t>
            </a:r>
            <a:r>
              <a:rPr lang="ru-RU" sz="1600" dirty="0">
                <a:solidFill>
                  <a:srgbClr val="002060"/>
                </a:solidFill>
              </a:rPr>
              <a:t>и систематизировать знания детей о транспорте и создать условия </a:t>
            </a:r>
            <a:r>
              <a:rPr lang="ru-RU" sz="1600" dirty="0" smtClean="0">
                <a:solidFill>
                  <a:srgbClr val="002060"/>
                </a:solidFill>
              </a:rPr>
              <a:t>для развития </a:t>
            </a:r>
            <a:r>
              <a:rPr lang="ru-RU" sz="1600" dirty="0">
                <a:solidFill>
                  <a:srgbClr val="002060"/>
                </a:solidFill>
              </a:rPr>
              <a:t>познавательных и творческих способностей детей по ознакомлению с </a:t>
            </a:r>
            <a:r>
              <a:rPr lang="ru-RU" sz="1600" dirty="0" smtClean="0">
                <a:solidFill>
                  <a:srgbClr val="002060"/>
                </a:solidFill>
              </a:rPr>
              <a:t>видами транспорта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Закреплять знания детей о предметном мире, помочь освоить элементарные знания </a:t>
            </a:r>
            <a:r>
              <a:rPr lang="ru-RU" sz="1600" dirty="0" smtClean="0">
                <a:solidFill>
                  <a:srgbClr val="002060"/>
                </a:solidFill>
              </a:rPr>
              <a:t>о современной </a:t>
            </a:r>
            <a:r>
              <a:rPr lang="ru-RU" sz="1600" dirty="0">
                <a:solidFill>
                  <a:srgbClr val="002060"/>
                </a:solidFill>
              </a:rPr>
              <a:t>технике, сгруппировать транспорт по среде передвижения и его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назначению.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Закреплять знания о профессии людей, которые управляют разными видами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транспорта.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Расширить представления детей об истории транспорта.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Закрепить правила дорожного движения на улице и поведения в общественном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транспорте.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Развивать речевую активность детей в процессе проекта, умение обосновывать своё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мнение.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Учить детей составлять небольшие описательные рассказы о любом виде транспорта,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используя план-схему.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Воспитывать уважительное отношение к людям, работающим на транспорте.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Привлечь семьи к участию в воспитательном процессе на основе педагогического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сотрудничества.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104401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космос\kissclipart-most-valuable-person-clipart-istock-borders-and-fr-18cf52b115bc9f0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05"/>
            <a:ext cx="9144000" cy="6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7776864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ПРОЕКТА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I </a:t>
            </a:r>
            <a:r>
              <a:rPr lang="ru-RU" b="1" dirty="0" smtClean="0">
                <a:solidFill>
                  <a:srgbClr val="002060"/>
                </a:solidFill>
              </a:rPr>
              <a:t>этап</a:t>
            </a:r>
            <a:r>
              <a:rPr lang="ru-RU" b="1" dirty="0">
                <a:solidFill>
                  <a:srgbClr val="002060"/>
                </a:solidFill>
              </a:rPr>
              <a:t>. Подготовительно – информационный.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Цель: </a:t>
            </a:r>
            <a:r>
              <a:rPr lang="ru-RU" dirty="0" smtClean="0">
                <a:solidFill>
                  <a:srgbClr val="002060"/>
                </a:solidFill>
              </a:rPr>
              <a:t>Формирование </a:t>
            </a:r>
            <a:r>
              <a:rPr lang="ru-RU" dirty="0">
                <a:solidFill>
                  <a:srgbClr val="002060"/>
                </a:solidFill>
              </a:rPr>
              <a:t>мотива к предстоящей деятельности, постановка цели, задач, подбор необходимого материала по теме проекта. Подбор методической и детской литературы. Сбор информации о различных видах транспорта, информации истории его происхождения. Подбор фотоматериалов, иллюстраций, стихов, загадок, пальчиковых игр. Изготовление атрибутов, пособий. Составление плана мероприятий на неделю.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II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этап. Поисково – познавательный (практический)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Цель: </a:t>
            </a:r>
            <a:r>
              <a:rPr lang="ru-RU" dirty="0" smtClean="0">
                <a:solidFill>
                  <a:srgbClr val="002060"/>
                </a:solidFill>
              </a:rPr>
              <a:t>Знакомить </a:t>
            </a:r>
            <a:r>
              <a:rPr lang="ru-RU" dirty="0">
                <a:solidFill>
                  <a:srgbClr val="002060"/>
                </a:solidFill>
              </a:rPr>
              <a:t>детей с видами транспорта, его назначением, активизировать словарный запас детей по теме "Транспорт", развивать навыки и умения детей в продуктивной и других видах деятельности, вовлекать родителей в активное сотрудничество.</a:t>
            </a:r>
          </a:p>
          <a:p>
            <a:r>
              <a:rPr lang="ru-RU" b="1" dirty="0">
                <a:solidFill>
                  <a:srgbClr val="002060"/>
                </a:solidFill>
              </a:rPr>
              <a:t>III этап - заключительный.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Цель:</a:t>
            </a:r>
            <a:r>
              <a:rPr lang="ru-RU" dirty="0">
                <a:solidFill>
                  <a:srgbClr val="002060"/>
                </a:solidFill>
              </a:rPr>
              <a:t> Обобщение знаний и представлений детей о различных видах транспорта, его классификации и назначении.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96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космос\kissclipart-most-valuable-person-clipart-istock-borders-and-fr-18cf52b115bc9f0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05"/>
            <a:ext cx="9144000" cy="6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704856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Предполагаемые </a:t>
            </a:r>
            <a:r>
              <a:rPr lang="ru-RU" b="1" dirty="0">
                <a:solidFill>
                  <a:srgbClr val="002060"/>
                </a:solidFill>
              </a:rPr>
              <a:t>результаты: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-дети научатся различать и называть виды транспорта,</a:t>
            </a:r>
          </a:p>
          <a:p>
            <a:r>
              <a:rPr lang="ru-RU" dirty="0">
                <a:solidFill>
                  <a:srgbClr val="002060"/>
                </a:solidFill>
              </a:rPr>
              <a:t>- рассказывать об отдельных видах транспорта, составлять рассказы с опорой на предметные картинки и схемы,</a:t>
            </a:r>
          </a:p>
          <a:p>
            <a:r>
              <a:rPr lang="ru-RU" dirty="0">
                <a:solidFill>
                  <a:srgbClr val="002060"/>
                </a:solidFill>
              </a:rPr>
              <a:t>-научатся классифицировать наземный, водный, воздушный транспорт,</a:t>
            </a:r>
          </a:p>
          <a:p>
            <a:r>
              <a:rPr lang="ru-RU" dirty="0">
                <a:solidFill>
                  <a:srgbClr val="002060"/>
                </a:solidFill>
              </a:rPr>
              <a:t>- будут иметь представление о разнообразии одного вида транспорта, получат знания об эволюции транспорта,</a:t>
            </a:r>
          </a:p>
          <a:p>
            <a:r>
              <a:rPr lang="ru-RU" dirty="0">
                <a:solidFill>
                  <a:srgbClr val="002060"/>
                </a:solidFill>
              </a:rPr>
              <a:t>-на основе проблемных ситуаций и вопросов будут иметь возможность проявить свое воображение, творчество, с опорой на полученные знания,</a:t>
            </a:r>
          </a:p>
          <a:p>
            <a:r>
              <a:rPr lang="ru-RU" dirty="0">
                <a:solidFill>
                  <a:srgbClr val="002060"/>
                </a:solidFill>
              </a:rPr>
              <a:t>-родители активно примут участие в педагогическом процессе и повысят свою компетенцию по данной теме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Продукты проекта: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1. Оформление  </a:t>
            </a:r>
            <a:r>
              <a:rPr lang="ru-RU" dirty="0" smtClean="0">
                <a:solidFill>
                  <a:srgbClr val="002060"/>
                </a:solidFill>
              </a:rPr>
              <a:t>выставки «Такой разный </a:t>
            </a:r>
            <a:r>
              <a:rPr lang="ru-RU" dirty="0">
                <a:solidFill>
                  <a:srgbClr val="002060"/>
                </a:solidFill>
              </a:rPr>
              <a:t>транспорт»</a:t>
            </a:r>
          </a:p>
          <a:p>
            <a:r>
              <a:rPr lang="ru-RU" dirty="0">
                <a:solidFill>
                  <a:srgbClr val="002060"/>
                </a:solidFill>
              </a:rPr>
              <a:t>2. </a:t>
            </a:r>
            <a:r>
              <a:rPr lang="ru-RU" dirty="0" smtClean="0">
                <a:solidFill>
                  <a:srgbClr val="002060"/>
                </a:solidFill>
              </a:rPr>
              <a:t>Оформление выставки совместных работ детей и родителей «Транспорт из бросового материала».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Изготовление игры «А у меня , а у кого?»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96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dmin\Desktop\космос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836712"/>
            <a:ext cx="5380740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ПРОЕКТУ В ЦЕНТРАХ АКТИВНОСТИ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6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космос\airplane-clipart-frame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20335035">
            <a:off x="228888" y="211100"/>
            <a:ext cx="2448272" cy="1728192"/>
          </a:xfrm>
          <a:prstGeom prst="wedgeEllipseCallout">
            <a:avLst>
              <a:gd name="adj1" fmla="val 44018"/>
              <a:gd name="adj2" fmla="val 801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Центр искусства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Users\Admin\Desktop\космос\image (4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5" r="4564"/>
          <a:stretch/>
        </p:blipFill>
        <p:spPr bwMode="auto">
          <a:xfrm>
            <a:off x="1453024" y="4162352"/>
            <a:ext cx="3888432" cy="2540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космос\image (38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98"/>
          <a:stretch/>
        </p:blipFill>
        <p:spPr bwMode="auto">
          <a:xfrm>
            <a:off x="5148064" y="112287"/>
            <a:ext cx="3515460" cy="3496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esktop\космос\image (8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/>
          <a:stretch/>
        </p:blipFill>
        <p:spPr bwMode="auto">
          <a:xfrm>
            <a:off x="4932040" y="3309481"/>
            <a:ext cx="3731484" cy="3385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esktop\космос\image (12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398" r="13188" b="5718"/>
          <a:stretch/>
        </p:blipFill>
        <p:spPr bwMode="auto">
          <a:xfrm>
            <a:off x="0" y="2046550"/>
            <a:ext cx="3203848" cy="2523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esktop\космос\image (1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556792"/>
            <a:ext cx="3128797" cy="2346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0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космос\airplane-clipart-frame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 rot="620654">
            <a:off x="6493773" y="142853"/>
            <a:ext cx="2614845" cy="1582277"/>
          </a:xfrm>
          <a:prstGeom prst="wedgeEllipseCallout">
            <a:avLst>
              <a:gd name="adj1" fmla="val -36905"/>
              <a:gd name="adj2" fmla="val 11209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Центр математики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123" name="Picture 3" descr="C:\Users\Admin\Desktop\космос\image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936776" cy="220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космос\image (1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67" y="548680"/>
            <a:ext cx="3128797" cy="2346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космос\image (1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95278"/>
            <a:ext cx="2850654" cy="380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космос\image (2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9" y="2814353"/>
            <a:ext cx="2972042" cy="3962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космос\image (20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9" t="3600" r="27018"/>
          <a:stretch/>
        </p:blipFill>
        <p:spPr bwMode="auto">
          <a:xfrm>
            <a:off x="3491755" y="3042629"/>
            <a:ext cx="2664421" cy="3506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59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525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2022-01-22T12:38:00Z</dcterms:created>
  <dcterms:modified xsi:type="dcterms:W3CDTF">2022-01-22T14:18:02Z</dcterms:modified>
</cp:coreProperties>
</file>