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drawings/drawing4.xml" ContentType="application/vnd.openxmlformats-officedocument.drawingml.chartshape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rawings/drawing2.xml" ContentType="application/vnd.openxmlformats-officedocument.drawingml.chartshape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charts/chart6.xml" ContentType="application/vnd.openxmlformats-officedocument.drawingml.chart+xml"/>
  <Override PartName="/ppt/charts/chart7.xml" ContentType="application/vnd.openxmlformats-officedocument.drawingml.chart+xml"/>
  <Default Extension="xlsx" ContentType="application/vnd.openxmlformats-officedocument.spreadsheetml.sheet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drawings/drawing3.xml" ContentType="application/vnd.openxmlformats-officedocument.drawingml.chartshape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drawings/drawing1.xml" ContentType="application/vnd.openxmlformats-officedocument.drawingml.chartshape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0" r:id="rId3"/>
    <p:sldId id="257" r:id="rId4"/>
    <p:sldId id="273" r:id="rId5"/>
    <p:sldId id="258" r:id="rId6"/>
    <p:sldId id="259" r:id="rId7"/>
    <p:sldId id="284" r:id="rId8"/>
    <p:sldId id="276" r:id="rId9"/>
    <p:sldId id="279" r:id="rId10"/>
    <p:sldId id="260" r:id="rId11"/>
    <p:sldId id="261" r:id="rId12"/>
    <p:sldId id="293" r:id="rId13"/>
    <p:sldId id="290" r:id="rId14"/>
    <p:sldId id="274" r:id="rId15"/>
    <p:sldId id="263" r:id="rId16"/>
    <p:sldId id="281" r:id="rId17"/>
    <p:sldId id="288" r:id="rId18"/>
    <p:sldId id="300" r:id="rId19"/>
    <p:sldId id="264" r:id="rId20"/>
    <p:sldId id="286" r:id="rId21"/>
    <p:sldId id="301" r:id="rId22"/>
    <p:sldId id="285" r:id="rId23"/>
    <p:sldId id="302" r:id="rId24"/>
    <p:sldId id="283" r:id="rId25"/>
    <p:sldId id="296" r:id="rId26"/>
    <p:sldId id="265" r:id="rId27"/>
    <p:sldId id="299" r:id="rId28"/>
    <p:sldId id="266" r:id="rId29"/>
    <p:sldId id="282" r:id="rId30"/>
    <p:sldId id="303" r:id="rId31"/>
    <p:sldId id="298" r:id="rId32"/>
    <p:sldId id="267" r:id="rId33"/>
    <p:sldId id="268" r:id="rId3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1494" y="-3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_____Microsoft_Office_Excel4.xlsx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_____Microsoft_Office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7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layout/>
    </c:title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2"/>
            <c:spPr>
              <a:solidFill>
                <a:schemeClr val="accent2">
                  <a:lumMod val="60000"/>
                  <a:lumOff val="40000"/>
                </a:schemeClr>
              </a:solidFill>
            </c:spPr>
          </c:dPt>
          <c:dLbls>
            <c:dLbl>
              <c:idx val="0"/>
              <c:layout/>
              <c:showVal val="1"/>
            </c:dLbl>
            <c:dLbl>
              <c:idx val="1"/>
              <c:layout/>
              <c:showVal val="1"/>
            </c:dLbl>
            <c:dLbl>
              <c:idx val="2"/>
              <c:layout/>
              <c:showVal val="1"/>
            </c:dLbl>
            <c:delete val="1"/>
          </c:dLbls>
          <c:cat>
            <c:strRef>
              <c:f>Лист1!$A$2:$A$4</c:f>
              <c:strCache>
                <c:ptCount val="3"/>
                <c:pt idx="0">
                  <c:v>заболеваемость</c:v>
                </c:pt>
                <c:pt idx="1">
                  <c:v>по желанию родителей </c:v>
                </c:pt>
                <c:pt idx="2">
                  <c:v>средняя посещаемость</c:v>
                </c:pt>
              </c:strCache>
            </c:strRef>
          </c:cat>
          <c:val>
            <c:numRef>
              <c:f>Лист1!$B$2:$B$4</c:f>
              <c:numCache>
                <c:formatCode>0%</c:formatCode>
                <c:ptCount val="3"/>
                <c:pt idx="0">
                  <c:v>0.17</c:v>
                </c:pt>
                <c:pt idx="1">
                  <c:v>0.26</c:v>
                </c:pt>
                <c:pt idx="2">
                  <c:v>0.56999999999999995</c:v>
                </c:pt>
              </c:numCache>
            </c:numRef>
          </c:val>
        </c:ser>
        <c:firstSliceAng val="0"/>
      </c:pieChart>
    </c:plotArea>
    <c:legend>
      <c:legendPos val="r"/>
      <c:layout/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/>
            </a:pPr>
            <a:r>
              <a:rPr lang="ru-RU" sz="1000" b="0"/>
              <a:t>Уровень сформированности </a:t>
            </a:r>
            <a:r>
              <a:rPr lang="ru-RU" sz="1000" b="0">
                <a:latin typeface="Times New Roman" pitchFamily="18" charset="0"/>
                <a:cs typeface="Times New Roman" pitchFamily="18" charset="0"/>
              </a:rPr>
              <a:t>знаний по </a:t>
            </a:r>
          </a:p>
          <a:p>
            <a:pPr>
              <a:defRPr/>
            </a:pPr>
            <a:r>
              <a:rPr lang="ru-RU" sz="1000" b="0">
                <a:latin typeface="Times New Roman" pitchFamily="18" charset="0"/>
                <a:cs typeface="Times New Roman" pitchFamily="18" charset="0"/>
              </a:rPr>
              <a:t>воспитанию экологической культуры </a:t>
            </a:r>
          </a:p>
          <a:p>
            <a:pPr>
              <a:defRPr/>
            </a:pPr>
            <a:r>
              <a:rPr lang="ru-RU" sz="1000" b="0">
                <a:latin typeface="Times New Roman" pitchFamily="18" charset="0"/>
                <a:cs typeface="Times New Roman" pitchFamily="18" charset="0"/>
              </a:rPr>
              <a:t>дошкольников на н.г. </a:t>
            </a:r>
          </a:p>
        </c:rich>
      </c:tx>
      <c:layout>
        <c:manualLayout>
          <c:xMode val="edge"/>
          <c:yMode val="edge"/>
          <c:x val="0.24966940208589414"/>
          <c:y val="6.8384669294583839E-2"/>
        </c:manualLayout>
      </c:layout>
    </c:title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уровень усвоения знаний по воспитанию экологической культуры дошкольников </c:v>
                </c:pt>
              </c:strCache>
            </c:strRef>
          </c:tx>
          <c:explosion val="25"/>
          <c:cat>
            <c:strRef>
              <c:f>Лист1!$A$2:$A$4</c:f>
              <c:strCache>
                <c:ptCount val="3"/>
                <c:pt idx="0">
                  <c:v>знания сформированы</c:v>
                </c:pt>
                <c:pt idx="1">
                  <c:v>знания частично сформированы</c:v>
                </c:pt>
                <c:pt idx="2">
                  <c:v>знания несформированы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0</c:v>
                </c:pt>
                <c:pt idx="1">
                  <c:v>40</c:v>
                </c:pt>
                <c:pt idx="2">
                  <c:v>60</c:v>
                </c:pt>
              </c:numCache>
            </c:numRef>
          </c:val>
        </c:ser>
        <c:firstSliceAng val="0"/>
      </c:pieChart>
    </c:plotArea>
    <c:legend>
      <c:legendPos val="r"/>
      <c:layout/>
    </c:legend>
    <c:plotVisOnly val="1"/>
  </c:chart>
  <c:externalData r:id="rId1"/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/>
            </a:pPr>
            <a:r>
              <a:rPr lang="ru-RU" sz="1000" b="0"/>
              <a:t>Уровень сформированности </a:t>
            </a:r>
            <a:r>
              <a:rPr lang="ru-RU" sz="1000" b="0">
                <a:latin typeface="Times New Roman" pitchFamily="18" charset="0"/>
                <a:cs typeface="Times New Roman" pitchFamily="18" charset="0"/>
              </a:rPr>
              <a:t>знаний по </a:t>
            </a:r>
          </a:p>
          <a:p>
            <a:pPr>
              <a:defRPr/>
            </a:pPr>
            <a:r>
              <a:rPr lang="ru-RU" sz="1000" b="0">
                <a:latin typeface="Times New Roman" pitchFamily="18" charset="0"/>
                <a:cs typeface="Times New Roman" pitchFamily="18" charset="0"/>
              </a:rPr>
              <a:t>воспитанию экологической культуры </a:t>
            </a:r>
          </a:p>
          <a:p>
            <a:pPr>
              <a:defRPr/>
            </a:pPr>
            <a:r>
              <a:rPr lang="ru-RU" sz="1000" b="0">
                <a:latin typeface="Times New Roman" pitchFamily="18" charset="0"/>
                <a:cs typeface="Times New Roman" pitchFamily="18" charset="0"/>
              </a:rPr>
              <a:t>дошкольников на к.г.</a:t>
            </a:r>
          </a:p>
        </c:rich>
      </c:tx>
      <c:layout>
        <c:manualLayout>
          <c:xMode val="edge"/>
          <c:yMode val="edge"/>
          <c:x val="0.26473727940891423"/>
          <c:y val="4.2907919800483134E-2"/>
        </c:manualLayout>
      </c:layout>
    </c:title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уровень сформированности знаний по воспитанию экологической культуры дошкольников 2014-2015 учебный год</c:v>
                </c:pt>
              </c:strCache>
            </c:strRef>
          </c:tx>
          <c:explosion val="25"/>
          <c:cat>
            <c:strRef>
              <c:f>Лист1!$A$2:$A$4</c:f>
              <c:strCache>
                <c:ptCount val="3"/>
                <c:pt idx="0">
                  <c:v>знания сформированы</c:v>
                </c:pt>
                <c:pt idx="1">
                  <c:v>знания частично сформированы</c:v>
                </c:pt>
                <c:pt idx="2">
                  <c:v>знания несформированы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45</c:v>
                </c:pt>
                <c:pt idx="1">
                  <c:v>50</c:v>
                </c:pt>
                <c:pt idx="2">
                  <c:v>5</c:v>
                </c:pt>
              </c:numCache>
            </c:numRef>
          </c:val>
        </c:ser>
        <c:firstSliceAng val="0"/>
      </c:pieChart>
    </c:plotArea>
    <c:legend>
      <c:legendPos val="r"/>
      <c:layout>
        <c:manualLayout>
          <c:xMode val="edge"/>
          <c:yMode val="edge"/>
          <c:x val="0.57599035585668079"/>
          <c:y val="0.50897960831820088"/>
          <c:w val="0.37749801623634288"/>
          <c:h val="0.44101530385624882"/>
        </c:manualLayout>
      </c:layout>
    </c:legend>
    <c:plotVisOnly val="1"/>
  </c:chart>
  <c:externalData r:id="rId1"/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/>
            </a:pPr>
            <a:r>
              <a:rPr lang="ru-RU" sz="1000" b="0">
                <a:latin typeface="Times New Roman" pitchFamily="18" charset="0"/>
                <a:cs typeface="Times New Roman" pitchFamily="18" charset="0"/>
              </a:rPr>
              <a:t>уровень сформированности знаний воспитанников на начало</a:t>
            </a:r>
            <a:r>
              <a:rPr lang="ru-RU" sz="1000" b="0" baseline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00" b="0">
                <a:latin typeface="Times New Roman" pitchFamily="18" charset="0"/>
                <a:cs typeface="Times New Roman" pitchFamily="18" charset="0"/>
              </a:rPr>
              <a:t>года</a:t>
            </a:r>
          </a:p>
        </c:rich>
      </c:tx>
      <c:layout>
        <c:manualLayout>
          <c:xMode val="edge"/>
          <c:yMode val="edge"/>
          <c:x val="0.12611912562024638"/>
          <c:y val="0"/>
        </c:manualLayout>
      </c:layout>
    </c:title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cat>
            <c:strRef>
              <c:f>Лист1!$A$2:$A$4</c:f>
              <c:strCache>
                <c:ptCount val="3"/>
                <c:pt idx="0">
                  <c:v>сформированы</c:v>
                </c:pt>
                <c:pt idx="1">
                  <c:v>частично сформированы</c:v>
                </c:pt>
                <c:pt idx="2">
                  <c:v>не сформированы 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0</c:v>
                </c:pt>
                <c:pt idx="1">
                  <c:v>40</c:v>
                </c:pt>
                <c:pt idx="2">
                  <c:v>60</c:v>
                </c:pt>
              </c:numCache>
            </c:numRef>
          </c:val>
        </c:ser>
      </c:pie3DChart>
    </c:plotArea>
    <c:legend>
      <c:legendPos val="r"/>
      <c:layout/>
    </c:legend>
    <c:plotVisOnly val="1"/>
  </c:chart>
  <c:externalData r:id="rId1"/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/>
            </a:pPr>
            <a:r>
              <a:rPr lang="ru-RU" sz="1000" b="0">
                <a:latin typeface="Times New Roman" pitchFamily="18" charset="0"/>
                <a:cs typeface="Times New Roman" pitchFamily="18" charset="0"/>
              </a:rPr>
              <a:t>уровень</a:t>
            </a:r>
            <a:r>
              <a:rPr lang="ru-RU" sz="1200"/>
              <a:t> </a:t>
            </a:r>
            <a:r>
              <a:rPr lang="ru-RU" sz="1000" b="0">
                <a:latin typeface="Times New Roman" pitchFamily="18" charset="0"/>
                <a:cs typeface="Times New Roman" pitchFamily="18" charset="0"/>
              </a:rPr>
              <a:t>сформированности знаний воспитанников на конец учебного</a:t>
            </a:r>
            <a:r>
              <a:rPr lang="ru-RU" sz="1000" b="0" baseline="0">
                <a:latin typeface="Times New Roman" pitchFamily="18" charset="0"/>
                <a:cs typeface="Times New Roman" pitchFamily="18" charset="0"/>
              </a:rPr>
              <a:t> года</a:t>
            </a:r>
            <a:endParaRPr lang="ru-RU" sz="1000" b="0">
              <a:latin typeface="Times New Roman" pitchFamily="18" charset="0"/>
              <a:cs typeface="Times New Roman" pitchFamily="18" charset="0"/>
            </a:endParaRPr>
          </a:p>
        </c:rich>
      </c:tx>
      <c:layout>
        <c:manualLayout>
          <c:xMode val="edge"/>
          <c:yMode val="edge"/>
          <c:x val="0.13727721207623941"/>
          <c:y val="3.4408602150537634E-2"/>
        </c:manualLayout>
      </c:layout>
    </c:title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cat>
            <c:strRef>
              <c:f>Лист1!$A$2:$A$4</c:f>
              <c:strCache>
                <c:ptCount val="3"/>
                <c:pt idx="0">
                  <c:v>сформированы</c:v>
                </c:pt>
                <c:pt idx="1">
                  <c:v>частично сформированы</c:v>
                </c:pt>
                <c:pt idx="2">
                  <c:v>не сформированы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25</c:v>
                </c:pt>
                <c:pt idx="1">
                  <c:v>70</c:v>
                </c:pt>
                <c:pt idx="2">
                  <c:v>5</c:v>
                </c:pt>
              </c:numCache>
            </c:numRef>
          </c:val>
        </c:ser>
      </c:pie3DChart>
    </c:plotArea>
    <c:legend>
      <c:legendPos val="r"/>
      <c:layout/>
    </c:legend>
    <c:plotVisOnly val="1"/>
  </c:chart>
  <c:externalData r:id="rId1"/>
  <c:userShapes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знания не сформированы</c:v>
                </c:pt>
              </c:strCache>
            </c:strRef>
          </c:tx>
          <c:cat>
            <c:strRef>
              <c:f>Лист1!$A$2:$A$7</c:f>
              <c:strCache>
                <c:ptCount val="6"/>
                <c:pt idx="0">
                  <c:v>игра</c:v>
                </c:pt>
                <c:pt idx="1">
                  <c:v>социально-коммуникативное развитие</c:v>
                </c:pt>
                <c:pt idx="2">
                  <c:v>познавательное развитие </c:v>
                </c:pt>
                <c:pt idx="3">
                  <c:v>речевое развитие</c:v>
                </c:pt>
                <c:pt idx="4">
                  <c:v>художественно-эстетическое развитие</c:v>
                </c:pt>
                <c:pt idx="5">
                  <c:v>физическое развитие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4.2</c:v>
                </c:pt>
                <c:pt idx="1">
                  <c:v>2.2999999999999998</c:v>
                </c:pt>
                <c:pt idx="2">
                  <c:v>3</c:v>
                </c:pt>
                <c:pt idx="3">
                  <c:v>3.6</c:v>
                </c:pt>
                <c:pt idx="4">
                  <c:v>5</c:v>
                </c:pt>
                <c:pt idx="5">
                  <c:v>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знания частично сформированы</c:v>
                </c:pt>
              </c:strCache>
            </c:strRef>
          </c:tx>
          <c:cat>
            <c:strRef>
              <c:f>Лист1!$A$2:$A$7</c:f>
              <c:strCache>
                <c:ptCount val="6"/>
                <c:pt idx="0">
                  <c:v>игра</c:v>
                </c:pt>
                <c:pt idx="1">
                  <c:v>социально-коммуникативное развитие</c:v>
                </c:pt>
                <c:pt idx="2">
                  <c:v>познавательное развитие </c:v>
                </c:pt>
                <c:pt idx="3">
                  <c:v>речевое развитие</c:v>
                </c:pt>
                <c:pt idx="4">
                  <c:v>художественно-эстетическое развитие</c:v>
                </c:pt>
                <c:pt idx="5">
                  <c:v>физическое развитие</c:v>
                </c:pt>
              </c:strCache>
            </c:strRef>
          </c:cat>
          <c:val>
            <c:numRef>
              <c:f>Лист1!$C$2:$C$7</c:f>
              <c:numCache>
                <c:formatCode>General</c:formatCode>
                <c:ptCount val="6"/>
                <c:pt idx="0">
                  <c:v>41.1</c:v>
                </c:pt>
                <c:pt idx="1">
                  <c:v>38.9</c:v>
                </c:pt>
                <c:pt idx="2">
                  <c:v>43.3</c:v>
                </c:pt>
                <c:pt idx="3">
                  <c:v>25.7</c:v>
                </c:pt>
                <c:pt idx="4">
                  <c:v>60.7</c:v>
                </c:pt>
                <c:pt idx="5">
                  <c:v>46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знания сформированы</c:v>
                </c:pt>
              </c:strCache>
            </c:strRef>
          </c:tx>
          <c:cat>
            <c:strRef>
              <c:f>Лист1!$A$2:$A$7</c:f>
              <c:strCache>
                <c:ptCount val="6"/>
                <c:pt idx="0">
                  <c:v>игра</c:v>
                </c:pt>
                <c:pt idx="1">
                  <c:v>социально-коммуникативное развитие</c:v>
                </c:pt>
                <c:pt idx="2">
                  <c:v>познавательное развитие </c:v>
                </c:pt>
                <c:pt idx="3">
                  <c:v>речевое развитие</c:v>
                </c:pt>
                <c:pt idx="4">
                  <c:v>художественно-эстетическое развитие</c:v>
                </c:pt>
                <c:pt idx="5">
                  <c:v>физическое развитие</c:v>
                </c:pt>
              </c:strCache>
            </c:strRef>
          </c:cat>
          <c:val>
            <c:numRef>
              <c:f>Лист1!$D$2:$D$7</c:f>
              <c:numCache>
                <c:formatCode>General</c:formatCode>
                <c:ptCount val="6"/>
                <c:pt idx="0">
                  <c:v>53.8</c:v>
                </c:pt>
                <c:pt idx="1">
                  <c:v>58.9</c:v>
                </c:pt>
                <c:pt idx="2">
                  <c:v>53.7</c:v>
                </c:pt>
                <c:pt idx="3">
                  <c:v>70.7</c:v>
                </c:pt>
                <c:pt idx="4">
                  <c:v>34.300000000000011</c:v>
                </c:pt>
                <c:pt idx="5">
                  <c:v>50</c:v>
                </c:pt>
              </c:numCache>
            </c:numRef>
          </c:val>
        </c:ser>
        <c:axId val="112491904"/>
        <c:axId val="112514176"/>
      </c:barChart>
      <c:catAx>
        <c:axId val="112491904"/>
        <c:scaling>
          <c:orientation val="minMax"/>
        </c:scaling>
        <c:axPos val="b"/>
        <c:tickLblPos val="nextTo"/>
        <c:crossAx val="112514176"/>
        <c:crosses val="autoZero"/>
        <c:auto val="1"/>
        <c:lblAlgn val="ctr"/>
        <c:lblOffset val="100"/>
      </c:catAx>
      <c:valAx>
        <c:axId val="112514176"/>
        <c:scaling>
          <c:orientation val="minMax"/>
        </c:scaling>
        <c:axPos val="l"/>
        <c:majorGridlines/>
        <c:numFmt formatCode="General" sourceLinked="1"/>
        <c:tickLblPos val="nextTo"/>
        <c:crossAx val="112491904"/>
        <c:crosses val="autoZero"/>
        <c:crossBetween val="between"/>
      </c:valAx>
    </c:plotArea>
    <c:legend>
      <c:legendPos val="r"/>
      <c:layout/>
    </c:legend>
    <c:plotVisOnly val="1"/>
  </c:chart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знания не сформированы</c:v>
                </c:pt>
              </c:strCache>
            </c:strRef>
          </c:tx>
          <c:cat>
            <c:strRef>
              <c:f>Лист1!$A$2:$A$7</c:f>
              <c:strCache>
                <c:ptCount val="6"/>
                <c:pt idx="0">
                  <c:v>игра</c:v>
                </c:pt>
                <c:pt idx="1">
                  <c:v>социально-коммуникативное развитие</c:v>
                </c:pt>
                <c:pt idx="2">
                  <c:v>познавательное развитие</c:v>
                </c:pt>
                <c:pt idx="3">
                  <c:v>речевое развитие</c:v>
                </c:pt>
                <c:pt idx="4">
                  <c:v>художественно-эстетическое развитие</c:v>
                </c:pt>
                <c:pt idx="5">
                  <c:v>физическое развитие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12.6</c:v>
                </c:pt>
                <c:pt idx="1">
                  <c:v>5</c:v>
                </c:pt>
                <c:pt idx="2">
                  <c:v>7</c:v>
                </c:pt>
                <c:pt idx="3">
                  <c:v>3.9</c:v>
                </c:pt>
                <c:pt idx="4">
                  <c:v>16.399999999999999</c:v>
                </c:pt>
                <c:pt idx="5">
                  <c:v>12.7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знания частично сформированы</c:v>
                </c:pt>
              </c:strCache>
            </c:strRef>
          </c:tx>
          <c:cat>
            <c:strRef>
              <c:f>Лист1!$A$2:$A$7</c:f>
              <c:strCache>
                <c:ptCount val="6"/>
                <c:pt idx="0">
                  <c:v>игра</c:v>
                </c:pt>
                <c:pt idx="1">
                  <c:v>социально-коммуникативное развитие</c:v>
                </c:pt>
                <c:pt idx="2">
                  <c:v>познавательное развитие</c:v>
                </c:pt>
                <c:pt idx="3">
                  <c:v>речевое развитие</c:v>
                </c:pt>
                <c:pt idx="4">
                  <c:v>художественно-эстетическое развитие</c:v>
                </c:pt>
                <c:pt idx="5">
                  <c:v>физическое развитие</c:v>
                </c:pt>
              </c:strCache>
            </c:strRef>
          </c:cat>
          <c:val>
            <c:numRef>
              <c:f>Лист1!$C$2:$C$7</c:f>
              <c:numCache>
                <c:formatCode>General</c:formatCode>
                <c:ptCount val="6"/>
                <c:pt idx="0">
                  <c:v>57.3</c:v>
                </c:pt>
                <c:pt idx="1">
                  <c:v>54.8</c:v>
                </c:pt>
                <c:pt idx="2">
                  <c:v>57.7</c:v>
                </c:pt>
                <c:pt idx="3">
                  <c:v>52.1</c:v>
                </c:pt>
                <c:pt idx="4">
                  <c:v>60</c:v>
                </c:pt>
                <c:pt idx="5">
                  <c:v>47.2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знания сформированы</c:v>
                </c:pt>
              </c:strCache>
            </c:strRef>
          </c:tx>
          <c:cat>
            <c:strRef>
              <c:f>Лист1!$A$2:$A$7</c:f>
              <c:strCache>
                <c:ptCount val="6"/>
                <c:pt idx="0">
                  <c:v>игра</c:v>
                </c:pt>
                <c:pt idx="1">
                  <c:v>социально-коммуникативное развитие</c:v>
                </c:pt>
                <c:pt idx="2">
                  <c:v>познавательное развитие</c:v>
                </c:pt>
                <c:pt idx="3">
                  <c:v>речевое развитие</c:v>
                </c:pt>
                <c:pt idx="4">
                  <c:v>художественно-эстетическое развитие</c:v>
                </c:pt>
                <c:pt idx="5">
                  <c:v>физическое развитие</c:v>
                </c:pt>
              </c:strCache>
            </c:strRef>
          </c:cat>
          <c:val>
            <c:numRef>
              <c:f>Лист1!$D$2:$D$7</c:f>
              <c:numCache>
                <c:formatCode>General</c:formatCode>
                <c:ptCount val="6"/>
                <c:pt idx="0">
                  <c:v>30.1</c:v>
                </c:pt>
                <c:pt idx="1">
                  <c:v>40.200000000000003</c:v>
                </c:pt>
                <c:pt idx="2">
                  <c:v>35.300000000000011</c:v>
                </c:pt>
                <c:pt idx="3">
                  <c:v>43.9</c:v>
                </c:pt>
                <c:pt idx="4">
                  <c:v>23.6</c:v>
                </c:pt>
                <c:pt idx="5">
                  <c:v>41.1</c:v>
                </c:pt>
              </c:numCache>
            </c:numRef>
          </c:val>
        </c:ser>
        <c:axId val="112506752"/>
        <c:axId val="112508288"/>
      </c:barChart>
      <c:catAx>
        <c:axId val="112506752"/>
        <c:scaling>
          <c:orientation val="minMax"/>
        </c:scaling>
        <c:axPos val="b"/>
        <c:tickLblPos val="nextTo"/>
        <c:crossAx val="112508288"/>
        <c:crosses val="autoZero"/>
        <c:auto val="1"/>
        <c:lblAlgn val="ctr"/>
        <c:lblOffset val="100"/>
      </c:catAx>
      <c:valAx>
        <c:axId val="112508288"/>
        <c:scaling>
          <c:orientation val="minMax"/>
        </c:scaling>
        <c:axPos val="l"/>
        <c:majorGridlines/>
        <c:numFmt formatCode="General" sourceLinked="1"/>
        <c:tickLblPos val="nextTo"/>
        <c:crossAx val="112506752"/>
        <c:crosses val="autoZero"/>
        <c:crossBetween val="between"/>
      </c:valAx>
    </c:plotArea>
    <c:legend>
      <c:legendPos val="r"/>
      <c:layout/>
    </c:legend>
    <c:plotVisOnly val="1"/>
  </c:chart>
  <c:externalData r:id="rId1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0.45679</cdr:x>
      <cdr:y>0.47917</cdr:y>
    </cdr:from>
    <cdr:to>
      <cdr:x>0.51822</cdr:x>
      <cdr:y>0.64063</cdr:y>
    </cdr:to>
    <cdr:sp macro="" textlink="">
      <cdr:nvSpPr>
        <cdr:cNvPr id="3" name="Прямая соединительная линия 2"/>
        <cdr:cNvSpPr/>
      </cdr:nvSpPr>
      <cdr:spPr>
        <a:xfrm xmlns:a="http://schemas.openxmlformats.org/drawingml/2006/main" rot="5400000" flipH="1" flipV="1">
          <a:off x="1556362" y="1013552"/>
          <a:ext cx="209321" cy="341523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0.48265</cdr:x>
      <cdr:y>0.36458</cdr:y>
    </cdr:from>
    <cdr:to>
      <cdr:x>0.63462</cdr:x>
      <cdr:y>0.47917</cdr:y>
    </cdr:to>
    <cdr:sp macro="" textlink="">
      <cdr:nvSpPr>
        <cdr:cNvPr id="4" name="Прямоугольник 3"/>
        <cdr:cNvSpPr/>
      </cdr:nvSpPr>
      <cdr:spPr>
        <a:xfrm xmlns:a="http://schemas.openxmlformats.org/drawingml/2006/main">
          <a:off x="1644497" y="771180"/>
          <a:ext cx="517793" cy="242371"/>
        </a:xfrm>
        <a:prstGeom xmlns:a="http://schemas.openxmlformats.org/drawingml/2006/main" prst="rect">
          <a:avLst/>
        </a:prstGeom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ru-RU" dirty="0"/>
            <a:t>40%</a:t>
          </a:r>
        </a:p>
      </cdr:txBody>
    </cdr:sp>
  </cdr:relSizeAnchor>
  <cdr:relSizeAnchor xmlns:cdr="http://schemas.openxmlformats.org/drawingml/2006/chartDrawing">
    <cdr:from>
      <cdr:x>0.11405</cdr:x>
      <cdr:y>0.84375</cdr:y>
    </cdr:from>
    <cdr:to>
      <cdr:x>0.24662</cdr:x>
      <cdr:y>0.91667</cdr:y>
    </cdr:to>
    <cdr:sp macro="" textlink="">
      <cdr:nvSpPr>
        <cdr:cNvPr id="6" name="Прямая соединительная линия 5"/>
        <cdr:cNvSpPr/>
      </cdr:nvSpPr>
      <cdr:spPr>
        <a:xfrm xmlns:a="http://schemas.openxmlformats.org/drawingml/2006/main" rot="10800000" flipV="1">
          <a:off x="388574" y="1784732"/>
          <a:ext cx="451693" cy="154236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0.02351</cdr:x>
      <cdr:y>0.82812</cdr:y>
    </cdr:from>
    <cdr:to>
      <cdr:x>0.15931</cdr:x>
      <cdr:y>0.96354</cdr:y>
    </cdr:to>
    <cdr:sp macro="" textlink="">
      <cdr:nvSpPr>
        <cdr:cNvPr id="7" name="Прямоугольник 6"/>
        <cdr:cNvSpPr/>
      </cdr:nvSpPr>
      <cdr:spPr>
        <a:xfrm xmlns:a="http://schemas.openxmlformats.org/drawingml/2006/main">
          <a:off x="80101" y="1751681"/>
          <a:ext cx="462710" cy="286439"/>
        </a:xfrm>
        <a:prstGeom xmlns:a="http://schemas.openxmlformats.org/drawingml/2006/main" prst="rect">
          <a:avLst/>
        </a:prstGeom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ru-RU"/>
            <a:t>60%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0.45746</cdr:x>
      <cdr:y>0.4495</cdr:y>
    </cdr:from>
    <cdr:to>
      <cdr:x>0.56393</cdr:x>
      <cdr:y>0.56061</cdr:y>
    </cdr:to>
    <cdr:sp macro="" textlink="">
      <cdr:nvSpPr>
        <cdr:cNvPr id="3" name="Прямая соединительная линия 2"/>
        <cdr:cNvSpPr/>
      </cdr:nvSpPr>
      <cdr:spPr>
        <a:xfrm xmlns:a="http://schemas.openxmlformats.org/drawingml/2006/main" flipV="1">
          <a:off x="1798734" y="980501"/>
          <a:ext cx="418641" cy="242371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0.56393</cdr:x>
      <cdr:y>0.33333</cdr:y>
    </cdr:from>
    <cdr:to>
      <cdr:x>0.71803</cdr:x>
      <cdr:y>0.4596</cdr:y>
    </cdr:to>
    <cdr:sp macro="" textlink="">
      <cdr:nvSpPr>
        <cdr:cNvPr id="4" name="Прямоугольник 3"/>
        <cdr:cNvSpPr/>
      </cdr:nvSpPr>
      <cdr:spPr>
        <a:xfrm xmlns:a="http://schemas.openxmlformats.org/drawingml/2006/main">
          <a:off x="2217375" y="727113"/>
          <a:ext cx="605927" cy="275421"/>
        </a:xfrm>
        <a:prstGeom xmlns:a="http://schemas.openxmlformats.org/drawingml/2006/main" prst="rect">
          <a:avLst/>
        </a:prstGeom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ru-RU"/>
            <a:t>45%</a:t>
          </a:r>
        </a:p>
      </cdr:txBody>
    </cdr:sp>
  </cdr:relSizeAnchor>
  <cdr:relSizeAnchor xmlns:cdr="http://schemas.openxmlformats.org/drawingml/2006/chartDrawing">
    <cdr:from>
      <cdr:x>0.16327</cdr:x>
      <cdr:y>0.86364</cdr:y>
    </cdr:from>
    <cdr:to>
      <cdr:x>0.29775</cdr:x>
      <cdr:y>0.88889</cdr:y>
    </cdr:to>
    <cdr:sp macro="" textlink="">
      <cdr:nvSpPr>
        <cdr:cNvPr id="6" name="Прямая соединительная линия 5"/>
        <cdr:cNvSpPr/>
      </cdr:nvSpPr>
      <cdr:spPr>
        <a:xfrm xmlns:a="http://schemas.openxmlformats.org/drawingml/2006/main" rot="10800000" flipV="1">
          <a:off x="641961" y="1883884"/>
          <a:ext cx="528811" cy="55085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0.03998</cdr:x>
      <cdr:y>0.81313</cdr:y>
    </cdr:from>
    <cdr:to>
      <cdr:x>0.17447</cdr:x>
      <cdr:y>0.94444</cdr:y>
    </cdr:to>
    <cdr:sp macro="" textlink="">
      <cdr:nvSpPr>
        <cdr:cNvPr id="7" name="Прямоугольник 6"/>
        <cdr:cNvSpPr/>
      </cdr:nvSpPr>
      <cdr:spPr>
        <a:xfrm xmlns:a="http://schemas.openxmlformats.org/drawingml/2006/main">
          <a:off x="157221" y="1773715"/>
          <a:ext cx="528810" cy="286439"/>
        </a:xfrm>
        <a:prstGeom xmlns:a="http://schemas.openxmlformats.org/drawingml/2006/main" prst="rect">
          <a:avLst/>
        </a:prstGeom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ru-RU"/>
            <a:t>50%</a:t>
          </a:r>
        </a:p>
      </cdr:txBody>
    </cdr:sp>
  </cdr:relSizeAnchor>
  <cdr:relSizeAnchor xmlns:cdr="http://schemas.openxmlformats.org/drawingml/2006/chartDrawing">
    <cdr:from>
      <cdr:x>0.23051</cdr:x>
      <cdr:y>0.33333</cdr:y>
    </cdr:from>
    <cdr:to>
      <cdr:x>0.32017</cdr:x>
      <cdr:y>0.38384</cdr:y>
    </cdr:to>
    <cdr:sp macro="" textlink="">
      <cdr:nvSpPr>
        <cdr:cNvPr id="9" name="Прямая соединительная линия 8"/>
        <cdr:cNvSpPr/>
      </cdr:nvSpPr>
      <cdr:spPr>
        <a:xfrm xmlns:a="http://schemas.openxmlformats.org/drawingml/2006/main" rot="10800000">
          <a:off x="906366" y="727113"/>
          <a:ext cx="352541" cy="110168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0.11844</cdr:x>
      <cdr:y>0.23232</cdr:y>
    </cdr:from>
    <cdr:to>
      <cdr:x>0.22771</cdr:x>
      <cdr:y>0.34343</cdr:y>
    </cdr:to>
    <cdr:sp macro="" textlink="">
      <cdr:nvSpPr>
        <cdr:cNvPr id="10" name="Прямоугольник 9"/>
        <cdr:cNvSpPr/>
      </cdr:nvSpPr>
      <cdr:spPr>
        <a:xfrm xmlns:a="http://schemas.openxmlformats.org/drawingml/2006/main">
          <a:off x="465692" y="506775"/>
          <a:ext cx="429657" cy="242371"/>
        </a:xfrm>
        <a:prstGeom xmlns:a="http://schemas.openxmlformats.org/drawingml/2006/main" prst="rect">
          <a:avLst/>
        </a:prstGeom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ru-RU"/>
            <a:t>5%</a:t>
          </a: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0.47249</cdr:x>
      <cdr:y>0.3278</cdr:y>
    </cdr:from>
    <cdr:to>
      <cdr:x>0.56345</cdr:x>
      <cdr:y>0.64</cdr:y>
    </cdr:to>
    <cdr:sp macro="" textlink="">
      <cdr:nvSpPr>
        <cdr:cNvPr id="3" name="Прямая соединительная линия 2"/>
        <cdr:cNvSpPr/>
      </cdr:nvSpPr>
      <cdr:spPr>
        <a:xfrm xmlns:a="http://schemas.openxmlformats.org/drawingml/2006/main" rot="5400000" flipH="1" flipV="1">
          <a:off x="1700022" y="585216"/>
          <a:ext cx="487680" cy="341376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0.47588</cdr:x>
      <cdr:y>0.18291</cdr:y>
    </cdr:from>
    <cdr:to>
      <cdr:x>0.59284</cdr:x>
      <cdr:y>0.33901</cdr:y>
    </cdr:to>
    <cdr:sp macro="" textlink="">
      <cdr:nvSpPr>
        <cdr:cNvPr id="6" name="Прямоугольник 5"/>
        <cdr:cNvSpPr/>
      </cdr:nvSpPr>
      <cdr:spPr>
        <a:xfrm xmlns:a="http://schemas.openxmlformats.org/drawingml/2006/main">
          <a:off x="1785918" y="285728"/>
          <a:ext cx="438933" cy="243844"/>
        </a:xfrm>
        <a:prstGeom xmlns:a="http://schemas.openxmlformats.org/drawingml/2006/main" prst="rect">
          <a:avLst/>
        </a:prstGeom>
        <a:ln xmlns:a="http://schemas.openxmlformats.org/drawingml/2006/main">
          <a:solidFill>
            <a:schemeClr val="bg1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ru-RU"/>
            <a:t>40%</a:t>
          </a:r>
        </a:p>
      </cdr:txBody>
    </cdr:sp>
  </cdr:relSizeAnchor>
  <cdr:relSizeAnchor xmlns:cdr="http://schemas.openxmlformats.org/drawingml/2006/chartDrawing">
    <cdr:from>
      <cdr:x>0.13462</cdr:x>
      <cdr:y>0.65561</cdr:y>
    </cdr:from>
    <cdr:to>
      <cdr:x>0.22234</cdr:x>
      <cdr:y>0.84293</cdr:y>
    </cdr:to>
    <cdr:sp macro="" textlink="">
      <cdr:nvSpPr>
        <cdr:cNvPr id="8" name="Прямая соединительная линия 7"/>
        <cdr:cNvSpPr/>
      </cdr:nvSpPr>
      <cdr:spPr>
        <a:xfrm xmlns:a="http://schemas.openxmlformats.org/drawingml/2006/main" rot="16200000" flipH="1" flipV="1">
          <a:off x="523495" y="1005840"/>
          <a:ext cx="292607" cy="329186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</cdr:x>
      <cdr:y>0.69463</cdr:y>
    </cdr:from>
    <cdr:to>
      <cdr:x>0.12487</cdr:x>
      <cdr:y>0.86634</cdr:y>
    </cdr:to>
    <cdr:sp macro="" textlink="">
      <cdr:nvSpPr>
        <cdr:cNvPr id="11" name="Прямоугольник 10"/>
        <cdr:cNvSpPr/>
      </cdr:nvSpPr>
      <cdr:spPr>
        <a:xfrm xmlns:a="http://schemas.openxmlformats.org/drawingml/2006/main">
          <a:off x="0" y="1085088"/>
          <a:ext cx="468630" cy="268224"/>
        </a:xfrm>
        <a:prstGeom xmlns:a="http://schemas.openxmlformats.org/drawingml/2006/main" prst="rect">
          <a:avLst/>
        </a:prstGeom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ru-RU"/>
            <a:t>60%</a:t>
          </a: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0.46071</cdr:x>
      <cdr:y>0.41957</cdr:y>
    </cdr:from>
    <cdr:to>
      <cdr:x>0.53679</cdr:x>
      <cdr:y>0.52446</cdr:y>
    </cdr:to>
    <cdr:sp macro="" textlink="">
      <cdr:nvSpPr>
        <cdr:cNvPr id="7" name="Прямая соединительная линия 6"/>
        <cdr:cNvSpPr/>
      </cdr:nvSpPr>
      <cdr:spPr>
        <a:xfrm xmlns:a="http://schemas.openxmlformats.org/drawingml/2006/main" flipV="1">
          <a:off x="1919478" y="682752"/>
          <a:ext cx="316992" cy="170688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0.52216</cdr:x>
      <cdr:y>0.42706</cdr:y>
    </cdr:from>
    <cdr:to>
      <cdr:x>0.63336</cdr:x>
      <cdr:y>0.42706</cdr:y>
    </cdr:to>
    <cdr:sp macro="" textlink="">
      <cdr:nvSpPr>
        <cdr:cNvPr id="11" name="Прямая соединительная линия 10"/>
        <cdr:cNvSpPr/>
      </cdr:nvSpPr>
      <cdr:spPr>
        <a:xfrm xmlns:a="http://schemas.openxmlformats.org/drawingml/2006/main">
          <a:off x="2175510" y="694944"/>
          <a:ext cx="463296" cy="0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0.52801</cdr:x>
      <cdr:y>0.32217</cdr:y>
    </cdr:from>
    <cdr:to>
      <cdr:x>0.63629</cdr:x>
      <cdr:y>0.43456</cdr:y>
    </cdr:to>
    <cdr:sp macro="" textlink="">
      <cdr:nvSpPr>
        <cdr:cNvPr id="12" name="Прямоугольник 11"/>
        <cdr:cNvSpPr/>
      </cdr:nvSpPr>
      <cdr:spPr>
        <a:xfrm xmlns:a="http://schemas.openxmlformats.org/drawingml/2006/main">
          <a:off x="2199894" y="524256"/>
          <a:ext cx="451104" cy="182880"/>
        </a:xfrm>
        <a:prstGeom xmlns:a="http://schemas.openxmlformats.org/drawingml/2006/main" prst="rect">
          <a:avLst/>
        </a:prstGeom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ru-RU"/>
            <a:t>25%</a:t>
          </a:r>
        </a:p>
      </cdr:txBody>
    </cdr:sp>
  </cdr:relSizeAnchor>
  <cdr:relSizeAnchor xmlns:cdr="http://schemas.openxmlformats.org/drawingml/2006/chartDrawing">
    <cdr:from>
      <cdr:x>0.1593</cdr:x>
      <cdr:y>0.74174</cdr:y>
    </cdr:from>
    <cdr:to>
      <cdr:x>0.28513</cdr:x>
      <cdr:y>0.86162</cdr:y>
    </cdr:to>
    <cdr:sp macro="" textlink="">
      <cdr:nvSpPr>
        <cdr:cNvPr id="15" name="Прямая соединительная линия 14"/>
        <cdr:cNvSpPr/>
      </cdr:nvSpPr>
      <cdr:spPr>
        <a:xfrm xmlns:a="http://schemas.openxmlformats.org/drawingml/2006/main" rot="10800000" flipV="1">
          <a:off x="663701" y="1207009"/>
          <a:ext cx="524256" cy="195072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0.08614</cdr:x>
      <cdr:y>0.85413</cdr:y>
    </cdr:from>
    <cdr:to>
      <cdr:x>0.15637</cdr:x>
      <cdr:y>0.86162</cdr:y>
    </cdr:to>
    <cdr:sp macro="" textlink="">
      <cdr:nvSpPr>
        <cdr:cNvPr id="17" name="Прямая соединительная линия 16"/>
        <cdr:cNvSpPr/>
      </cdr:nvSpPr>
      <cdr:spPr>
        <a:xfrm xmlns:a="http://schemas.openxmlformats.org/drawingml/2006/main" rot="10800000">
          <a:off x="358901" y="1389888"/>
          <a:ext cx="292609" cy="12193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0.05103</cdr:x>
      <cdr:y>0.71927</cdr:y>
    </cdr:from>
    <cdr:to>
      <cdr:x>0.17978</cdr:x>
      <cdr:y>0.86162</cdr:y>
    </cdr:to>
    <cdr:sp macro="" textlink="">
      <cdr:nvSpPr>
        <cdr:cNvPr id="18" name="Прямоугольник 17"/>
        <cdr:cNvSpPr/>
      </cdr:nvSpPr>
      <cdr:spPr>
        <a:xfrm xmlns:a="http://schemas.openxmlformats.org/drawingml/2006/main">
          <a:off x="212598" y="1170432"/>
          <a:ext cx="536448" cy="231648"/>
        </a:xfrm>
        <a:prstGeom xmlns:a="http://schemas.openxmlformats.org/drawingml/2006/main" prst="rect">
          <a:avLst/>
        </a:prstGeom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ru-RU"/>
            <a:t>70%</a:t>
          </a:r>
        </a:p>
      </cdr:txBody>
    </cdr:sp>
  </cdr:relSizeAnchor>
  <cdr:relSizeAnchor xmlns:cdr="http://schemas.openxmlformats.org/drawingml/2006/chartDrawing">
    <cdr:from>
      <cdr:x>0.24416</cdr:x>
      <cdr:y>0.2922</cdr:y>
    </cdr:from>
    <cdr:to>
      <cdr:x>0.3261</cdr:x>
      <cdr:y>0.40459</cdr:y>
    </cdr:to>
    <cdr:sp macro="" textlink="">
      <cdr:nvSpPr>
        <cdr:cNvPr id="20" name="Прямая соединительная линия 19"/>
        <cdr:cNvSpPr/>
      </cdr:nvSpPr>
      <cdr:spPr>
        <a:xfrm xmlns:a="http://schemas.openxmlformats.org/drawingml/2006/main" rot="10800000">
          <a:off x="1017269" y="475488"/>
          <a:ext cx="341377" cy="182881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0.13882</cdr:x>
      <cdr:y>0.27722</cdr:y>
    </cdr:from>
    <cdr:to>
      <cdr:x>0.24416</cdr:x>
      <cdr:y>0.28471</cdr:y>
    </cdr:to>
    <cdr:sp macro="" textlink="">
      <cdr:nvSpPr>
        <cdr:cNvPr id="22" name="Прямая соединительная линия 21"/>
        <cdr:cNvSpPr/>
      </cdr:nvSpPr>
      <cdr:spPr>
        <a:xfrm xmlns:a="http://schemas.openxmlformats.org/drawingml/2006/main" rot="10800000">
          <a:off x="578357" y="451104"/>
          <a:ext cx="438913" cy="12193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0.12418</cdr:x>
      <cdr:y>0.20229</cdr:y>
    </cdr:from>
    <cdr:to>
      <cdr:x>0.26172</cdr:x>
      <cdr:y>0.35214</cdr:y>
    </cdr:to>
    <cdr:sp macro="" textlink="">
      <cdr:nvSpPr>
        <cdr:cNvPr id="23" name="Прямоугольник 22"/>
        <cdr:cNvSpPr/>
      </cdr:nvSpPr>
      <cdr:spPr>
        <a:xfrm xmlns:a="http://schemas.openxmlformats.org/drawingml/2006/main">
          <a:off x="517398" y="329184"/>
          <a:ext cx="573024" cy="243840"/>
        </a:xfrm>
        <a:prstGeom xmlns:a="http://schemas.openxmlformats.org/drawingml/2006/main" prst="rect">
          <a:avLst/>
        </a:prstGeom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ru-RU"/>
            <a:t>5%</a:t>
          </a:r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24.05.2018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24.05.2018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24.05.2018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24.05.2018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2" name="Picture 4" descr="https://argo-tema.ru/img_page/Biolit/oboi/oboi1.jpg"/>
          <p:cNvPicPr>
            <a:picLocks noChangeAspect="1" noChangeArrowheads="1"/>
          </p:cNvPicPr>
          <p:nvPr/>
        </p:nvPicPr>
        <p:blipFill>
          <a:blip r:embed="rId2" cstate="print"/>
          <a:srcRect r="2429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14348" y="1142984"/>
            <a:ext cx="7772400" cy="1470025"/>
          </a:xfrm>
        </p:spPr>
        <p:txBody>
          <a:bodyPr>
            <a:no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Муниципальное казенное дошкольное образовательное учреждение Искитимского района Новосибирской области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детский  сад  комбинированного вида «Красная шапочка»  р.п. Линево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Адрес: 633216 р.п. Линево 4  микрорайон д. 15, 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Искитимский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район, Новосибирская область, 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тел/ факс (8 383 43 ) 3-38-21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Е-mail:shapocka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linevo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@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mail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ru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Аналитический отчет</a:t>
            </a:r>
            <a:br>
              <a:rPr lang="ru-RU" sz="3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2017 -2018 учебный год </a:t>
            </a:r>
            <a:br>
              <a:rPr lang="ru-RU" sz="3600" dirty="0" smtClean="0">
                <a:latin typeface="Times New Roman" pitchFamily="18" charset="0"/>
                <a:cs typeface="Times New Roman" pitchFamily="18" charset="0"/>
              </a:rPr>
            </a:b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00166" y="3071810"/>
            <a:ext cx="6400800" cy="1752600"/>
          </a:xfrm>
        </p:spPr>
        <p:txBody>
          <a:bodyPr>
            <a:normAutofit fontScale="70000" lnSpcReduction="20000"/>
          </a:bodyPr>
          <a:lstStyle/>
          <a:p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Подготовительная группа компенсирующей направленности</a:t>
            </a:r>
          </a:p>
          <a:p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«Золушка»</a:t>
            </a:r>
          </a:p>
          <a:p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Воспитатель Брынских Ольга Владимировна</a:t>
            </a:r>
          </a:p>
          <a:p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Категория высшая</a:t>
            </a:r>
          </a:p>
          <a:p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Ольга\Desktop\сканы грамот мои\0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29256" y="1428736"/>
            <a:ext cx="3429024" cy="4715609"/>
          </a:xfrm>
          <a:prstGeom prst="rect">
            <a:avLst/>
          </a:prstGeom>
          <a:noFill/>
        </p:spPr>
      </p:pic>
      <p:pic>
        <p:nvPicPr>
          <p:cNvPr id="3076" name="Picture 4" descr="C:\Users\Ольга\Desktop\сканы грамот мои\011.jpg"/>
          <p:cNvPicPr>
            <a:picLocks noChangeAspect="1" noChangeArrowheads="1"/>
          </p:cNvPicPr>
          <p:nvPr/>
        </p:nvPicPr>
        <p:blipFill>
          <a:blip r:embed="rId3" cstate="print"/>
          <a:srcRect r="2206" b="51344"/>
          <a:stretch>
            <a:fillRect/>
          </a:stretch>
        </p:blipFill>
        <p:spPr bwMode="auto">
          <a:xfrm>
            <a:off x="785786" y="1357298"/>
            <a:ext cx="4071981" cy="2786082"/>
          </a:xfrm>
          <a:prstGeom prst="rect">
            <a:avLst/>
          </a:prstGeom>
          <a:noFill/>
        </p:spPr>
      </p:pic>
      <p:pic>
        <p:nvPicPr>
          <p:cNvPr id="3077" name="Picture 5" descr="C:\Users\Ольга\Desktop\сканы грамот мои\012.jpg"/>
          <p:cNvPicPr>
            <a:picLocks noChangeAspect="1" noChangeArrowheads="1"/>
          </p:cNvPicPr>
          <p:nvPr/>
        </p:nvPicPr>
        <p:blipFill>
          <a:blip r:embed="rId4" cstate="print"/>
          <a:srcRect r="367" b="48671"/>
          <a:stretch>
            <a:fillRect/>
          </a:stretch>
        </p:blipFill>
        <p:spPr bwMode="auto">
          <a:xfrm>
            <a:off x="928662" y="4226138"/>
            <a:ext cx="3714776" cy="2631862"/>
          </a:xfrm>
          <a:prstGeom prst="rect">
            <a:avLst/>
          </a:prstGeom>
          <a:noFill/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Виды отчетности по теме самообразования</a:t>
            </a: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Исследование объектов окружающего мира и экспериментирование  с ними, как основа формирования экологической культуры у дошкольников</a:t>
            </a:r>
            <a:endParaRPr lang="ru-RU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argo-tema.ru/img_page/Biolit/oboi/oboi1.jpg"/>
          <p:cNvPicPr>
            <a:picLocks noChangeAspect="1" noChangeArrowheads="1"/>
          </p:cNvPicPr>
          <p:nvPr/>
        </p:nvPicPr>
        <p:blipFill>
          <a:blip r:embed="rId2" cstate="print"/>
          <a:srcRect r="2429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Взаимодействие с педагогами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indent="342900"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Принимала участие в семинаре  «Технологии исследовательской деятельности. Детское экспериментирование.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Трнебование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к организации и проведению экспериментов», приуроченном к педсовету № 2  «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Воспитанеие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экологической культуры дошкольников в процессе Экспериментально-исследовательской деятельности»</a:t>
            </a:r>
          </a:p>
          <a:p>
            <a:pPr indent="342900"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Являлась участником семинара-практикума «Педагогические условия развития математических представлений у дошкольников в свете реализации ФГОС ДО», где рассказала о возможности формирования и развития математических представлений на прогулке.</a:t>
            </a:r>
          </a:p>
          <a:p>
            <a:pPr indent="342900"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Подготовила  дидактические игры  «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Ходилки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бродилки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»,на развитие логико-математических способностей и ориентировки в пространстве, а также представила  модель календаря   к педсовету № 3  «Создание  максимально благоприятных условий для развития познавательной активности и математических представлений у дошкольников посредством использования современных форм организации работы по ФЭМП в соответствии  с ФГОС ДО»</a:t>
            </a:r>
          </a:p>
          <a:p>
            <a:pPr>
              <a:buNone/>
            </a:pPr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s://argo-tema.ru/img_page/Biolit/oboi/oboi1.jpg"/>
          <p:cNvPicPr>
            <a:picLocks noChangeAspect="1" noChangeArrowheads="1"/>
          </p:cNvPicPr>
          <p:nvPr/>
        </p:nvPicPr>
        <p:blipFill>
          <a:blip r:embed="rId2" cstate="print"/>
          <a:srcRect r="2429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Участие в работе методического объединения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457200" y="1600200"/>
            <a:ext cx="8401080" cy="4525963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Принимала участие в просмотрах открытых занятий приуроченных к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педсовету № 2  «Воспитание экологической культуры дошкольников в процессе экспериментально-исследовательской деятельности»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>
              <a:buNone/>
            </a:pP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Ситковой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Е.А «Путешествие в осенний лес», Острой Л.С. «Транспорт», </a:t>
            </a:r>
          </a:p>
          <a:p>
            <a:pPr>
              <a:buNone/>
            </a:pP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   Сафроновой Е.Г «Путешествие в математику со звуком и буквой Щ».</a:t>
            </a:r>
          </a:p>
          <a:p>
            <a:pPr>
              <a:buNone/>
            </a:pPr>
            <a:endParaRPr lang="ru-RU" i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" descr="https://argo-tema.ru/img_page/Biolit/oboi/oboi1.jpg"/>
          <p:cNvPicPr>
            <a:picLocks noChangeAspect="1" noChangeArrowheads="1"/>
          </p:cNvPicPr>
          <p:nvPr/>
        </p:nvPicPr>
        <p:blipFill>
          <a:blip r:embed="rId2" cstate="print"/>
          <a:srcRect r="2429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43042" y="0"/>
            <a:ext cx="6357950" cy="642918"/>
          </a:xfrm>
        </p:spPr>
        <p:txBody>
          <a:bodyPr>
            <a:norm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Являлась персонажем  в утренниках  и мероприятиях ДОУ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481" name="Picture 1" descr="C:\Users\Ольга\Desktop\моя папка\Images\IMG_20171102_104004.jpg"/>
          <p:cNvPicPr>
            <a:picLocks noChangeAspect="1" noChangeArrowheads="1"/>
          </p:cNvPicPr>
          <p:nvPr/>
        </p:nvPicPr>
        <p:blipFill>
          <a:blip r:embed="rId3" cstate="print"/>
          <a:srcRect t="12054" r="7143" b="11607"/>
          <a:stretch>
            <a:fillRect/>
          </a:stretch>
        </p:blipFill>
        <p:spPr bwMode="auto">
          <a:xfrm>
            <a:off x="714348" y="714356"/>
            <a:ext cx="1857388" cy="2714644"/>
          </a:xfrm>
          <a:prstGeom prst="rect">
            <a:avLst/>
          </a:prstGeom>
          <a:noFill/>
        </p:spPr>
      </p:pic>
      <p:pic>
        <p:nvPicPr>
          <p:cNvPr id="7" name="Picture 2" descr="C:\Users\Ольга\Desktop\фотографии для презентации\SAM_8066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6248" y="500042"/>
            <a:ext cx="3929090" cy="2619392"/>
          </a:xfrm>
          <a:prstGeom prst="rect">
            <a:avLst/>
          </a:prstGeom>
          <a:noFill/>
        </p:spPr>
      </p:pic>
      <p:pic>
        <p:nvPicPr>
          <p:cNvPr id="8" name="Picture 3" descr="C:\Users\Ольга\Desktop\фотографии для презентации\SAM_827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596" y="3714752"/>
            <a:ext cx="3929090" cy="2619394"/>
          </a:xfrm>
          <a:prstGeom prst="rect">
            <a:avLst/>
          </a:prstGeom>
          <a:noFill/>
        </p:spPr>
      </p:pic>
      <p:pic>
        <p:nvPicPr>
          <p:cNvPr id="9" name="Picture 2" descr="C:\Users\Ольга\Desktop\23 смотр и песня\IMG-20180303-WA005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72198" y="3571876"/>
            <a:ext cx="1858388" cy="2807233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214282" y="3429000"/>
            <a:ext cx="37147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Роль «Ангина» в осеннем развлечении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00562" y="3143248"/>
            <a:ext cx="37147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Роль «Ёлочки» в новогоднем утреннике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6334780"/>
            <a:ext cx="49292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Роль «Андрейка -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неболейка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» в спортивном развлечении ко Дню здоровья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143504" y="6334780"/>
            <a:ext cx="35004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Участник «Смотра песни и строя»  в мероприятии, посвященном 23 февраля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s://argo-tema.ru/img_page/Biolit/oboi/oboi1.jpg"/>
          <p:cNvPicPr>
            <a:picLocks noChangeAspect="1" noChangeArrowheads="1"/>
          </p:cNvPicPr>
          <p:nvPr/>
        </p:nvPicPr>
        <p:blipFill>
          <a:blip r:embed="rId2" cstate="print"/>
          <a:srcRect r="2429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571472" y="2000241"/>
          <a:ext cx="8072494" cy="3429026"/>
        </p:xfrm>
        <a:graphic>
          <a:graphicData uri="http://schemas.openxmlformats.org/drawingml/2006/table">
            <a:tbl>
              <a:tblPr/>
              <a:tblGrid>
                <a:gridCol w="2786082"/>
                <a:gridCol w="1214446"/>
                <a:gridCol w="2714644"/>
                <a:gridCol w="1357322"/>
              </a:tblGrid>
              <a:tr h="32927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Статус семьи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2632" marR="426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2632" marR="426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Жилищные условия</a:t>
                      </a:r>
                      <a:endParaRPr lang="ru-RU" sz="14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2632" marR="426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4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2632" marR="426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927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Полная</a:t>
                      </a:r>
                    </a:p>
                  </a:txBody>
                  <a:tcPr marL="42632" marR="426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14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2632" marR="426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Квартира в собственности</a:t>
                      </a:r>
                    </a:p>
                  </a:txBody>
                  <a:tcPr marL="42632" marR="426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17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2632" marR="426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927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Неполная</a:t>
                      </a:r>
                    </a:p>
                  </a:txBody>
                  <a:tcPr marL="42632" marR="426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2632" marR="426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Съемное жилье</a:t>
                      </a:r>
                    </a:p>
                  </a:txBody>
                  <a:tcPr marL="42632" marR="426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2632" marR="426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927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Опекуны </a:t>
                      </a:r>
                    </a:p>
                  </a:txBody>
                  <a:tcPr marL="42632" marR="426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42632" marR="426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4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2632" marR="426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4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2632" marR="426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927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Матери (отцы) </a:t>
                      </a:r>
                      <a:r>
                        <a:rPr lang="ru-RU" sz="1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одиночки </a:t>
                      </a:r>
                    </a:p>
                  </a:txBody>
                  <a:tcPr marL="42632" marR="426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2632" marR="426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4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2632" marR="426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4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2632" marR="426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07938">
                <a:tc>
                  <a:txBody>
                    <a:bodyPr/>
                    <a:lstStyle/>
                    <a:p>
                      <a:pPr marL="68580" algn="just"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Семья с 1 ребенком</a:t>
                      </a:r>
                    </a:p>
                  </a:txBody>
                  <a:tcPr marL="42632" marR="426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9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2632" marR="426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2632" marR="426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632" marR="426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592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Семья с 2 детьми</a:t>
                      </a:r>
                    </a:p>
                  </a:txBody>
                  <a:tcPr marL="42632" marR="426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9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2632" marR="426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2632" marR="426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632" marR="426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879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Многодетные</a:t>
                      </a:r>
                    </a:p>
                  </a:txBody>
                  <a:tcPr marL="42632" marR="426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2632" marR="426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2632" marR="426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632" marR="426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1745" name="Rectangle 1"/>
          <p:cNvSpPr>
            <a:spLocks noChangeArrowheads="1"/>
          </p:cNvSpPr>
          <p:nvPr/>
        </p:nvSpPr>
        <p:spPr bwMode="auto">
          <a:xfrm>
            <a:off x="642910" y="1357298"/>
            <a:ext cx="791703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Особенности семей</a:t>
            </a:r>
            <a:r>
              <a:rPr kumimoji="0" lang="ru-RU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группы компенсирующей направленности «Золушка»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85786" y="428604"/>
            <a:ext cx="77867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 smtClean="0"/>
              <a:t>Взаимодействие с родителями</a:t>
            </a:r>
            <a:r>
              <a:rPr lang="ru-RU" dirty="0" smtClean="0"/>
              <a:t> </a:t>
            </a:r>
            <a:endParaRPr lang="ru-RU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argo-tema.ru/img_page/Biolit/oboi/oboi1.jpg"/>
          <p:cNvPicPr>
            <a:picLocks noChangeAspect="1" noChangeArrowheads="1"/>
          </p:cNvPicPr>
          <p:nvPr/>
        </p:nvPicPr>
        <p:blipFill>
          <a:blip r:embed="rId2" cstate="print"/>
          <a:srcRect r="2429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58" y="357166"/>
            <a:ext cx="8229600" cy="5740409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ru-RU" sz="3400" dirty="0" smtClean="0">
                <a:latin typeface="Times New Roman" pitchFamily="18" charset="0"/>
                <a:cs typeface="Times New Roman" pitchFamily="18" charset="0"/>
              </a:rPr>
              <a:t>     На основе плана с родителями на год я провела следующие мероприятия : анкетирование по теме самообразования в начале и в конце года, родительское собрание по теме  «Экспериментирование в домашних условиях», проекты с участием родителей «Куда исчезли насекомые», «Следы», выставки в группе «Новогодний вернисаж», «Моя мама рукодельница», организовала родителей к участию в поселковом конкурсе «</a:t>
            </a:r>
            <a:r>
              <a:rPr lang="ru-RU" sz="3400" dirty="0" err="1" smtClean="0">
                <a:latin typeface="Times New Roman" pitchFamily="18" charset="0"/>
                <a:cs typeface="Times New Roman" pitchFamily="18" charset="0"/>
              </a:rPr>
              <a:t>Маслениц</a:t>
            </a:r>
            <a:r>
              <a:rPr lang="ru-RU" sz="3400" dirty="0" smtClean="0">
                <a:latin typeface="Times New Roman" pitchFamily="18" charset="0"/>
                <a:cs typeface="Times New Roman" pitchFamily="18" charset="0"/>
              </a:rPr>
              <a:t>», привлекла родителей к оформлению в группе по темам недели годового плана работы, провела конкурс газет к 9 мая, просила родителей сопровождать на экскурсиях в </a:t>
            </a:r>
            <a:r>
              <a:rPr lang="ru-RU" sz="3400" dirty="0" err="1" smtClean="0">
                <a:latin typeface="Times New Roman" pitchFamily="18" charset="0"/>
                <a:cs typeface="Times New Roman" pitchFamily="18" charset="0"/>
              </a:rPr>
              <a:t>НовЭЗ</a:t>
            </a:r>
            <a:r>
              <a:rPr lang="ru-RU" sz="3400" dirty="0" smtClean="0">
                <a:latin typeface="Times New Roman" pitchFamily="18" charset="0"/>
                <a:cs typeface="Times New Roman" pitchFamily="18" charset="0"/>
              </a:rPr>
              <a:t>, библиотеку, привлекла родителей к оформлению прогулочной площадки. </a:t>
            </a:r>
          </a:p>
          <a:p>
            <a:pPr>
              <a:buNone/>
            </a:pPr>
            <a:r>
              <a:rPr lang="ru-RU" sz="3400" dirty="0" smtClean="0">
                <a:latin typeface="Times New Roman" pitchFamily="18" charset="0"/>
                <a:cs typeface="Times New Roman" pitchFamily="18" charset="0"/>
              </a:rPr>
              <a:t>     А так же предложила родителям брошюры «Требования к организации ОЭД в домашних условиях», консультации в течение года как по теме самообразования, так и по темам недели, компьютерные презентации об участии детей в мероприятиях детского сада, конкурсах районного уровня.</a:t>
            </a:r>
          </a:p>
          <a:p>
            <a:pPr>
              <a:buNone/>
            </a:pPr>
            <a:endParaRPr lang="ru-RU" sz="3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https://argo-tema.ru/img_page/Biolit/oboi/oboi1.jpg"/>
          <p:cNvPicPr>
            <a:picLocks noChangeAspect="1" noChangeArrowheads="1"/>
          </p:cNvPicPr>
          <p:nvPr/>
        </p:nvPicPr>
        <p:blipFill>
          <a:blip r:embed="rId2" cstate="print"/>
          <a:srcRect r="2429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050" name="Picture 2" descr="C:\Users\Ольга\Desktop\раскидать фоточки по папочкам\IMG_20171127_181046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10047" r="8271"/>
          <a:stretch>
            <a:fillRect/>
          </a:stretch>
        </p:blipFill>
        <p:spPr bwMode="auto">
          <a:xfrm>
            <a:off x="0" y="0"/>
            <a:ext cx="3693033" cy="25431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2" name="Picture 4" descr="C:\Users\Ольга\Desktop\раскидать фоточки по папочкам\IMG-20180304-WA002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5786" y="4143380"/>
            <a:ext cx="4341800" cy="24422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3" name="Picture 3" descr="C:\Users\Ольга\Desktop\фотографии для презентации\IMG_20180522_083829.jpg"/>
          <p:cNvPicPr>
            <a:picLocks noChangeAspect="1" noChangeArrowheads="1"/>
          </p:cNvPicPr>
          <p:nvPr/>
        </p:nvPicPr>
        <p:blipFill>
          <a:blip r:embed="rId5" cstate="print"/>
          <a:srcRect l="9505" r="17470" b="5935"/>
          <a:stretch>
            <a:fillRect/>
          </a:stretch>
        </p:blipFill>
        <p:spPr bwMode="auto">
          <a:xfrm>
            <a:off x="4286248" y="1000108"/>
            <a:ext cx="4140920" cy="30003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857224" y="2857496"/>
            <a:ext cx="28575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Благодарность от детей родителям к международному женскому дню 8 Марта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00562" y="0"/>
            <a:ext cx="3571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Участие родителей  в Новогодней выставке «Новогодний вернисаж»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572132" y="4357694"/>
            <a:ext cx="26432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Участие в поселковом мероприятии «Шествие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Маслениц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https://argo-tema.ru/img_page/Biolit/oboi/oboi1.jpg"/>
          <p:cNvPicPr>
            <a:picLocks noChangeAspect="1" noChangeArrowheads="1"/>
          </p:cNvPicPr>
          <p:nvPr/>
        </p:nvPicPr>
        <p:blipFill>
          <a:blip r:embed="rId2" cstate="print"/>
          <a:srcRect r="2429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6" name="Picture 2" descr="E:\DCIM\IMG_20180522_155947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4790" r="32941" b="3492"/>
          <a:stretch>
            <a:fillRect/>
          </a:stretch>
        </p:blipFill>
        <p:spPr bwMode="auto">
          <a:xfrm>
            <a:off x="2786050" y="2357430"/>
            <a:ext cx="3605517" cy="3143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7" name="Picture 3" descr="E:\DCIM\IMG_20180522_1749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72265" y="-1"/>
            <a:ext cx="2571736" cy="45719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8" name="Picture 4" descr="E:\DCIM\IMG_20180522_17305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0" y="0"/>
            <a:ext cx="2646729" cy="47052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357158" y="4786322"/>
            <a:ext cx="22860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Поделки ко Дню Космонавтики</a:t>
            </a:r>
          </a:p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3071802" y="1643050"/>
            <a:ext cx="3571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Конкурс плакатов к Дню Победы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715140" y="5000636"/>
            <a:ext cx="20717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Конкурс плакатов к Дню Победы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https://argo-tema.ru/img_page/Biolit/oboi/oboi1.jpg"/>
          <p:cNvPicPr>
            <a:picLocks noChangeAspect="1" noChangeArrowheads="1"/>
          </p:cNvPicPr>
          <p:nvPr/>
        </p:nvPicPr>
        <p:blipFill>
          <a:blip r:embed="rId2" cstate="print"/>
          <a:srcRect r="2429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6" name="Picture 2" descr="E:\IMG_20180517_1753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3214686"/>
            <a:ext cx="4476824" cy="2518214"/>
          </a:xfrm>
          <a:prstGeom prst="rect">
            <a:avLst/>
          </a:prstGeom>
          <a:noFill/>
        </p:spPr>
      </p:pic>
      <p:pic>
        <p:nvPicPr>
          <p:cNvPr id="1028" name="Picture 4" descr="https://i.mycdn.me/image?id=865876160802&amp;t=3&amp;plc=WEB&amp;tkn=*xCVaFudy-mdGoCZfaSgjufwuU4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48" y="0"/>
            <a:ext cx="4061826" cy="3046370"/>
          </a:xfrm>
          <a:prstGeom prst="rect">
            <a:avLst/>
          </a:prstGeom>
          <a:noFill/>
        </p:spPr>
      </p:pic>
      <p:pic>
        <p:nvPicPr>
          <p:cNvPr id="1029" name="Picture 5" descr="E:\IMG_20180523_16003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86446" y="1142984"/>
            <a:ext cx="2772674" cy="492919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4429124" y="0"/>
            <a:ext cx="40005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Участие родителей в шествии «Бессмертный полк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9 мая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28596" y="5786454"/>
            <a:ext cx="43577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Оформление прогулочной площадки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286380" y="5934670"/>
            <a:ext cx="38576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Посадка деревьев на территории детского сада на «Аллее выпускников»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argo-tema.ru/img_page/Biolit/oboi/oboi1.jpg"/>
          <p:cNvPicPr>
            <a:picLocks noChangeAspect="1" noChangeArrowheads="1"/>
          </p:cNvPicPr>
          <p:nvPr/>
        </p:nvPicPr>
        <p:blipFill>
          <a:blip r:embed="rId2" cstate="print"/>
          <a:srcRect r="2429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События в жизни группы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071546"/>
            <a:ext cx="8229600" cy="5054617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en-US" dirty="0" smtClean="0"/>
              <a:t>     </a:t>
            </a:r>
            <a:endParaRPr lang="ru-RU" dirty="0" smtClean="0"/>
          </a:p>
          <a:p>
            <a:pPr indent="34290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Согласно договору между МКДОУ детский сад «Красная шапочка» р.п.Линево и МОУДОД «Спутник»  и договору заключенному между детским садом и Детской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Линевской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Библиотекой дети группы «Золушка» посещали кружки «Нескучная наука», «Лего - умники»,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Линевскую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Детскую Библиотеку , активно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участвствовали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в конкурсах разного значения, предлагаемых этими учреждениями.</a:t>
            </a:r>
          </a:p>
          <a:p>
            <a:pPr indent="34290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Совместные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досуговые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мероприятия ,такие как Дни рождения детей, приобщение к традиционным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колендарным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праздникам «Масленица», «Пасха» способствовали обогащению опыта детей группы. </a:t>
            </a:r>
          </a:p>
          <a:p>
            <a:pPr indent="34290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Экскурсии в Экологический музей, на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НовЭЗ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помогли расширить кругозор детей.</a:t>
            </a:r>
          </a:p>
          <a:p>
            <a:pPr indent="34290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Воспитанники  принимали участие не только в утренниках и развлечениях детского сада, но и в поселковых мероприятиях «Росинке»,  районных   «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Lego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- БУМ»</a:t>
            </a:r>
          </a:p>
          <a:p>
            <a:pPr indent="342900">
              <a:buNone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https://argo-tema.ru/img_page/Biolit/oboi/oboi1.jpg"/>
          <p:cNvPicPr>
            <a:picLocks noChangeAspect="1" noChangeArrowheads="1"/>
          </p:cNvPicPr>
          <p:nvPr/>
        </p:nvPicPr>
        <p:blipFill>
          <a:blip r:embed="rId2" cstate="print"/>
          <a:srcRect r="2429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8" name="Picture 4" descr="C:\Users\Ольга\Desktop\фотографии для презентации\IMG_20180522_082741.jpg"/>
          <p:cNvPicPr>
            <a:picLocks noChangeAspect="1" noChangeArrowheads="1"/>
          </p:cNvPicPr>
          <p:nvPr/>
        </p:nvPicPr>
        <p:blipFill>
          <a:blip r:embed="rId3" cstate="print"/>
          <a:srcRect l="16646" r="7632" b="8734"/>
          <a:stretch>
            <a:fillRect/>
          </a:stretch>
        </p:blipFill>
        <p:spPr bwMode="auto">
          <a:xfrm>
            <a:off x="1571604" y="1357298"/>
            <a:ext cx="6786642" cy="46011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 descr="C:\Users\Ольга\Desktop\фотографии для презентации\IMG_20180522_082154.jpg"/>
          <p:cNvPicPr>
            <a:picLocks noChangeAspect="1" noChangeArrowheads="1"/>
          </p:cNvPicPr>
          <p:nvPr/>
        </p:nvPicPr>
        <p:blipFill>
          <a:blip r:embed="rId4" cstate="print"/>
          <a:srcRect l="9313" r="19911"/>
          <a:stretch>
            <a:fillRect/>
          </a:stretch>
        </p:blipFill>
        <p:spPr bwMode="auto">
          <a:xfrm>
            <a:off x="6429356" y="214290"/>
            <a:ext cx="2714644" cy="21574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C:\Users\Ольга\Desktop\фотографии для презентации\IMG_20180522_082209.jpg"/>
          <p:cNvPicPr>
            <a:picLocks noChangeAspect="1" noChangeArrowheads="1"/>
          </p:cNvPicPr>
          <p:nvPr/>
        </p:nvPicPr>
        <p:blipFill>
          <a:blip r:embed="rId5" cstate="print"/>
          <a:srcRect l="8613" r="17311"/>
          <a:stretch>
            <a:fillRect/>
          </a:stretch>
        </p:blipFill>
        <p:spPr bwMode="auto">
          <a:xfrm>
            <a:off x="285720" y="4214818"/>
            <a:ext cx="2786050" cy="21155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C:\Users\Ольга\Desktop\моя папка\image.jpg"/>
          <p:cNvPicPr>
            <a:picLocks noGrp="1" noChangeAspect="1" noChangeArrowheads="1"/>
          </p:cNvPicPr>
          <p:nvPr>
            <p:ph idx="1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5721" y="285729"/>
            <a:ext cx="2143139" cy="21431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2143108" y="428604"/>
            <a:ext cx="51435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Группа «Золушка»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143240" y="6000768"/>
            <a:ext cx="55721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Группу посещает 20 детей: 8 девочек и 12 мальчиков 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https://argo-tema.ru/img_page/Biolit/oboi/oboi1.jpg"/>
          <p:cNvPicPr>
            <a:picLocks noChangeAspect="1" noChangeArrowheads="1"/>
          </p:cNvPicPr>
          <p:nvPr/>
        </p:nvPicPr>
        <p:blipFill>
          <a:blip r:embed="rId2" cstate="print"/>
          <a:srcRect r="2429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7" name="Picture 3" descr="E:\IMG_20180410_09353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4000504"/>
            <a:ext cx="4143372" cy="23306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8" name="Picture 4" descr="E:\IMG_20180410_10064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3214686"/>
            <a:ext cx="4191028" cy="23574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 descr="E:\IMG_20180420_16321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52979" y="0"/>
            <a:ext cx="4317988" cy="24288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3" descr="E:\IMG_20180514_15572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7158" y="571480"/>
            <a:ext cx="4133768" cy="23252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214282" y="0"/>
            <a:ext cx="38576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Кружок «Нескучная наука»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143504" y="2643182"/>
            <a:ext cx="4000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Кружок «Лего -умники»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786314" y="5786454"/>
            <a:ext cx="43576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Линевская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Детская Библиотека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4" descr="https://argo-tema.ru/img_page/Biolit/oboi/oboi1.jpg"/>
          <p:cNvPicPr>
            <a:picLocks noChangeAspect="1" noChangeArrowheads="1"/>
          </p:cNvPicPr>
          <p:nvPr/>
        </p:nvPicPr>
        <p:blipFill>
          <a:blip r:embed="rId2" cstate="print"/>
          <a:srcRect r="2429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Picture 2" descr="C:\Users\Ольга\Desktop\фотографии для презентации\IMG_20180406_17064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3643314"/>
            <a:ext cx="3429023" cy="19288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2" descr="C:\Users\Ольга\Desktop\фотографии для презентации\IMG_20180514_12153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6314" y="428604"/>
            <a:ext cx="3678632" cy="20717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1142976" y="2500306"/>
            <a:ext cx="2571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Письмо Деду Морозу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7" name="Picture 1" descr="C:\Users\Ольга\Desktop\раскидать фоточки по папочкам\IMG-20180304-WA0024 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5786" y="3643314"/>
            <a:ext cx="3302023" cy="18573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5286380" y="2500306"/>
            <a:ext cx="29289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Дни рождения в группе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71604" y="5643578"/>
            <a:ext cx="18573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«Масленица»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786446" y="5643578"/>
            <a:ext cx="1428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«Пасха»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2" descr="C:\Users\Ольга\Desktop\фотографии для презентации\IMG_20171213_10434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7158" y="428604"/>
            <a:ext cx="3556024" cy="2000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4" descr="https://argo-tema.ru/img_page/Biolit/oboi/oboi1.jpg"/>
          <p:cNvPicPr>
            <a:picLocks noChangeAspect="1" noChangeArrowheads="1"/>
          </p:cNvPicPr>
          <p:nvPr/>
        </p:nvPicPr>
        <p:blipFill>
          <a:blip r:embed="rId2" cstate="print"/>
          <a:srcRect r="2429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Picture 2" descr="C:\Users\Ольга\Desktop\фотографии для презентации\SAM_82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500042"/>
            <a:ext cx="3643306" cy="24288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2" descr="C:\Users\Ольга\Desktop\фотографии для презентации\SAM_848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642910" y="3929066"/>
            <a:ext cx="3643306" cy="24288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2" descr="C:\Users\Ольга\Desktop\фотографии для презентации\SAM_849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2066" y="3786190"/>
            <a:ext cx="3464744" cy="23098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2" descr="C:\Users\Ольга\Desktop\23 смотр и песня\IMG-20180303-WA0067.jpg"/>
          <p:cNvPicPr>
            <a:picLocks noGrp="1" noChangeAspect="1" noChangeArrowheads="1"/>
          </p:cNvPicPr>
          <p:nvPr>
            <p:ph idx="1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8596" y="571480"/>
            <a:ext cx="3571900" cy="23645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5143504" y="3000372"/>
            <a:ext cx="3143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«Туристический поход»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42910" y="3071810"/>
            <a:ext cx="3000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«Смотр песни и строя»</a:t>
            </a:r>
            <a:endParaRPr lang="ru-RU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928662" y="6500834"/>
            <a:ext cx="3500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«День  Победы»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072066" y="6273225"/>
            <a:ext cx="37862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Возложение цветов на памятник «Живым и павшим воинам России»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https://argo-tema.ru/img_page/Biolit/oboi/oboi1.jpg"/>
          <p:cNvPicPr>
            <a:picLocks noChangeAspect="1" noChangeArrowheads="1"/>
          </p:cNvPicPr>
          <p:nvPr/>
        </p:nvPicPr>
        <p:blipFill>
          <a:blip r:embed="rId2" cstate="print"/>
          <a:srcRect r="2429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1202" name="Picture 2" descr="C:\Users\Ольга\Desktop\робо сталкер дубль 2\IMG-20180330-WA0028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85728"/>
            <a:ext cx="4413954" cy="24828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428596" y="2928934"/>
            <a:ext cx="37147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Участники команды «РОБО-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stalker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 районном мероприятии 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Lego -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БУМ»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03" name="Picture 3" descr="C:\Users\Ольга\Desktop\фотографии для презентации\IMG_20180328_0911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25884" y="2928934"/>
            <a:ext cx="4445031" cy="25003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4357686" y="5429264"/>
            <a:ext cx="42148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Фестиваль детского музыкального  творчества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 descr="https://argo-tema.ru/img_page/Biolit/oboi/oboi1.jpg"/>
          <p:cNvPicPr>
            <a:picLocks noChangeAspect="1" noChangeArrowheads="1"/>
          </p:cNvPicPr>
          <p:nvPr/>
        </p:nvPicPr>
        <p:blipFill>
          <a:blip r:embed="rId2" cstate="print"/>
          <a:srcRect r="2429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8" name="Picture 5" descr="E:\IMG_20180402_160142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1928802"/>
            <a:ext cx="4441895" cy="25003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5" descr="C:\Users\Ольга\Desktop\фотографии для презентации\IMG_20180503_11422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72132" y="571480"/>
            <a:ext cx="3128922" cy="55625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1500166" y="5000636"/>
            <a:ext cx="2571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Экскурсия на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НовЭЗ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643570" y="6286520"/>
            <a:ext cx="3000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Трудовой десант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argo-tema.ru/img_page/Biolit/oboi/oboi1.jpg"/>
          <p:cNvPicPr>
            <a:picLocks noChangeAspect="1" noChangeArrowheads="1"/>
          </p:cNvPicPr>
          <p:nvPr/>
        </p:nvPicPr>
        <p:blipFill>
          <a:blip r:embed="rId2" cstate="print"/>
          <a:srcRect r="2429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Развитие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поисково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- исследовательских способностей детей отражается в проектной деятельности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E:\DCIM\IMG_20180522_151549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argo-tema.ru/img_page/Biolit/oboi/oboi1.jpg"/>
          <p:cNvPicPr>
            <a:picLocks noChangeAspect="1" noChangeArrowheads="1"/>
          </p:cNvPicPr>
          <p:nvPr/>
        </p:nvPicPr>
        <p:blipFill>
          <a:blip r:embed="rId2" cstate="print"/>
          <a:srcRect r="2429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Участие в общественной жизни ДОУ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indent="342900" algn="just">
              <a:lnSpc>
                <a:spcPct val="120000"/>
              </a:lnSpc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Общественная нагрузка в детском саду мною осуществляется в следующих направлениях : я являюсь членом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ПМПк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, состою в творческой группе по разработке и планированию мероприятий по краеведению «Готовность к инновационной деятельности», являюсь секретарем в творческой группе по организации праздников и вечеров отдыха для взрослых в детском саду, участвовала в разработке «Методической памятки для планирования индивидуального маршрута развития ребенка «Что делать, если…»  в подготовительной к школе   группе, а так же имею опыт эксперта в работе аттестационной комиссии в детском саду. Ежеквартально предоставляю материал для экологического журнала «В гостях у Красной шапочки», в газету «Питание детей в ДОУ»,  на сайт детского сада.</a:t>
            </a:r>
          </a:p>
          <a:p>
            <a:pPr indent="342900" algn="just">
              <a:lnSpc>
                <a:spcPct val="120000"/>
              </a:lnSpc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Приняла участие в мероприятиях  «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Выствака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прикладного искусства», «Новогодняя лыжная гонка».</a:t>
            </a:r>
          </a:p>
          <a:p>
            <a:pPr>
              <a:buNone/>
            </a:pPr>
            <a:endParaRPr lang="ru-RU" sz="1800" dirty="0" smtClean="0"/>
          </a:p>
          <a:p>
            <a:pPr>
              <a:buNone/>
            </a:pPr>
            <a:r>
              <a:rPr lang="ru-RU" sz="1800" dirty="0" smtClean="0"/>
              <a:t> </a:t>
            </a:r>
            <a:endParaRPr lang="ru-RU" sz="1800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IMG_20180522_21094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5357" r="2381" b="6250"/>
          <a:stretch>
            <a:fillRect/>
          </a:stretch>
        </p:blipFill>
        <p:spPr bwMode="auto">
          <a:xfrm>
            <a:off x="214282" y="214289"/>
            <a:ext cx="3929090" cy="6324877"/>
          </a:xfrm>
          <a:prstGeom prst="rect">
            <a:avLst/>
          </a:prstGeom>
          <a:noFill/>
        </p:spPr>
      </p:pic>
      <p:pic>
        <p:nvPicPr>
          <p:cNvPr id="1027" name="Picture 3" descr="C:\Users\Ольга\Desktop\сканы грамот мои\005.jpg"/>
          <p:cNvPicPr>
            <a:picLocks noChangeAspect="1" noChangeArrowheads="1"/>
          </p:cNvPicPr>
          <p:nvPr/>
        </p:nvPicPr>
        <p:blipFill>
          <a:blip r:embed="rId3" cstate="print"/>
          <a:srcRect l="3601" t="2619" r="6369" b="5729"/>
          <a:stretch>
            <a:fillRect/>
          </a:stretch>
        </p:blipFill>
        <p:spPr bwMode="auto">
          <a:xfrm>
            <a:off x="4357686" y="214290"/>
            <a:ext cx="4429156" cy="620081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https://argo-tema.ru/img_page/Biolit/oboi/oboi1.jpg"/>
          <p:cNvPicPr>
            <a:picLocks noChangeAspect="1" noChangeArrowheads="1"/>
          </p:cNvPicPr>
          <p:nvPr/>
        </p:nvPicPr>
        <p:blipFill>
          <a:blip r:embed="rId2" cstate="print"/>
          <a:srcRect r="2429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Достижения детей за год </a:t>
            </a:r>
            <a:endParaRPr lang="ru-RU" dirty="0"/>
          </a:p>
        </p:txBody>
      </p:sp>
      <p:pic>
        <p:nvPicPr>
          <p:cNvPr id="3074" name="Picture 2" descr="C:\Users\Ольга\Desktop\раскидать фоточки по папочкам\IMG-20180218-WA0014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285860"/>
            <a:ext cx="2928958" cy="39052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5" name="Picture 3" descr="C:\Users\Ольга\Desktop\раскидать фоточки по папочкам\IMG_20171213_12121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7686" y="1285860"/>
            <a:ext cx="3429024" cy="19288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6" name="Picture 4" descr="C:\Users\Ольга\Desktop\от винта\IMG_20180402_15012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86182" y="3786190"/>
            <a:ext cx="4419520" cy="24859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Ольга\Desktop\саны грамот детские\01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42984"/>
            <a:ext cx="2908836" cy="4000504"/>
          </a:xfrm>
          <a:prstGeom prst="rect">
            <a:avLst/>
          </a:prstGeom>
          <a:noFill/>
        </p:spPr>
      </p:pic>
      <p:pic>
        <p:nvPicPr>
          <p:cNvPr id="3075" name="Picture 3" descr="C:\Users\Ольга\Desktop\саны грамот детские\0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43240" y="0"/>
            <a:ext cx="2909025" cy="4000504"/>
          </a:xfrm>
          <a:prstGeom prst="rect">
            <a:avLst/>
          </a:prstGeom>
          <a:noFill/>
        </p:spPr>
      </p:pic>
      <p:pic>
        <p:nvPicPr>
          <p:cNvPr id="3076" name="Picture 4" descr="C:\Users\Ольга\Desktop\саны грамот детские\01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86922" y="1000108"/>
            <a:ext cx="2857078" cy="392906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argo-tema.ru/img_page/Biolit/oboi/oboi1.jpg"/>
          <p:cNvPicPr>
            <a:picLocks noChangeAspect="1" noChangeArrowheads="1"/>
          </p:cNvPicPr>
          <p:nvPr/>
        </p:nvPicPr>
        <p:blipFill>
          <a:blip r:embed="rId2" cstate="print"/>
          <a:srcRect r="2429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Краткая характеристика группы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Подготовительная группа  компенсирующей направленности «Золушка» реализует знания детей на основе :</a:t>
            </a:r>
          </a:p>
          <a:p>
            <a:pPr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*ООП образовательной организации, с использованием материалов примерной общеобразовательной ДО «Детство» Т.И. Бабаевой, А.Г. Гогоберидзе, З.А. Михайловой и др. – СПб.: ООО «Издательство «ДЕТСТВО - ПРЕСС», 2011</a:t>
            </a:r>
          </a:p>
          <a:p>
            <a:pPr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* примерной адаптированной программы коррекционно-развивающей работы в группе  компенсирующей направленности ДОО для детей с тяжелыми нарушениями речи (общим недоразвитие речи) с 3 до 7 лет – Сб.: ООО «Издательство «ДЕТСТВО - ПРЕСС», 2015</a:t>
            </a:r>
          </a:p>
          <a:p>
            <a:pPr>
              <a:buNone/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 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https://argo-tema.ru/img_page/Biolit/oboi/oboi1.jpg"/>
          <p:cNvPicPr>
            <a:picLocks noChangeAspect="1" noChangeArrowheads="1"/>
          </p:cNvPicPr>
          <p:nvPr/>
        </p:nvPicPr>
        <p:blipFill>
          <a:blip r:embed="rId2" cstate="print"/>
          <a:srcRect r="2429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Picture 5" descr="C:\Users\Ольга\Desktop\саны грамот детские\02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0298" y="3643314"/>
            <a:ext cx="1919377" cy="2643182"/>
          </a:xfrm>
          <a:prstGeom prst="rect">
            <a:avLst/>
          </a:prstGeom>
          <a:noFill/>
        </p:spPr>
      </p:pic>
      <p:pic>
        <p:nvPicPr>
          <p:cNvPr id="5" name="Picture 6" descr="C:\Users\Ольга\Desktop\саны грамот детские\02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6314" y="3714752"/>
            <a:ext cx="1870082" cy="2571744"/>
          </a:xfrm>
          <a:prstGeom prst="rect">
            <a:avLst/>
          </a:prstGeom>
          <a:noFill/>
        </p:spPr>
      </p:pic>
      <p:pic>
        <p:nvPicPr>
          <p:cNvPr id="6" name="Picture 8" descr="C:\Users\Ольга\Desktop\саны грамот детские\01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34" y="214290"/>
            <a:ext cx="2077888" cy="2857520"/>
          </a:xfrm>
          <a:prstGeom prst="rect">
            <a:avLst/>
          </a:prstGeom>
          <a:noFill/>
        </p:spPr>
      </p:pic>
      <p:pic>
        <p:nvPicPr>
          <p:cNvPr id="7" name="Picture 7" descr="C:\Users\Ольга\Desktop\саны грамот детские\01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14678" y="0"/>
            <a:ext cx="2119418" cy="2914633"/>
          </a:xfrm>
          <a:prstGeom prst="rect">
            <a:avLst/>
          </a:prstGeom>
          <a:noFill/>
        </p:spPr>
      </p:pic>
      <p:pic>
        <p:nvPicPr>
          <p:cNvPr id="8" name="Picture 9" descr="C:\Users\Ольга\Desktop\саны грамот детские\02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857884" y="-1"/>
            <a:ext cx="2071702" cy="28490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8572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>Результаты  мониторинга за 2017 -2018 учебный год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714348" y="1428736"/>
            <a:ext cx="2571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Начало учебного года</a:t>
            </a:r>
            <a:endParaRPr lang="ru-RU" dirty="0"/>
          </a:p>
        </p:txBody>
      </p:sp>
      <p:graphicFrame>
        <p:nvGraphicFramePr>
          <p:cNvPr id="9" name="Диаграмма 8"/>
          <p:cNvGraphicFramePr/>
          <p:nvPr/>
        </p:nvGraphicFramePr>
        <p:xfrm>
          <a:off x="928662" y="4572008"/>
          <a:ext cx="7500990" cy="18573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071538" y="4143380"/>
            <a:ext cx="3071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Конец учебного года</a:t>
            </a:r>
            <a:endParaRPr lang="ru-RU" dirty="0"/>
          </a:p>
        </p:txBody>
      </p:sp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1" name="Диаграмма 10"/>
          <p:cNvGraphicFramePr/>
          <p:nvPr/>
        </p:nvGraphicFramePr>
        <p:xfrm>
          <a:off x="357158" y="1857364"/>
          <a:ext cx="7438654" cy="1714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argo-tema.ru/img_page/Biolit/oboi/oboi1.jpg"/>
          <p:cNvPicPr>
            <a:picLocks noChangeAspect="1" noChangeArrowheads="1"/>
          </p:cNvPicPr>
          <p:nvPr/>
        </p:nvPicPr>
        <p:blipFill>
          <a:blip r:embed="rId2" cstate="print"/>
          <a:srcRect r="2429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Перспективы на следующий год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indent="34290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 следующий год планирую продолжать заниматься   опытно-экспериментальной деятельностью, развивать у детей математические представления в достаточном объеме, развивать конструкторские способности на основе перспективного плана по конструированию, продолжать проектную исследовательскую деятельность.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argo-tema.ru/img_page/Biolit/oboi/oboi1.jpg"/>
          <p:cNvPicPr>
            <a:picLocks noChangeAspect="1" noChangeArrowheads="1"/>
          </p:cNvPicPr>
          <p:nvPr/>
        </p:nvPicPr>
        <p:blipFill>
          <a:blip r:embed="rId2" cstate="print"/>
          <a:srcRect r="2429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Пожелания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indent="34290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следующем году хотелось бы принимать участие в районных и областных мероприятиях, предлагаемых методической службой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создать свой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блог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информировать посетителей сайта детского сада о своей работе.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indent="342900">
              <a:buNone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https://argo-tema.ru/img_page/Biolit/oboi/oboi1.jpg"/>
          <p:cNvPicPr>
            <a:picLocks noChangeAspect="1" noChangeArrowheads="1"/>
          </p:cNvPicPr>
          <p:nvPr/>
        </p:nvPicPr>
        <p:blipFill>
          <a:blip r:embed="rId2" cstate="print"/>
          <a:srcRect r="2429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500034" y="1357298"/>
          <a:ext cx="8215375" cy="1685936"/>
        </p:xfrm>
        <a:graphic>
          <a:graphicData uri="http://schemas.openxmlformats.org/drawingml/2006/table">
            <a:tbl>
              <a:tblPr/>
              <a:tblGrid>
                <a:gridCol w="982243"/>
                <a:gridCol w="370161"/>
                <a:gridCol w="370161"/>
                <a:gridCol w="288761"/>
                <a:gridCol w="447921"/>
                <a:gridCol w="541149"/>
                <a:gridCol w="500066"/>
                <a:gridCol w="1000132"/>
                <a:gridCol w="1214446"/>
                <a:gridCol w="1000132"/>
                <a:gridCol w="642942"/>
                <a:gridCol w="857261"/>
              </a:tblGrid>
              <a:tr h="127954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Группа /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возраст</a:t>
                      </a:r>
                    </a:p>
                  </a:txBody>
                  <a:tcPr marL="36442" marR="364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ЧБД</a:t>
                      </a:r>
                    </a:p>
                  </a:txBody>
                  <a:tcPr marL="36442" marR="364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Группа здоровья </a:t>
                      </a:r>
                    </a:p>
                  </a:txBody>
                  <a:tcPr marL="36442" marR="364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Другое </a:t>
                      </a:r>
                    </a:p>
                  </a:txBody>
                  <a:tcPr marL="36442" marR="364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                                        Диагноз</a:t>
                      </a:r>
                    </a:p>
                  </a:txBody>
                  <a:tcPr marL="36442" marR="364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8601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</a:t>
                      </a:r>
                    </a:p>
                  </a:txBody>
                  <a:tcPr marL="36442" marR="364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</a:t>
                      </a:r>
                    </a:p>
                  </a:txBody>
                  <a:tcPr marL="36442" marR="364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I</a:t>
                      </a:r>
                      <a:endParaRPr lang="ru-RU" sz="11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6442" marR="364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II</a:t>
                      </a:r>
                      <a:endParaRPr lang="ru-RU" sz="11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6442" marR="364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III</a:t>
                      </a:r>
                      <a:endParaRPr lang="ru-RU" sz="11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6442" marR="364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Туб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инфицирован.</a:t>
                      </a:r>
                    </a:p>
                  </a:txBody>
                  <a:tcPr marL="36442" marR="364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Лор.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патология</a:t>
                      </a:r>
                    </a:p>
                  </a:txBody>
                  <a:tcPr marL="36442" marR="364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Заболев. Опор.двиг.системы</a:t>
                      </a:r>
                    </a:p>
                  </a:txBody>
                  <a:tcPr marL="36442" marR="364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Аллергия</a:t>
                      </a:r>
                    </a:p>
                  </a:txBody>
                  <a:tcPr marL="36442" marR="364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Другое</a:t>
                      </a:r>
                    </a:p>
                  </a:txBody>
                  <a:tcPr marL="36442" marR="364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1479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6-7 лет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Группа «Золушка»</a:t>
                      </a:r>
                    </a:p>
                  </a:txBody>
                  <a:tcPr marL="36442" marR="364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8</a:t>
                      </a:r>
                    </a:p>
                  </a:txBody>
                  <a:tcPr marL="36442" marR="364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12</a:t>
                      </a:r>
                      <a:endParaRPr lang="ru-RU" sz="11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6442" marR="364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36442" marR="364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17</a:t>
                      </a:r>
                      <a:endParaRPr lang="ru-RU" sz="11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6442" marR="364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36442" marR="364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36442" marR="364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36442" marR="364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Онр</a:t>
                      </a:r>
                      <a:r>
                        <a:rPr lang="ru-RU" sz="11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– </a:t>
                      </a:r>
                      <a:r>
                        <a:rPr lang="ru-RU" sz="11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13 </a:t>
                      </a:r>
                      <a:endParaRPr lang="ru-RU" sz="11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6442" marR="364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Артрит - 1</a:t>
                      </a:r>
                    </a:p>
                  </a:txBody>
                  <a:tcPr marL="36442" marR="364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36442" marR="364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Кариес </a:t>
                      </a:r>
                      <a:r>
                        <a:rPr lang="ru-RU" sz="11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– 4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Аденоиды - 2</a:t>
                      </a:r>
                    </a:p>
                  </a:txBody>
                  <a:tcPr marL="36442" marR="364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571472" y="3857628"/>
          <a:ext cx="8143934" cy="1420757"/>
        </p:xfrm>
        <a:graphic>
          <a:graphicData uri="http://schemas.openxmlformats.org/drawingml/2006/table">
            <a:tbl>
              <a:tblPr/>
              <a:tblGrid>
                <a:gridCol w="898014"/>
                <a:gridCol w="311602"/>
                <a:gridCol w="148896"/>
                <a:gridCol w="1877718"/>
                <a:gridCol w="2683766"/>
                <a:gridCol w="2223938"/>
              </a:tblGrid>
              <a:tr h="236793">
                <a:tc row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Times New Roman"/>
                          <a:cs typeface="Times New Roman"/>
                        </a:rPr>
                        <a:t>Группа, возраст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098" marR="430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пол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098" marR="430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Тип темперамента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098" marR="430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Times New Roman"/>
                          <a:cs typeface="Times New Roman"/>
                        </a:rPr>
                        <a:t>Социально-эмоциональная сфера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098" marR="430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Познавательная  сфера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098" marR="430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679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err="1">
                          <a:latin typeface="Times New Roman"/>
                          <a:ea typeface="Times New Roman"/>
                          <a:cs typeface="Times New Roman"/>
                        </a:rPr>
                        <a:t>д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098" marR="430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м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098" marR="430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94717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6-7 лет 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Группа «Золушка»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098" marR="430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098" marR="430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Times New Roman"/>
                          <a:cs typeface="Times New Roman"/>
                        </a:rPr>
                        <a:t>Сангвинический - </a:t>
                      </a: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9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Times New Roman"/>
                          <a:cs typeface="Times New Roman"/>
                        </a:rPr>
                        <a:t>Холерический - 3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Флегматический-  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Times New Roman"/>
                          <a:cs typeface="Times New Roman"/>
                        </a:rPr>
                        <a:t>Меланхолический - </a:t>
                      </a: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8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098" marR="430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Times New Roman"/>
                          <a:cs typeface="Times New Roman"/>
                        </a:rPr>
                        <a:t>Агрессивность </a:t>
                      </a: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- 0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Times New Roman"/>
                          <a:cs typeface="Times New Roman"/>
                        </a:rPr>
                        <a:t>Тревожность –   1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Times New Roman"/>
                          <a:cs typeface="Times New Roman"/>
                        </a:rPr>
                        <a:t>Застенчивость -  3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err="1">
                          <a:latin typeface="Times New Roman"/>
                          <a:ea typeface="Times New Roman"/>
                          <a:cs typeface="Times New Roman"/>
                        </a:rPr>
                        <a:t>Гиперактивность</a:t>
                      </a:r>
                      <a:r>
                        <a:rPr lang="ru-RU" sz="1100" dirty="0">
                          <a:latin typeface="Times New Roman"/>
                          <a:ea typeface="Times New Roman"/>
                          <a:cs typeface="Times New Roman"/>
                        </a:rPr>
                        <a:t> - 1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098" marR="430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Times New Roman"/>
                          <a:cs typeface="Times New Roman"/>
                        </a:rPr>
                        <a:t> соответствует норме развития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098" marR="430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00166" y="357166"/>
            <a:ext cx="59293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Психологическая особенность группы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argo-tema.ru/img_page/Biolit/oboi/oboi1.jpg"/>
          <p:cNvPicPr>
            <a:picLocks noChangeAspect="1" noChangeArrowheads="1"/>
          </p:cNvPicPr>
          <p:nvPr/>
        </p:nvPicPr>
        <p:blipFill>
          <a:blip r:embed="rId2" cstate="print"/>
          <a:srcRect r="2429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Средняя посещаемость группы</a:t>
            </a:r>
            <a:endParaRPr lang="ru-RU" sz="2800" dirty="0"/>
          </a:p>
        </p:txBody>
      </p:sp>
      <p:graphicFrame>
        <p:nvGraphicFramePr>
          <p:cNvPr id="5" name="Диаграмма 4"/>
          <p:cNvGraphicFramePr/>
          <p:nvPr/>
        </p:nvGraphicFramePr>
        <p:xfrm>
          <a:off x="1524000" y="13970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argo-tema.ru/img_page/Biolit/oboi/oboi1.jpg"/>
          <p:cNvPicPr>
            <a:picLocks noChangeAspect="1" noChangeArrowheads="1"/>
          </p:cNvPicPr>
          <p:nvPr/>
        </p:nvPicPr>
        <p:blipFill>
          <a:blip r:embed="rId2" cstate="print"/>
          <a:srcRect r="2429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Деятельность педагогов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Тема самообразования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: «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Исследование объектов окружающего мира и экспериментирование  с ними, как основа формирования экологической культуры у дошкольников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цель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1800" b="1" i="1" dirty="0" smtClean="0">
                <a:latin typeface="Times New Roman" pitchFamily="18" charset="0"/>
                <a:cs typeface="Times New Roman" pitchFamily="18" charset="0"/>
              </a:rPr>
              <a:t>формировать экологическую культуру и представления у дошкольников через организацию опытно-экспериментальной деятельности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>
              <a:buNone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задачи</a:t>
            </a:r>
            <a:r>
              <a:rPr lang="ru-RU" sz="2000" dirty="0" smtClean="0"/>
              <a:t>:</a:t>
            </a:r>
            <a:r>
              <a:rPr lang="ru-RU" sz="1800" dirty="0" smtClean="0"/>
              <a:t> </a:t>
            </a:r>
          </a:p>
          <a:p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)создать развивающую предметно-пространственную среду для обеспечения общения и совместной деятельности детей и взрослых в процессе опытно-экспериментальной деятельности в ДОУ;</a:t>
            </a:r>
            <a:endParaRPr lang="ru-RU" sz="18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)научить детей понимать, устанавливать причинно-следственные связи в живой и неживой природе опираясь на имеющиеся знания об окружающем мире; </a:t>
            </a:r>
          </a:p>
          <a:p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) сформировать познавательный интерес у  детей в общении с природой, развивая компетенции детей в развитии любознательности ;</a:t>
            </a:r>
          </a:p>
          <a:p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)использовать новые формы сотрудничества с семьями воспитанников  для развития компетенции в области экологической культуры.</a:t>
            </a:r>
          </a:p>
          <a:p>
            <a:pPr>
              <a:buNone/>
            </a:pP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https://argo-tema.ru/img_page/Biolit/oboi/oboi1.jpg"/>
          <p:cNvPicPr>
            <a:picLocks noChangeAspect="1" noChangeArrowheads="1"/>
          </p:cNvPicPr>
          <p:nvPr/>
        </p:nvPicPr>
        <p:blipFill>
          <a:blip r:embed="rId2" cstate="print"/>
          <a:srcRect r="2429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43504" y="642918"/>
            <a:ext cx="3543296" cy="1143000"/>
          </a:xfrm>
        </p:spPr>
        <p:txBody>
          <a:bodyPr>
            <a:normAutofit fontScale="90000"/>
          </a:bodyPr>
          <a:lstStyle/>
          <a:p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ОЭД </a:t>
            </a:r>
            <a:br>
              <a:rPr lang="ru-RU" sz="4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«Вулкан»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Ольга\Desktop\фотографии для презентации\IMG_20180122_155940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357166"/>
            <a:ext cx="4794956" cy="26971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1" name="Picture 3" descr="C:\Users\Ольга\Desktop\фотографии для презентации\IMG_20180330_09422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14678" y="3071810"/>
            <a:ext cx="5500811" cy="30942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428596" y="3786190"/>
            <a:ext cx="257176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ОЭД «Свойства света»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9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8" name="Диаграмма 7"/>
          <p:cNvGraphicFramePr/>
          <p:nvPr/>
        </p:nvGraphicFramePr>
        <p:xfrm>
          <a:off x="0" y="285728"/>
          <a:ext cx="4630247" cy="32190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3802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1" name="Диаграмма 10"/>
          <p:cNvGraphicFramePr/>
          <p:nvPr/>
        </p:nvGraphicFramePr>
        <p:xfrm>
          <a:off x="5000628" y="214290"/>
          <a:ext cx="3666111" cy="33575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5" name="Подзаголовок 14"/>
          <p:cNvSpPr>
            <a:spLocks noGrp="1"/>
          </p:cNvSpPr>
          <p:nvPr>
            <p:ph type="subTitle" idx="1"/>
          </p:nvPr>
        </p:nvSpPr>
        <p:spPr>
          <a:xfrm>
            <a:off x="571472" y="3929066"/>
            <a:ext cx="8001056" cy="1752600"/>
          </a:xfrm>
        </p:spPr>
        <p:txBody>
          <a:bodyPr>
            <a:noAutofit/>
          </a:bodyPr>
          <a:lstStyle/>
          <a:p>
            <a:pPr algn="just"/>
            <a:r>
              <a:rPr lang="ru-RU" sz="1600" dirty="0" smtClean="0"/>
              <a:t> 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 результатам тестирования, можно сказать, что на начало учебного года воспитанники путают признаки времен года, у них недостаточно знаний о разнообразии растительного мира, не знают органы растений и их функции, беден опыт в познании животного мира. В конце года ребята самостоятельно определяют предлагаемые растения, знают разновидности растений, животных,  классифицируют объекты растительного и животного мира, понимают почему и зачем необходимо беречь родную природу, ориентируются в окружающем мире. </a:t>
            </a:r>
            <a:endParaRPr lang="ru-R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76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4" name="Диаграмма 13"/>
          <p:cNvGraphicFramePr/>
          <p:nvPr/>
        </p:nvGraphicFramePr>
        <p:xfrm>
          <a:off x="343510" y="738452"/>
          <a:ext cx="4071966" cy="2857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6877" name="Rectangle 13"/>
          <p:cNvSpPr>
            <a:spLocks noChangeArrowheads="1"/>
          </p:cNvSpPr>
          <p:nvPr/>
        </p:nvSpPr>
        <p:spPr bwMode="auto">
          <a:xfrm>
            <a:off x="0" y="15621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7" name="Диаграмма 16"/>
          <p:cNvGraphicFramePr/>
          <p:nvPr/>
        </p:nvGraphicFramePr>
        <p:xfrm>
          <a:off x="4371334" y="585978"/>
          <a:ext cx="4486946" cy="25572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6878" name="Rectangle 14"/>
          <p:cNvSpPr>
            <a:spLocks noChangeArrowheads="1"/>
          </p:cNvSpPr>
          <p:nvPr/>
        </p:nvSpPr>
        <p:spPr bwMode="auto">
          <a:xfrm>
            <a:off x="642910" y="3280477"/>
            <a:ext cx="8215338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Анализируя итоги диагностики, можно сделать вывод, что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интерес детей к экспериментированию в начале года не достаточно сформирован, 12 человек  не владеют умением использовать предложенные предметы, боятся проявлять самостоятельность в их использовании, поэтому воспитанники не могут взаимодействовать друг с другом. Диагностическая ситуация «Перевертыши» определила низкий уровень в исследовании ребенком различных предметов, веществ, в следствие чего дети не осознавали результат экспериментирования.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Работая с воспитанниками по теме в конце года знания детей повысились, у детей сформировалась компетенция самостоятельного исследования предлагаемых предметов и веществ, использование их в бытовых условиях с требованиями безопасности, ребята научились сотрудничать, взаимодействовать друг с другом, проявляют интерес к экспериментированию, тем самым  сформировались предпосылки к развитию познавательной активности.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                                          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589</TotalTime>
  <Words>1544</Words>
  <Application>Microsoft Office PowerPoint</Application>
  <PresentationFormat>Экран (4:3)</PresentationFormat>
  <Paragraphs>189</Paragraphs>
  <Slides>33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4" baseType="lpstr">
      <vt:lpstr>Тема Office</vt:lpstr>
      <vt:lpstr>Муниципальное казенное дошкольное образовательное учреждение Искитимского района Новосибирской области детский  сад  комбинированного вида «Красная шапочка»  р.п. Линево  Адрес: 633216 р.п. Линево 4  микрорайон д. 15,  Искитимский  район, Новосибирская область,  тел/ факс (8 383 43 ) 3-38-21 Е-mail:shapocka-linevo@mail.ru  Аналитический отчет 2017 -2018 учебный год  </vt:lpstr>
      <vt:lpstr>Слайд 2</vt:lpstr>
      <vt:lpstr>Краткая характеристика группы</vt:lpstr>
      <vt:lpstr>Слайд 4</vt:lpstr>
      <vt:lpstr>Средняя посещаемость группы</vt:lpstr>
      <vt:lpstr>Деятельность педагогов</vt:lpstr>
      <vt:lpstr>ОЭД  «Вулкан»</vt:lpstr>
      <vt:lpstr>Слайд 8</vt:lpstr>
      <vt:lpstr>Слайд 9</vt:lpstr>
      <vt:lpstr>Виды отчетности по теме самообразования  Исследование объектов окружающего мира и экспериментирование  с ними, как основа формирования экологической культуры у дошкольников</vt:lpstr>
      <vt:lpstr>Взаимодействие с педагогами</vt:lpstr>
      <vt:lpstr>Участие в работе методического объединения</vt:lpstr>
      <vt:lpstr> Являлась персонажем  в утренниках  и мероприятиях ДОУ</vt:lpstr>
      <vt:lpstr>Слайд 14</vt:lpstr>
      <vt:lpstr>Слайд 15</vt:lpstr>
      <vt:lpstr>Слайд 16</vt:lpstr>
      <vt:lpstr>Слайд 17</vt:lpstr>
      <vt:lpstr>Слайд 18</vt:lpstr>
      <vt:lpstr>События в жизни группы</vt:lpstr>
      <vt:lpstr>Слайд 20</vt:lpstr>
      <vt:lpstr>Слайд 21</vt:lpstr>
      <vt:lpstr>Слайд 22</vt:lpstr>
      <vt:lpstr>Слайд 23</vt:lpstr>
      <vt:lpstr>Слайд 24</vt:lpstr>
      <vt:lpstr>Развитие поисково - исследовательских способностей детей отражается в проектной деятельности</vt:lpstr>
      <vt:lpstr>Участие в общественной жизни ДОУ</vt:lpstr>
      <vt:lpstr>Слайд 27</vt:lpstr>
      <vt:lpstr>Достижения детей за год </vt:lpstr>
      <vt:lpstr>Слайд 29</vt:lpstr>
      <vt:lpstr>Слайд 30</vt:lpstr>
      <vt:lpstr>Результаты  мониторинга за 2017 -2018 учебный год  </vt:lpstr>
      <vt:lpstr>Перспективы на следующий год</vt:lpstr>
      <vt:lpstr>Пожелания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Аналитический отчет воспитателя </dc:title>
  <dc:creator>Ольга Владимировна</dc:creator>
  <cp:lastModifiedBy>Ольга</cp:lastModifiedBy>
  <cp:revision>194</cp:revision>
  <dcterms:created xsi:type="dcterms:W3CDTF">2018-05-20T06:10:40Z</dcterms:created>
  <dcterms:modified xsi:type="dcterms:W3CDTF">2018-05-24T03:02:15Z</dcterms:modified>
</cp:coreProperties>
</file>