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9" r:id="rId4"/>
    <p:sldId id="281" r:id="rId5"/>
    <p:sldId id="284" r:id="rId6"/>
    <p:sldId id="257" r:id="rId7"/>
    <p:sldId id="282" r:id="rId8"/>
    <p:sldId id="259" r:id="rId9"/>
    <p:sldId id="267" r:id="rId10"/>
    <p:sldId id="283" r:id="rId11"/>
    <p:sldId id="262" r:id="rId12"/>
    <p:sldId id="263" r:id="rId13"/>
    <p:sldId id="270" r:id="rId14"/>
    <p:sldId id="269" r:id="rId15"/>
    <p:sldId id="271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0</c:v>
                </c:pt>
                <c:pt idx="2">
                  <c:v>0</c:v>
                </c:pt>
                <c:pt idx="3">
                  <c:v>36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</c:v>
                </c:pt>
                <c:pt idx="1">
                  <c:v>0</c:v>
                </c:pt>
                <c:pt idx="2">
                  <c:v>0</c:v>
                </c:pt>
                <c:pt idx="3">
                  <c:v>16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0.49125</cdr:x>
      <cdr:y>0.52078</cdr:y>
    </cdr:from>
    <cdr:to>
      <cdr:x>0.71875</cdr:x>
      <cdr:y>0.70123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42792" y="2285925"/>
          <a:ext cx="187220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64%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0.14125</cdr:x>
      <cdr:y>0.22549</cdr:y>
    </cdr:from>
    <cdr:to>
      <cdr:x>0.2375</cdr:x>
      <cdr:y>0.40594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62472" y="989773"/>
          <a:ext cx="792088" cy="792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36%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0.5875</cdr:x>
      <cdr:y>0.38954</cdr:y>
    </cdr:from>
    <cdr:to>
      <cdr:x>0.85</cdr:x>
      <cdr:y>0.47156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34880" y="1709861"/>
          <a:ext cx="21602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Сформирован 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0.29875</cdr:x>
      <cdr:y>0.15987</cdr:y>
    </cdr:from>
    <cdr:to>
      <cdr:x>0.5</cdr:x>
      <cdr:y>0.2583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58616" y="701749"/>
          <a:ext cx="165618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0.2725</cdr:x>
      <cdr:y>0.15987</cdr:y>
    </cdr:from>
    <cdr:to>
      <cdr:x>0.5</cdr:x>
      <cdr:y>0.22549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42592" y="701749"/>
          <a:ext cx="187220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0.2375</cdr:x>
      <cdr:y>0.14347</cdr:y>
    </cdr:from>
    <cdr:to>
      <cdr:x>0.465</cdr:x>
      <cdr:y>0.15987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954560" y="629741"/>
          <a:ext cx="1872208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0.21125</cdr:x>
      <cdr:y>0.19268</cdr:y>
    </cdr:from>
    <cdr:to>
      <cdr:x>0.5</cdr:x>
      <cdr:y>0.32392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738536" y="845765"/>
          <a:ext cx="23762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0.22875</cdr:x>
      <cdr:y>0.20909</cdr:y>
    </cdr:from>
    <cdr:to>
      <cdr:x>0.5</cdr:x>
      <cdr:y>0.32392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82552" y="917773"/>
          <a:ext cx="223224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В стадии </a:t>
          </a:r>
          <a:r>
            <a:rPr lang="ru-RU" sz="1600" dirty="0" err="1" smtClean="0"/>
            <a:t>форм-я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</cdr:x>
      <cdr:y>0.52078</cdr:y>
    </cdr:from>
    <cdr:to>
      <cdr:x>0.73625</cdr:x>
      <cdr:y>0.66842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8736" y="2285925"/>
          <a:ext cx="252028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84% 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0.2375</cdr:x>
      <cdr:y>0.12706</cdr:y>
    </cdr:from>
    <cdr:to>
      <cdr:x>0.38625</cdr:x>
      <cdr:y>0.2419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54561" y="557733"/>
          <a:ext cx="12241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16%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0.26375</cdr:x>
      <cdr:y>0.04504</cdr:y>
    </cdr:from>
    <cdr:to>
      <cdr:x>0.5</cdr:x>
      <cdr:y>0.14347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70584" y="197693"/>
          <a:ext cx="194421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0.57</cdr:x>
      <cdr:y>0.40594</cdr:y>
    </cdr:from>
    <cdr:to>
      <cdr:x>0.84125</cdr:x>
      <cdr:y>0.50437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90864" y="1781869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Сформирован 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0.68375</cdr:x>
      <cdr:y>0.43875</cdr:y>
    </cdr:from>
    <cdr:to>
      <cdr:x>0.70125</cdr:x>
      <cdr:y>0.45516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26968" y="1925885"/>
          <a:ext cx="144016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</cdr:x>
      <cdr:y>0.43875</cdr:y>
    </cdr:from>
    <cdr:to>
      <cdr:x>0.75111</cdr:x>
      <cdr:y>0.64707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66928" y="19258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0.33375</cdr:x>
      <cdr:y>0.11066</cdr:y>
    </cdr:from>
    <cdr:to>
      <cdr:x>0.5</cdr:x>
      <cdr:y>0.12107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46648" y="485725"/>
          <a:ext cx="1368152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0.3075</cdr:x>
      <cdr:y>0.12706</cdr:y>
    </cdr:from>
    <cdr:to>
      <cdr:x>0.5</cdr:x>
      <cdr:y>0.2583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530624" y="557733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В стадии </a:t>
          </a:r>
          <a:r>
            <a:rPr lang="ru-RU" sz="1400" dirty="0" err="1" smtClean="0"/>
            <a:t>форм-я</a:t>
          </a:r>
          <a:endParaRPr lang="ru-RU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B303-C905-4E61-BE6C-64858A7ACC4F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C37E-6A1B-48C4-BB03-CCF8722ADA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B303-C905-4E61-BE6C-64858A7ACC4F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C37E-6A1B-48C4-BB03-CCF8722ADA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B303-C905-4E61-BE6C-64858A7ACC4F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C37E-6A1B-48C4-BB03-CCF8722ADA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B303-C905-4E61-BE6C-64858A7ACC4F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C37E-6A1B-48C4-BB03-CCF8722ADA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B303-C905-4E61-BE6C-64858A7ACC4F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C37E-6A1B-48C4-BB03-CCF8722ADA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B303-C905-4E61-BE6C-64858A7ACC4F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C37E-6A1B-48C4-BB03-CCF8722ADA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B303-C905-4E61-BE6C-64858A7ACC4F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C37E-6A1B-48C4-BB03-CCF8722ADA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B303-C905-4E61-BE6C-64858A7ACC4F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C37E-6A1B-48C4-BB03-CCF8722ADA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B303-C905-4E61-BE6C-64858A7ACC4F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C37E-6A1B-48C4-BB03-CCF8722ADA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B303-C905-4E61-BE6C-64858A7ACC4F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C37E-6A1B-48C4-BB03-CCF8722ADA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B303-C905-4E61-BE6C-64858A7ACC4F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65C37E-6A1B-48C4-BB03-CCF8722ADA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7B303-C905-4E61-BE6C-64858A7ACC4F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65C37E-6A1B-48C4-BB03-CCF8722ADAF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Муниципальное казенное дошкольное образовательное учреждение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err="1" smtClean="0">
                <a:solidFill>
                  <a:schemeClr val="tx1"/>
                </a:solidFill>
              </a:rPr>
              <a:t>Искитимского</a:t>
            </a:r>
            <a:r>
              <a:rPr lang="ru-RU" sz="1600" dirty="0" smtClean="0">
                <a:solidFill>
                  <a:schemeClr val="tx1"/>
                </a:solidFill>
              </a:rPr>
              <a:t> района Новосибирской области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детский сад комбинированного вида «Красная шапочка» р.п. Линево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u="sng" dirty="0" smtClean="0">
                <a:solidFill>
                  <a:schemeClr val="tx1"/>
                </a:solidFill>
              </a:rPr>
              <a:t>______________________________________________________________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Адрес: 633216 р.п. Линево, 4 микрорайон, д. 15, </a:t>
            </a:r>
            <a:r>
              <a:rPr lang="ru-RU" sz="1600" dirty="0" err="1" smtClean="0">
                <a:solidFill>
                  <a:schemeClr val="tx1"/>
                </a:solidFill>
              </a:rPr>
              <a:t>Искитимский</a:t>
            </a:r>
            <a:r>
              <a:rPr lang="ru-RU" sz="1600" dirty="0" smtClean="0">
                <a:solidFill>
                  <a:schemeClr val="tx1"/>
                </a:solidFill>
              </a:rPr>
              <a:t> район,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Новосибирская область, тел/ факс (8 383 43) 3-38-21 Е-</a:t>
            </a:r>
            <a:r>
              <a:rPr lang="en-US" sz="1600" dirty="0" smtClean="0">
                <a:solidFill>
                  <a:schemeClr val="tx1"/>
                </a:solidFill>
              </a:rPr>
              <a:t>mail</a:t>
            </a:r>
            <a:r>
              <a:rPr lang="ru-RU" sz="1600" dirty="0" smtClean="0">
                <a:solidFill>
                  <a:schemeClr val="tx1"/>
                </a:solidFill>
              </a:rPr>
              <a:t>:</a:t>
            </a:r>
            <a:r>
              <a:rPr lang="en-US" sz="1600" dirty="0" err="1" smtClean="0">
                <a:solidFill>
                  <a:schemeClr val="tx1"/>
                </a:solidFill>
              </a:rPr>
              <a:t>shapocka</a:t>
            </a:r>
            <a:r>
              <a:rPr lang="ru-RU" sz="1600" dirty="0" smtClean="0">
                <a:solidFill>
                  <a:schemeClr val="tx1"/>
                </a:solidFill>
              </a:rPr>
              <a:t>-</a:t>
            </a:r>
            <a:r>
              <a:rPr lang="en-US" sz="1600" dirty="0" err="1" smtClean="0">
                <a:solidFill>
                  <a:schemeClr val="tx1"/>
                </a:solidFill>
              </a:rPr>
              <a:t>linevo</a:t>
            </a:r>
            <a:r>
              <a:rPr lang="ru-RU" sz="1600" dirty="0" smtClean="0">
                <a:solidFill>
                  <a:schemeClr val="tx1"/>
                </a:solidFill>
              </a:rPr>
              <a:t>@</a:t>
            </a:r>
            <a:r>
              <a:rPr lang="en-US" sz="1600" dirty="0" smtClean="0">
                <a:solidFill>
                  <a:schemeClr val="tx1"/>
                </a:solidFill>
              </a:rPr>
              <a:t>mail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r>
              <a:rPr lang="en-US" sz="1600" dirty="0" err="1" smtClean="0">
                <a:solidFill>
                  <a:schemeClr val="tx1"/>
                </a:solidFill>
              </a:rPr>
              <a:t>ru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1800" dirty="0" smtClean="0"/>
              <a:t>Аналитический отчет </a:t>
            </a:r>
          </a:p>
          <a:p>
            <a:pPr algn="ctr"/>
            <a:r>
              <a:rPr lang="ru-RU" sz="1800" dirty="0" smtClean="0"/>
              <a:t>За  2017-2018 год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400" dirty="0" smtClean="0"/>
              <a:t>Музыкальный руководитель </a:t>
            </a:r>
          </a:p>
          <a:p>
            <a:r>
              <a:rPr lang="ru-RU" sz="1400" dirty="0" smtClean="0"/>
              <a:t>Колесникова Галина Петровна</a:t>
            </a:r>
            <a:endParaRPr lang="ru-RU" sz="1400" dirty="0"/>
          </a:p>
        </p:txBody>
      </p:sp>
      <p:pic>
        <p:nvPicPr>
          <p:cNvPr id="1027" name="Picture 3" descr="C:\Users\Пользователь\Desktop\IMG-20170101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1712225" cy="3316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20180516_141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01670">
            <a:off x="330499" y="732002"/>
            <a:ext cx="2469058" cy="4032447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IMG-20180522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268">
            <a:off x="5869531" y="761902"/>
            <a:ext cx="2745653" cy="4032448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20180522_160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7" y="1196752"/>
            <a:ext cx="279584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IMG-20180514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1"/>
            <a:ext cx="914400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IMG-20180304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797826" cy="2993503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IMG-20180314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240360" cy="3327768"/>
          </a:xfrm>
          <a:prstGeom prst="rect">
            <a:avLst/>
          </a:prstGeom>
          <a:noFill/>
        </p:spPr>
      </p:pic>
      <p:pic>
        <p:nvPicPr>
          <p:cNvPr id="1026" name="Picture 2" descr="D:\новое фото\SAM_3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56992"/>
            <a:ext cx="4235963" cy="317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Значимые события в профессиональной деятельности 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07. 10. – 24.10. обучение в ГАУД по НСО «Новосибирский институт повышения квалификации и переподготовки» по программе «Современные педагогические технологии музыкального воспитания дошкольников в условиях ФГОС ДО».</a:t>
            </a:r>
          </a:p>
          <a:p>
            <a:r>
              <a:rPr lang="ru-RU" dirty="0" smtClean="0"/>
              <a:t>Сертификат участника всероссийской научно-практической конференции «Новосибирская область: история и современность», посвященной 80-летию образования Новосибирской области.</a:t>
            </a:r>
          </a:p>
          <a:p>
            <a:r>
              <a:rPr lang="ru-RU" dirty="0" smtClean="0"/>
              <a:t>Сертификат участника 8го открытого регионального семинара – практикума «Сохранение и развитие русской традиционной культуры в современном образовательном пространстве»</a:t>
            </a:r>
          </a:p>
          <a:p>
            <a:r>
              <a:rPr lang="ru-RU" dirty="0" smtClean="0"/>
              <a:t>Сертификат участника районного семинара «Индивидуализация образовательного процесса в ДОУ» </a:t>
            </a:r>
          </a:p>
          <a:p>
            <a:r>
              <a:rPr lang="ru-RU" dirty="0" smtClean="0"/>
              <a:t>Посещение ежегодных фестивалей детского творчества «Музыкальный калейдоскоп»  в ДОУ района.</a:t>
            </a:r>
          </a:p>
          <a:p>
            <a:r>
              <a:rPr lang="ru-RU" dirty="0" smtClean="0"/>
              <a:t>Обработаны и выставлены на сайт ДОУ консультации для родителей.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Участие в общественной жизни:</a:t>
            </a:r>
            <a:r>
              <a:rPr lang="ru-RU" sz="5400" u="sng" dirty="0" smtClean="0"/>
              <a:t/>
            </a:r>
            <a:br>
              <a:rPr lang="ru-RU" sz="5400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Музыкальное оформление в подготовке праздника ко «Дню воспитателя»;</a:t>
            </a:r>
          </a:p>
          <a:p>
            <a:r>
              <a:rPr lang="ru-RU" sz="2200" dirty="0" smtClean="0"/>
              <a:t>«Новый год»;</a:t>
            </a:r>
          </a:p>
          <a:p>
            <a:r>
              <a:rPr lang="ru-RU" sz="2200" dirty="0" smtClean="0"/>
              <a:t>«23 февраля»;</a:t>
            </a:r>
          </a:p>
          <a:p>
            <a:r>
              <a:rPr lang="ru-RU" sz="2200" dirty="0" smtClean="0"/>
              <a:t>«8 марта»;</a:t>
            </a:r>
          </a:p>
          <a:p>
            <a:r>
              <a:rPr lang="ru-RU" sz="2200" dirty="0" smtClean="0"/>
              <a:t>«Дни рождения и юбилеи сотрудников»</a:t>
            </a:r>
          </a:p>
          <a:p>
            <a:r>
              <a:rPr lang="ru-RU" sz="2200" dirty="0" smtClean="0"/>
              <a:t>Музыкальное оформление в конкурсе на базе детского сада «Строя и песни»</a:t>
            </a:r>
          </a:p>
          <a:p>
            <a:r>
              <a:rPr lang="ru-RU" sz="2200" dirty="0" smtClean="0"/>
              <a:t>Музыкальное оформление в программе «Туризм»</a:t>
            </a:r>
          </a:p>
          <a:p>
            <a:r>
              <a:rPr lang="ru-RU" sz="2200" dirty="0" smtClean="0"/>
              <a:t>Праздничная программа к празднику «9 Мая»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В течение года проводились различные досуги, развлечения, </a:t>
            </a:r>
            <a:r>
              <a:rPr lang="ru-RU" sz="2000" dirty="0" smtClean="0"/>
              <a:t>праздники, согласно годовому учебному плану. </a:t>
            </a:r>
            <a:endParaRPr lang="ru-RU" sz="2000" dirty="0"/>
          </a:p>
          <a:p>
            <a:r>
              <a:rPr lang="ru-RU" sz="2000" dirty="0"/>
              <a:t>Разработано и проведено </a:t>
            </a:r>
            <a:r>
              <a:rPr lang="ru-RU" sz="2000" dirty="0" smtClean="0"/>
              <a:t>ряд традиционных  </a:t>
            </a:r>
            <a:r>
              <a:rPr lang="ru-RU" sz="2000" dirty="0"/>
              <a:t>мероприятий, </a:t>
            </a:r>
            <a:r>
              <a:rPr lang="ru-RU" sz="2000" dirty="0" smtClean="0"/>
              <a:t>таких </a:t>
            </a:r>
            <a:r>
              <a:rPr lang="ru-RU" sz="2000" dirty="0"/>
              <a:t>как «Осенние праздники», «Новый год», </a:t>
            </a:r>
            <a:r>
              <a:rPr lang="ru-RU" sz="2000" dirty="0" smtClean="0"/>
              <a:t> «Колядки», «8 </a:t>
            </a:r>
            <a:r>
              <a:rPr lang="ru-RU" sz="2000" dirty="0"/>
              <a:t>Марта», «Выпуск в </a:t>
            </a:r>
            <a:r>
              <a:rPr lang="ru-RU" sz="2000" dirty="0" smtClean="0"/>
              <a:t>школу». И не традиционных: участие в конкурсе  «Смотр строя и песни», «День победы».</a:t>
            </a:r>
            <a:endParaRPr lang="ru-RU" sz="2000" dirty="0"/>
          </a:p>
          <a:p>
            <a:r>
              <a:rPr lang="ru-RU" sz="2000" dirty="0"/>
              <a:t>       В течение  учебного года </a:t>
            </a:r>
            <a:r>
              <a:rPr lang="ru-RU" sz="2000" dirty="0" smtClean="0"/>
              <a:t>приобретена </a:t>
            </a:r>
            <a:r>
              <a:rPr lang="ru-RU" sz="2000" dirty="0"/>
              <a:t>методическая литература, пополнена </a:t>
            </a:r>
            <a:r>
              <a:rPr lang="ru-RU" sz="2000" dirty="0" smtClean="0"/>
              <a:t>фонотека</a:t>
            </a:r>
            <a:r>
              <a:rPr lang="ru-RU" sz="2000" dirty="0"/>
              <a:t>.</a:t>
            </a:r>
          </a:p>
          <a:p>
            <a:r>
              <a:rPr lang="ru-RU" sz="2000" dirty="0"/>
              <a:t>       При осуществлении воспитательно-образовательного процесса выявилась положительная динамика развития у детей музыкальных способностей, умений и навыков. </a:t>
            </a:r>
          </a:p>
          <a:p>
            <a:pPr>
              <a:buNone/>
            </a:pPr>
            <a:r>
              <a:rPr lang="ru-RU" sz="2000" dirty="0"/>
              <a:t> </a:t>
            </a:r>
          </a:p>
          <a:p>
            <a:pPr>
              <a:buNone/>
            </a:pPr>
            <a:r>
              <a:rPr lang="ru-RU" sz="2000" dirty="0"/>
              <a:t> </a:t>
            </a:r>
          </a:p>
          <a:p>
            <a:pPr>
              <a:buNone/>
            </a:pPr>
            <a:r>
              <a:rPr lang="ru-RU" sz="1400" dirty="0"/>
              <a:t> </a:t>
            </a:r>
          </a:p>
          <a:p>
            <a:pPr>
              <a:buNone/>
            </a:pPr>
            <a:r>
              <a:rPr lang="ru-RU" sz="1400" dirty="0"/>
              <a:t> </a:t>
            </a:r>
          </a:p>
          <a:p>
            <a:pPr>
              <a:buNone/>
            </a:pPr>
            <a:r>
              <a:rPr lang="ru-RU" sz="14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В будущем учебном году необходимо продолжить планомерную работу в данном направлении и уделить особое внимание следующим направлениям: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Усовершенствовать предметно - пространственную музыкальную среду дошкольников (изготовление пособий, пополнение картотеки о традициях народных праздниках,  правила игры на детских музыкальных инструментах, музыкально-дидактических игр, некоторых  атрибутов).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Поддерживать взаимоотношения с семьёй,  вовлекать  их в процесс работы.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Принимать активное участие в работе МО </a:t>
            </a:r>
            <a:r>
              <a:rPr lang="ru-RU" sz="2400" dirty="0" err="1" smtClean="0"/>
              <a:t>внутрисадовых</a:t>
            </a:r>
            <a:r>
              <a:rPr lang="ru-RU" sz="2400" dirty="0" smtClean="0"/>
              <a:t> и районных мероприятиях.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Развивать музыкальные и творческие способности детей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Фольклорный кружок «Горенка»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Тема</a:t>
            </a:r>
            <a:r>
              <a:rPr lang="ru-RU" b="1" dirty="0" smtClean="0"/>
              <a:t>: «Приобщение дошкольников к русской культуре через знакомство с русскими народными шумовыми инструментами»  </a:t>
            </a:r>
          </a:p>
          <a:p>
            <a:pPr>
              <a:buNone/>
            </a:pPr>
            <a:r>
              <a:rPr lang="ru-RU" b="1" u="sng" dirty="0"/>
              <a:t>Цель:</a:t>
            </a:r>
            <a:r>
              <a:rPr lang="ru-RU" dirty="0"/>
              <a:t> Привлечение детей дошкольного возраста к народной культуре, воспитание на народных традициях и обрядах. </a:t>
            </a:r>
            <a:endParaRPr lang="ru-RU" dirty="0" smtClean="0"/>
          </a:p>
          <a:p>
            <a:pPr>
              <a:buNone/>
            </a:pPr>
            <a:r>
              <a:rPr lang="ru-RU" b="1" u="sng" dirty="0"/>
              <a:t>Задачи:</a:t>
            </a:r>
            <a:endParaRPr lang="ru-RU" dirty="0"/>
          </a:p>
          <a:p>
            <a:pPr lvl="0"/>
            <a:r>
              <a:rPr lang="ru-RU" dirty="0"/>
              <a:t>Познакомить детей с некоторыми </a:t>
            </a:r>
            <a:r>
              <a:rPr lang="ru-RU" dirty="0" smtClean="0"/>
              <a:t> шумовыми </a:t>
            </a:r>
            <a:r>
              <a:rPr lang="ru-RU" dirty="0"/>
              <a:t>инструментами;</a:t>
            </a:r>
          </a:p>
          <a:p>
            <a:pPr lvl="0"/>
            <a:r>
              <a:rPr lang="ru-RU" dirty="0" smtClean="0"/>
              <a:t>Развивать </a:t>
            </a:r>
            <a:r>
              <a:rPr lang="ru-RU" dirty="0"/>
              <a:t>чувство ритма </a:t>
            </a:r>
            <a:r>
              <a:rPr lang="ru-RU" dirty="0" smtClean="0"/>
              <a:t>, через </a:t>
            </a:r>
            <a:r>
              <a:rPr lang="ru-RU" dirty="0"/>
              <a:t>игру на шумовых, </a:t>
            </a:r>
            <a:r>
              <a:rPr lang="ru-RU" dirty="0" smtClean="0"/>
              <a:t> инструментах, умение  применять их в народных играх и при исполнении музыкальных номеров.  </a:t>
            </a:r>
          </a:p>
          <a:p>
            <a:pPr lvl="0"/>
            <a:r>
              <a:rPr lang="ru-RU" dirty="0" smtClean="0"/>
              <a:t>Развивать  музыкальный слух, музыкальную память;</a:t>
            </a:r>
          </a:p>
          <a:p>
            <a:pPr lvl="0"/>
            <a:r>
              <a:rPr lang="ru-RU" dirty="0" smtClean="0"/>
              <a:t>Формировать  у детей певческие  умения и навыки. </a:t>
            </a:r>
            <a:endParaRPr lang="ru-RU" dirty="0"/>
          </a:p>
          <a:p>
            <a:pPr lvl="0"/>
            <a:r>
              <a:rPr lang="ru-RU" dirty="0"/>
              <a:t>Развивать коммуникативные качества детей посредством народных  игр.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Сравнительный анализ диагностического обследования детей по художественно – эстетическому развитию фольклорного кружка «Горенка»</a:t>
            </a:r>
            <a:endParaRPr lang="ru-RU" sz="2400" i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213285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Начало года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06084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Конец года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r>
              <a:rPr lang="ru-RU" dirty="0" smtClean="0"/>
              <a:t>На конец года дети </a:t>
            </a:r>
          </a:p>
          <a:p>
            <a:pPr lvl="0"/>
            <a:r>
              <a:rPr lang="ru-RU" dirty="0" smtClean="0"/>
              <a:t>Имеют представление о народных праздниках.</a:t>
            </a:r>
          </a:p>
          <a:p>
            <a:pPr lvl="0"/>
            <a:r>
              <a:rPr lang="ru-RU" dirty="0" smtClean="0"/>
              <a:t>Знают названия  народных праздников.</a:t>
            </a:r>
          </a:p>
          <a:p>
            <a:pPr lvl="0"/>
            <a:r>
              <a:rPr lang="ru-RU" dirty="0" smtClean="0"/>
              <a:t>Имеют представление о русском народном костюме.</a:t>
            </a:r>
          </a:p>
          <a:p>
            <a:pPr lvl="0"/>
            <a:r>
              <a:rPr lang="ru-RU" dirty="0" smtClean="0"/>
              <a:t>Имеют представление о традициях русского народа.</a:t>
            </a:r>
          </a:p>
          <a:p>
            <a:pPr lvl="0"/>
            <a:r>
              <a:rPr lang="ru-RU" dirty="0" smtClean="0"/>
              <a:t>Имеют представление и свое отношение к событиям, связанным с народными праздниками.</a:t>
            </a:r>
          </a:p>
          <a:p>
            <a:pPr lvl="0"/>
            <a:r>
              <a:rPr lang="ru-RU" dirty="0" smtClean="0"/>
              <a:t>Имеют представление об устройстве человеческого жилья.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/>
              <a:t>Программа </a:t>
            </a:r>
            <a:r>
              <a:rPr lang="ru-RU" sz="2200" dirty="0"/>
              <a:t>дополнительного образования</a:t>
            </a:r>
            <a:r>
              <a:rPr lang="ru-RU" sz="2200" b="1" dirty="0"/>
              <a:t> </a:t>
            </a:r>
            <a:r>
              <a:rPr lang="ru-RU" sz="2200" dirty="0"/>
              <a:t>дошкольного</a:t>
            </a:r>
            <a:r>
              <a:rPr lang="ru-RU" sz="2200" b="1" dirty="0"/>
              <a:t> </a:t>
            </a:r>
            <a:r>
              <a:rPr lang="ru-RU" sz="2200" dirty="0"/>
              <a:t>фольклорного кружка составлена на основе обязательного минимума содержания по музыкальному развитию детей дошкольного возраста </a:t>
            </a:r>
            <a:r>
              <a:rPr lang="ru-RU" sz="2200" dirty="0" smtClean="0"/>
              <a:t>ФГОС, </a:t>
            </a:r>
            <a:r>
              <a:rPr lang="ru-RU" sz="2200" dirty="0"/>
              <a:t>примерной программы дошкольного образования  программы “Ладушки” </a:t>
            </a:r>
            <a:r>
              <a:rPr lang="ru-RU" sz="2200" dirty="0" err="1"/>
              <a:t>И.М.Каплуновой</a:t>
            </a:r>
            <a:r>
              <a:rPr lang="ru-RU" sz="2200" dirty="0"/>
              <a:t>  и  </a:t>
            </a:r>
            <a:r>
              <a:rPr lang="ru-RU" sz="2200" dirty="0" err="1"/>
              <a:t>И.А.Новоскольцевой</a:t>
            </a:r>
            <a:r>
              <a:rPr lang="ru-RU" sz="2200" dirty="0"/>
              <a:t>,  на основе народного календаря </a:t>
            </a:r>
            <a:r>
              <a:rPr lang="ru-RU" sz="2200" dirty="0" smtClean="0"/>
              <a:t>авторов: Николаева </a:t>
            </a:r>
            <a:r>
              <a:rPr lang="ru-RU" sz="2200" dirty="0"/>
              <a:t>С.Р.,  Катышева И.Б., </a:t>
            </a:r>
            <a:r>
              <a:rPr lang="ru-RU" sz="2200" dirty="0" err="1"/>
              <a:t>Хомченко</a:t>
            </a:r>
            <a:r>
              <a:rPr lang="ru-RU" sz="2200" dirty="0"/>
              <a:t> В.А</a:t>
            </a:r>
            <a:r>
              <a:rPr lang="ru-RU" sz="2200" dirty="0" smtClean="0"/>
              <a:t>.</a:t>
            </a:r>
          </a:p>
          <a:p>
            <a:pPr>
              <a:buNone/>
            </a:pPr>
            <a:r>
              <a:rPr lang="ru-RU" sz="2200" dirty="0" smtClean="0"/>
              <a:t>Так же частично использую методическое пособие«Школа этнической социализации детей раннего возраста», автор Л. В. </a:t>
            </a:r>
            <a:r>
              <a:rPr lang="ru-RU" sz="2200" dirty="0" err="1" smtClean="0"/>
              <a:t>Суровяк</a:t>
            </a:r>
            <a:r>
              <a:rPr lang="ru-RU" sz="2200" dirty="0" smtClean="0"/>
              <a:t> г.Новосибирск и учебно-методическое пособие составителя Н.А .Овсянниковой  издательство «РИФ Новосибирск».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20180522_155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944" y="397281"/>
            <a:ext cx="5734763" cy="381642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20180522_155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4091">
            <a:off x="5508225" y="3149051"/>
            <a:ext cx="2775973" cy="3434005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20180522_155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89612">
            <a:off x="903865" y="3262385"/>
            <a:ext cx="2582789" cy="3231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 детьми велась групповая и индивидуальная работа Результатами работы стали выступления на праздниках и концертах: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/>
              <a:t>Достижение детей: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Участие в музыкальной программе ко Дню воспитателя;</a:t>
            </a:r>
          </a:p>
          <a:p>
            <a:r>
              <a:rPr lang="ru-RU" dirty="0" smtClean="0"/>
              <a:t>Открытое занятие на районном  семинаре «Индивидуализация образовательного процесса  в ДОУ»;</a:t>
            </a:r>
          </a:p>
          <a:p>
            <a:r>
              <a:rPr lang="ru-RU" dirty="0" smtClean="0"/>
              <a:t>Участие в  музыкальной программе «Колядки»;</a:t>
            </a:r>
          </a:p>
          <a:p>
            <a:r>
              <a:rPr lang="ru-RU" dirty="0" smtClean="0"/>
              <a:t>Участие в поселковом  благотворительном концерте;</a:t>
            </a:r>
          </a:p>
          <a:p>
            <a:r>
              <a:rPr lang="ru-RU" dirty="0" smtClean="0"/>
              <a:t>Участие в ежегодном районном фестивале детского творчества «Музыкальный калейдоскоп» ;</a:t>
            </a:r>
          </a:p>
          <a:p>
            <a:r>
              <a:rPr lang="ru-RU" dirty="0" smtClean="0"/>
              <a:t>Участие в поселковом конкурсе «Росинка»;</a:t>
            </a:r>
          </a:p>
          <a:p>
            <a:r>
              <a:rPr lang="ru-RU" dirty="0" smtClean="0"/>
              <a:t>Участие в поселковом концерте ко дню 9 Мая;</a:t>
            </a:r>
          </a:p>
          <a:p>
            <a:r>
              <a:rPr lang="ru-RU" dirty="0" smtClean="0"/>
              <a:t>  Участие в поселковом фестивале «Наследие».</a:t>
            </a:r>
          </a:p>
          <a:p>
            <a:r>
              <a:rPr lang="ru-RU" dirty="0" smtClean="0"/>
              <a:t>Участие в концерте подготовленному к общему родительскому собранию в ДОУ.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531</TotalTime>
  <Words>716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р.п. Линево ______________________________________________________________ Адрес: 633216 р.п. Линево, 4 микрорайон, д. 15, Искитимский район, Новосибирская область, тел/ факс (8 383 43) 3-38-21 Е-mail:shapocka-linevo@mail.ru </vt:lpstr>
      <vt:lpstr>Фольклорный кружок «Горенка» </vt:lpstr>
      <vt:lpstr>Сравнительный анализ диагностического обследования детей по художественно – эстетическому развитию фольклорного кружка «Горенка»</vt:lpstr>
      <vt:lpstr>Слайд 4</vt:lpstr>
      <vt:lpstr>Слайд 5</vt:lpstr>
      <vt:lpstr>Слайд 6</vt:lpstr>
      <vt:lpstr>Слайд 7</vt:lpstr>
      <vt:lpstr>Слайд 8</vt:lpstr>
      <vt:lpstr>Достижение детей: </vt:lpstr>
      <vt:lpstr>Слайд 10</vt:lpstr>
      <vt:lpstr>Слайд 11</vt:lpstr>
      <vt:lpstr>Слайд 12</vt:lpstr>
      <vt:lpstr>Значимые события в профессиональной деятельности :</vt:lpstr>
      <vt:lpstr>Участие в общественной жизни: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д/с «Красная Шапочка» музыкальный руководитель Колесникова Галина Петровна</dc:title>
  <dc:creator>Пользователь</dc:creator>
  <cp:lastModifiedBy>Пользователь</cp:lastModifiedBy>
  <cp:revision>61</cp:revision>
  <dcterms:created xsi:type="dcterms:W3CDTF">2018-05-20T12:01:57Z</dcterms:created>
  <dcterms:modified xsi:type="dcterms:W3CDTF">2018-05-23T04:19:48Z</dcterms:modified>
</cp:coreProperties>
</file>