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0" r:id="rId3"/>
    <p:sldId id="344" r:id="rId4"/>
    <p:sldId id="342" r:id="rId5"/>
    <p:sldId id="345" r:id="rId6"/>
    <p:sldId id="346" r:id="rId7"/>
    <p:sldId id="266" r:id="rId8"/>
    <p:sldId id="267" r:id="rId9"/>
    <p:sldId id="343" r:id="rId10"/>
    <p:sldId id="272" r:id="rId11"/>
    <p:sldId id="259" r:id="rId12"/>
    <p:sldId id="289" r:id="rId13"/>
    <p:sldId id="338" r:id="rId14"/>
    <p:sldId id="317" r:id="rId15"/>
    <p:sldId id="348" r:id="rId16"/>
    <p:sldId id="352" r:id="rId17"/>
    <p:sldId id="347" r:id="rId18"/>
    <p:sldId id="349" r:id="rId19"/>
    <p:sldId id="312" r:id="rId20"/>
    <p:sldId id="350" r:id="rId21"/>
    <p:sldId id="325" r:id="rId22"/>
    <p:sldId id="32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696C588-9824-4085-AFD8-ED66FC4A7915}">
          <p14:sldIdLst>
            <p14:sldId id="257"/>
            <p14:sldId id="264"/>
            <p14:sldId id="266"/>
            <p14:sldId id="267"/>
            <p14:sldId id="268"/>
            <p14:sldId id="269"/>
            <p14:sldId id="272"/>
            <p14:sldId id="259"/>
            <p14:sldId id="289"/>
            <p14:sldId id="273"/>
            <p14:sldId id="274"/>
            <p14:sldId id="275"/>
            <p14:sldId id="290"/>
            <p14:sldId id="291"/>
            <p14:sldId id="278"/>
            <p14:sldId id="298"/>
            <p14:sldId id="296"/>
            <p14:sldId id="292"/>
            <p14:sldId id="294"/>
            <p14:sldId id="299"/>
            <p14:sldId id="300"/>
            <p14:sldId id="336"/>
            <p14:sldId id="287"/>
            <p14:sldId id="288"/>
            <p14:sldId id="315"/>
            <p14:sldId id="314"/>
            <p14:sldId id="316"/>
            <p14:sldId id="338"/>
            <p14:sldId id="317"/>
            <p14:sldId id="318"/>
            <p14:sldId id="321"/>
            <p14:sldId id="320"/>
            <p14:sldId id="322"/>
            <p14:sldId id="324"/>
            <p14:sldId id="326"/>
            <p14:sldId id="327"/>
            <p14:sldId id="335"/>
            <p14:sldId id="312"/>
            <p14:sldId id="325"/>
            <p14:sldId id="328"/>
            <p14:sldId id="329"/>
            <p14:sldId id="330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CC"/>
    <a:srgbClr val="CC99FF"/>
    <a:srgbClr val="FF66FF"/>
    <a:srgbClr val="FF99CC"/>
    <a:srgbClr val="FF6699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808" autoAdjust="0"/>
  </p:normalViewPr>
  <p:slideViewPr>
    <p:cSldViewPr>
      <p:cViewPr>
        <p:scale>
          <a:sx n="90" d="100"/>
          <a:sy n="90" d="100"/>
        </p:scale>
        <p:origin x="-32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99FF"/>
            </a:gs>
            <a:gs pos="15000">
              <a:srgbClr val="99CCFF"/>
            </a:gs>
            <a:gs pos="48000">
              <a:srgbClr val="9966FF"/>
            </a:gs>
            <a:gs pos="72000">
              <a:srgbClr val="CC99FF"/>
            </a:gs>
            <a:gs pos="82000">
              <a:srgbClr val="99CCFF"/>
            </a:gs>
            <a:gs pos="94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03797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Новосибирской   области   детский  сад комбинированного вида «Красная шапочка»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р.п. Линево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643182"/>
            <a:ext cx="5429288" cy="3786214"/>
          </a:xfrm>
          <a:solidFill>
            <a:srgbClr val="CC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G:\IMG_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5857883" cy="390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655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br>
              <a:rPr lang="ru-RU" dirty="0" smtClean="0"/>
            </a:br>
            <a:r>
              <a:rPr lang="ru-RU" sz="3100" dirty="0" smtClean="0"/>
              <a:t>(консультации):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85860"/>
            <a:ext cx="8568952" cy="5239484"/>
          </a:xfrm>
          <a:solidFill>
            <a:srgbClr val="CC99FF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дома.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Фонематический слух – основа правильной речи.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Комплексы дыхательных упражнений для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направленные на развитие словарного запаса.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Нетрадиционные методы и приёмы коррекционно-логопедической работы с детьми.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помочь воспитанию у детей правильного произношения звука –Ш-.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Игры и упражнения по формированию правильной воздушной струи.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«Игры с голосом».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«Учимся правильно употреблять предлоги».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«Упражнения для растягивания подъязычной связки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Роль книги в жизни ребёнка.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4098" name="Picture 2" descr="C:\Users\Администратор\Desktop\P105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4714884"/>
            <a:ext cx="2571768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2868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4901728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cs typeface="Aharoni" pitchFamily="2" charset="-79"/>
              </a:rPr>
              <a:t>И</a:t>
            </a:r>
            <a:r>
              <a:rPr lang="ru-RU" sz="2400" b="1" dirty="0" smtClean="0">
                <a:cs typeface="Aharoni" pitchFamily="2" charset="-79"/>
              </a:rPr>
              <a:t>нформационный стенд:</a:t>
            </a:r>
            <a:endParaRPr lang="ru-RU" sz="2400" dirty="0">
              <a:cs typeface="Aharoni" pitchFamily="2" charset="-79"/>
            </a:endParaRP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«Развиваем речь, играя»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«Предупреждение нарушения письма у детей дошкольного возраста»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«Послушные буквы»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«Учите детей правильно произносить и различать звуки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1728" y="4387791"/>
            <a:ext cx="4076997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правильного звукопроизношения: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«Секреты звука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–С-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«Дифференциация звуков С-Ш»;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Звуки  З - Ж»;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«Звуки  Л -Ль»;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«Автоматизация трудного звука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Л-;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1728" y="142805"/>
            <a:ext cx="4076997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лексико-грамматического строя и связной речи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«Антонимы и синонимы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«Один-много» (образование существительных мн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числа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именительного и родительного падежа);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Учимся правильно употреблять предлоги»;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«Использование сказки в развитии монологической речи»;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«Развиваем речь»;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«Изменение прилагательных по родам».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P105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5771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576064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>	</a:t>
            </a:r>
            <a:r>
              <a:rPr lang="ru-RU" sz="3100" dirty="0" smtClean="0"/>
              <a:t>	Буклеты для родителей: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00108"/>
            <a:ext cx="4896543" cy="5857892"/>
          </a:xfrm>
          <a:solidFill>
            <a:srgbClr val="CC99FF"/>
          </a:solidFill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800" dirty="0" smtClean="0"/>
              <a:t>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(общий комплекс упражнений).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Творчество Самуила Яковлевича Маршака.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Игры на развитие дыхания.</a:t>
            </a:r>
          </a:p>
          <a:p>
            <a:pPr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   Артикуляционный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комплекс для звука –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Артикуляционный комплекс для звука –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Ш.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Артикуляционный комплекс для звука –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Ж.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Артикуляционный комплекс для звука –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З.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Артикуляционный комплекс для звука –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Ц.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Научите ребёнка правильно дышать.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Для чего нужна артикуляционная гимнастика.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Игры с прищепками.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 descr="C:\Users\User\Desktop\DSC04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9266"/>
            <a:ext cx="3816424" cy="3003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3348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Логопедические серии коррекционно-развивающего характера.</a:t>
            </a:r>
          </a:p>
        </p:txBody>
      </p:sp>
      <p:pic>
        <p:nvPicPr>
          <p:cNvPr id="5" name="Picture 5" descr="C:\Users\User\Desktop\Песочная терапия\DSC043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Песочная терапия\DSC043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P1040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3" y="4572008"/>
            <a:ext cx="3047987" cy="228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1033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562074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групповых родительских собраний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217443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«Основные направления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работы на учебный год»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«Результаты работы за 2017-2018 учебный год»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114800" cy="5217443"/>
          </a:xfrm>
          <a:solidFill>
            <a:srgbClr val="CCECFF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«Речевая готовность ребёнка к школьному обучению»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5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5892" cy="953774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Значимые события в профессиональной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85860"/>
            <a:ext cx="4249612" cy="4840303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Прошла курсы повышения квалификации ОГАО ДПО «Институт развития образования Ивановской области по дополнительной профессиональной программе «Адаптированные образовательные программы дошкольного образования: проектирование и алгоритм реализации»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071966" cy="4840303"/>
          </a:xfrm>
          <a:solidFill>
            <a:srgbClr val="CCECFF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Участвовавала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передаче ТВ «Исток», посвящённой празднованию «Дня логопеда»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8934"/>
            <a:ext cx="3868755" cy="2410917"/>
          </a:xfrm>
          <a:prstGeom prst="rect">
            <a:avLst/>
          </a:prstGeom>
        </p:spPr>
      </p:pic>
      <p:pic>
        <p:nvPicPr>
          <p:cNvPr id="1026" name="Picture 2" descr="G:\DCIM\105_PANA\P105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11248"/>
            <a:ext cx="3905276" cy="244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865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5892" cy="953774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Сертификаты, грамоты, благодарности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5_PANA\P105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816424" cy="2571768"/>
          </a:xfrm>
          <a:prstGeom prst="rect">
            <a:avLst/>
          </a:prstGeom>
          <a:noFill/>
        </p:spPr>
      </p:pic>
      <p:pic>
        <p:nvPicPr>
          <p:cNvPr id="1026" name="Picture 2" descr="G:\DCIM\105_PANA\P1050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803915" cy="2852936"/>
          </a:xfrm>
          <a:prstGeom prst="rect">
            <a:avLst/>
          </a:prstGeom>
          <a:noFill/>
        </p:spPr>
      </p:pic>
      <p:pic>
        <p:nvPicPr>
          <p:cNvPr id="1028" name="Picture 4" descr="G:\DCIM\105_PANA\P1050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58770"/>
            <a:ext cx="3456384" cy="2592288"/>
          </a:xfrm>
          <a:prstGeom prst="rect">
            <a:avLst/>
          </a:prstGeom>
          <a:noFill/>
        </p:spPr>
      </p:pic>
      <p:pic>
        <p:nvPicPr>
          <p:cNvPr id="2052" name="Picture 4" descr="G:\DCIM\105_PANA\P1050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3899925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865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562074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утренниках и развлечениях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217443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Принимала активное участие в проведении утренников и развлечений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114800" cy="5217443"/>
          </a:xfrm>
          <a:solidFill>
            <a:srgbClr val="CCECFF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SAM_4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286280" cy="3214710"/>
          </a:xfrm>
          <a:prstGeom prst="rect">
            <a:avLst/>
          </a:prstGeom>
          <a:noFill/>
        </p:spPr>
      </p:pic>
      <p:pic>
        <p:nvPicPr>
          <p:cNvPr id="5123" name="Picture 3" descr="G:\SAM_4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857603"/>
            <a:ext cx="4000529" cy="3000397"/>
          </a:xfrm>
          <a:prstGeom prst="rect">
            <a:avLst/>
          </a:prstGeom>
          <a:noFill/>
        </p:spPr>
      </p:pic>
      <p:pic>
        <p:nvPicPr>
          <p:cNvPr id="5126" name="Picture 6" descr="G:\SAM_3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06" y="857232"/>
            <a:ext cx="4238623" cy="317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865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562074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утренниках и развлечениях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217443"/>
          </a:xfrm>
          <a:solidFill>
            <a:srgbClr val="CCECFF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Принимала активное участие в проведении утренников и развлечений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114800" cy="5217443"/>
          </a:xfrm>
          <a:solidFill>
            <a:srgbClr val="CCECFF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G:\SAM_4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214842" cy="3161132"/>
          </a:xfrm>
          <a:prstGeom prst="rect">
            <a:avLst/>
          </a:prstGeom>
          <a:noFill/>
        </p:spPr>
      </p:pic>
      <p:pic>
        <p:nvPicPr>
          <p:cNvPr id="1026" name="Picture 2" descr="G:\SAM_8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57232"/>
            <a:ext cx="4786313" cy="31908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4214818"/>
            <a:ext cx="421484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Праздник,     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посвящённый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Дню победы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214818"/>
            <a:ext cx="42148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Смотр строя и песни, посвящённый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 февраля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5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72808" cy="490066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Достижения детей в 2017-2018 учебном году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  <a:solidFill>
            <a:srgbClr val="FFCCCC"/>
          </a:solidFill>
        </p:spPr>
        <p:txBody>
          <a:bodyPr>
            <a:normAutofit/>
          </a:bodyPr>
          <a:lstStyle/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142984"/>
            <a:ext cx="275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Учёт речевых  нарушений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1643050"/>
          <a:ext cx="6262710" cy="196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801686"/>
                <a:gridCol w="1043785"/>
                <a:gridCol w="726297"/>
                <a:gridCol w="1361273"/>
                <a:gridCol w="1043785"/>
              </a:tblGrid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ФФН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ЗАИКАНИЕ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на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логопункт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9</a:t>
                      </a:r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Выпущено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0166" y="392906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выпущенных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27" y="4326270"/>
          <a:ext cx="6215106" cy="109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</a:tblGrid>
              <a:tr h="5787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хорошей речью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 значительным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улучшением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улучшения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83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5929330"/>
            <a:ext cx="872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Выпущено с хорошей речью 6 человек – 66%, со значительным улучшением – 3 человека - 34% детей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19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ергей\Desktop\Новая папка (2)\img_4733474_96_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4810" y="357166"/>
            <a:ext cx="4464496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Аналитический отчёт о  работе </a:t>
            </a:r>
          </a:p>
          <a:p>
            <a:pPr algn="just"/>
            <a:r>
              <a:rPr lang="ru-RU" sz="2400" b="1" dirty="0" smtClean="0"/>
              <a:t>    за 2017-2018   учебный год.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5715016"/>
            <a:ext cx="4615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Подготовила: учитель-логопед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МКДОУ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/с «Красная шапочка»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Острая Людмила Сергеевна</a:t>
            </a:r>
          </a:p>
          <a:p>
            <a:endParaRPr lang="ru-RU" b="1" dirty="0"/>
          </a:p>
        </p:txBody>
      </p:sp>
      <p:pic>
        <p:nvPicPr>
          <p:cNvPr id="2050" name="Picture 2" descr="G:\ФОТО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2861382" cy="384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62677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72808" cy="490066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Достижения детей в 2017-2018 учебном году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  <a:solidFill>
            <a:srgbClr val="FFCCCC"/>
          </a:solidFill>
        </p:spPr>
        <p:txBody>
          <a:bodyPr>
            <a:normAutofit/>
          </a:bodyPr>
          <a:lstStyle/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142984"/>
            <a:ext cx="275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Учёт речевых  нарушений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1643050"/>
          <a:ext cx="6262710" cy="223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857256"/>
                <a:gridCol w="845339"/>
                <a:gridCol w="726297"/>
                <a:gridCol w="1361273"/>
                <a:gridCol w="1043785"/>
              </a:tblGrid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ОНР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ФФН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ЗАИКАНИЕ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11563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Принято в логопедическую группу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17</a:t>
                      </a:r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Выпущено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0166" y="392906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выпущенных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1" y="4339290"/>
          <a:ext cx="6286542" cy="107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834"/>
                <a:gridCol w="2170354"/>
                <a:gridCol w="2170354"/>
              </a:tblGrid>
              <a:tr h="6216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хорошей речью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 значительным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улучшением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улучшения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81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5929330"/>
            <a:ext cx="872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Выпущено с хорошей речью 11 человек – 64%, со значительным улучшением – 6 человек - 36% детей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19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76664"/>
          </a:xfrm>
          <a:solidFill>
            <a:srgbClr val="FFCCCC"/>
          </a:solidFill>
        </p:spPr>
        <p:txBody>
          <a:bodyPr>
            <a:normAutofit/>
          </a:bodyPr>
          <a:lstStyle/>
          <a:p>
            <a:pPr lvl="0"/>
            <a:endParaRPr lang="ru-RU" dirty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Продолжить поиск оптимальных форм взаимодействия с родителями, повышающих  мотивацию в устранении имеющихся нарушений в развитии речи ребёнка и профилактике нарушений.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своего профессионального уровня.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Пополнение кабинета играми и пособиями.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857232"/>
            <a:ext cx="598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Перспективы на следующий учебный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275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обновление </a:t>
            </a:r>
            <a:r>
              <a:rPr lang="ru-RU" dirty="0" smtClean="0"/>
              <a:t>форм и содержания работы с детьми;</a:t>
            </a:r>
          </a:p>
          <a:p>
            <a:r>
              <a:rPr lang="ru-RU" dirty="0" smtClean="0"/>
              <a:t>развитие </a:t>
            </a:r>
            <a:r>
              <a:rPr lang="ru-RU" dirty="0" smtClean="0"/>
              <a:t>творческого характера деятельности;</a:t>
            </a:r>
            <a:endParaRPr lang="ru-RU" dirty="0" smtClean="0"/>
          </a:p>
          <a:p>
            <a:r>
              <a:rPr lang="ru-RU" dirty="0" smtClean="0"/>
              <a:t>создание у детей установки на успех.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980728"/>
            <a:ext cx="2717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Пожелания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611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968552"/>
          </a:xfrm>
          <a:solidFill>
            <a:srgbClr val="CC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Изучение уровня речевого развития и недостатков неречевого характера, проявляющихся в недоразвитии психических процессов, связанных с организацией и развитием речевой системы.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Осуществление коррекционного процесса в соответствии с индивидуальными программами коррекции речевого нарушения.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Организация продуктивного взаимодействия с педагогами по коррекции нарушений речи у детей.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Организация продуктивного взаимодействия с родителями – поиск оптимальных форм взаимодействия, повышающих мотивацию родителей к участию в коррекционной и профилактической работе.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Повышение профессионального уровня.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Дополнение оснащения кабинета дидактическими играми, пособиями, методической литературой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достижение каждым ребёнком уровня речевого развития, соответствующего возрастным и индивидуальным возможностям.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/>
              <a:t> 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1"/>
            <a:ext cx="7643866" cy="164304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моей работы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– создание условий, обеспечивающих овладение ребёнком нормами устной речи, способствующих развитию коммуникативных способностей ребёнка в соответствии с возрастными и индивидуальными возможностями.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5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51638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Тема самообразования: «Использование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технологий как средства коррекции речевых нарушений у детей»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968552"/>
          </a:xfrm>
          <a:solidFill>
            <a:srgbClr val="CC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 речевых нарушений и сохранение здоровья детей  через использование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 коррекции речи детей дошкольного возраста с использованием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правильное произношение, обогащать и развивать словарь, развивать грамматический строй речи, связную речь.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формы и методы логопедической работы.</a:t>
            </a:r>
          </a:p>
        </p:txBody>
      </p:sp>
      <p:pic>
        <p:nvPicPr>
          <p:cNvPr id="4" name="Picture 2" descr="C:\Users\Администратор\Desktop\P103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06" y="4786322"/>
            <a:ext cx="2452704" cy="183952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86247" y="4786322"/>
            <a:ext cx="2435149" cy="175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6655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640960" cy="5525806"/>
          </a:xfrm>
          <a:solidFill>
            <a:srgbClr val="CC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речевыми нарушениями детей, планирование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развивающей работы  осуществляется на основе программно – методических рекомендаций «Воспитание и обучение детей дошкольного возраста 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фонетико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фонематическим недоразвитием речи» (Филичева Т.Б., Чиркина Г.В.,),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Н.В. «Программа коррекционной работы в логопедической группе для детей с общим недоразвитием речи (с 3 до 7 лет»), Адаптированная образовательная программа для воспитанников с тяжёлыми нарушениями речи с 5 до 7 лет.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1"/>
            <a:ext cx="7643866" cy="1643049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b="1" dirty="0" smtClean="0"/>
              <a:t>Программы, методические разработки, технологии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истратор\Desktop\P105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65572"/>
            <a:ext cx="3786214" cy="3006699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P105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53992"/>
            <a:ext cx="4214842" cy="3161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655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358246" cy="5097178"/>
          </a:xfrm>
          <a:solidFill>
            <a:srgbClr val="CC99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1"/>
            <a:ext cx="7643866" cy="164304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Программы, методические разработки, технологии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P1040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7" y="1500174"/>
            <a:ext cx="4572033" cy="3429024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P1050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57203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655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 с педагогами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126055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Осуществлялась тесная взаимосвязь со всеми участниками образовательного процесса (воспитателями, специалистами ДОУ):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ознакомление воспитателей и специалистов с итогами диагностики детей группы;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информация о задачах обучения;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совместное планирование по взаимодействию в реализации коррекционных мероприятий воспитателей и специалистов ДОУ с учетом возрастных возможностей и особенностей речевых дефектов воспитанников и системы мер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подбор музыкального репертуара и речевого материала в соответствии с речевыми возможностями детей.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-принимаю участие в работе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детского сада и осуществляю сотрудничество с ТПМПК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303036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603778" cy="738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педсоветах: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176422" cy="5597244"/>
          </a:xfrm>
          <a:solidFill>
            <a:srgbClr val="CC99FF"/>
          </a:solidFill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педсовету на тему:  «Воспитание экологической культуры дошкольников в процессе познавательно – исследовательской деятельности» участвовала в проведении открытого занятия «Путешествие в волшебный лес» у воспитателя старшей логопедической группы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Ситковой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педсовету на тему: «Создание максимально благоприятных условий для развития познавательной активности и математических представлений у дошкольников посредством использования современных форм работы по ФЭМП в соответствии с ФГОС ДОО»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провела открытое занятие по развитию речи на тему: «Транспорт» , выступила на этом педсовете  и представила игры на ориентировку в пространстве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SAM_7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67191"/>
            <a:ext cx="4036214" cy="2690809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P105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79099"/>
            <a:ext cx="3571868" cy="267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4499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603778" cy="738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работе методических объединений: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176422" cy="5597244"/>
          </a:xfrm>
          <a:solidFill>
            <a:srgbClr val="CC99FF"/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районном семинаре учителей – логопедов представила свой профессиональный опыт по проблеме: «Развитие навыков полного звукового анализа с помощью игр и упражнений у детей с ОНР»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районном семинаре педагогов ДОУ «Индивидуализация образовательного процесса в ДОУ»  представила свой профессиональный опыт по проблеме: «Личностно – ориентированный подход в работе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– логопеда»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группа 2017\P105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42" y="4143380"/>
            <a:ext cx="2174780" cy="271462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P105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125520"/>
            <a:ext cx="3643306" cy="2732480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P1050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143380"/>
            <a:ext cx="3357554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4499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1129</Words>
  <Application>Microsoft Office PowerPoint</Application>
  <PresentationFormat>Экран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Муниципальное казенное дошкольное образовательное учреждение Искитимского района  Новосибирской   области   детский  сад комбинированного вида «Красная шапочка»  р.п. Линево </vt:lpstr>
      <vt:lpstr>Слайд 2</vt:lpstr>
      <vt:lpstr> Цель моей работы – создание условий, обеспечивающих овладение ребёнком нормами устной речи, способствующих развитию коммуникативных способностей ребёнка в соответствии с возрастными и индивидуальными возможностями.   </vt:lpstr>
      <vt:lpstr>Тема самообразования: «Использование здоровьесберегающих технологий как средства коррекции речевых нарушений у детей»</vt:lpstr>
      <vt:lpstr> Программы, методические разработки, технологии </vt:lpstr>
      <vt:lpstr> Программы, методические разработки, технологии </vt:lpstr>
      <vt:lpstr>Взаимодействие  с педагогами</vt:lpstr>
      <vt:lpstr>Участие в педсоветах:</vt:lpstr>
      <vt:lpstr>Участие в работе методических объединений:</vt:lpstr>
      <vt:lpstr>Работа с родителями (консультации):</vt:lpstr>
      <vt:lpstr>Слайд 11</vt:lpstr>
      <vt:lpstr>   Буклеты для родителей: </vt:lpstr>
      <vt:lpstr>Логопедические серии коррекционно-развивающего характера.</vt:lpstr>
      <vt:lpstr>Проведение групповых родительских собраний</vt:lpstr>
      <vt:lpstr>Значимые события в профессиональной деятельности</vt:lpstr>
      <vt:lpstr>Сертификаты, грамоты, благодарности</vt:lpstr>
      <vt:lpstr>Участие в утренниках и развлечениях</vt:lpstr>
      <vt:lpstr>Участие в утренниках и развлечениях</vt:lpstr>
      <vt:lpstr>Достижения детей в 2017-2018 учебном году</vt:lpstr>
      <vt:lpstr>Достижения детей в 2017-2018 учебном году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119</cp:revision>
  <dcterms:created xsi:type="dcterms:W3CDTF">2013-05-25T11:26:53Z</dcterms:created>
  <dcterms:modified xsi:type="dcterms:W3CDTF">2018-05-24T01:47:24Z</dcterms:modified>
</cp:coreProperties>
</file>