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8" r:id="rId2"/>
    <p:sldId id="261" r:id="rId3"/>
    <p:sldId id="262" r:id="rId4"/>
    <p:sldId id="267" r:id="rId5"/>
    <p:sldId id="263" r:id="rId6"/>
    <p:sldId id="264" r:id="rId7"/>
    <p:sldId id="265" r:id="rId8"/>
    <p:sldId id="268" r:id="rId9"/>
    <p:sldId id="269" r:id="rId10"/>
    <p:sldId id="270" r:id="rId11"/>
    <p:sldId id="271" r:id="rId12"/>
    <p:sldId id="266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20000"/>
    <a:srgbClr val="BC0000"/>
    <a:srgbClr val="FF4343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EF01-D2E6-4647-9068-BA16F7F557F2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7D6D-497E-4029-9BCC-90F6CC515C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708920"/>
            <a:ext cx="806489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rgbClr val="A20000"/>
                    </a:gs>
                    <a:gs pos="78000">
                      <a:srgbClr val="BC0000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j-ea"/>
                <a:cs typeface="+mj-cs"/>
              </a:rPr>
              <a:t>12 НОЯБРЯ – СИНИЧКИН ДЕНЬ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365104"/>
            <a:ext cx="6984776" cy="1224136"/>
          </a:xfrm>
          <a:prstGeom prst="roundRect">
            <a:avLst>
              <a:gd name="adj" fmla="val 3241"/>
            </a:avLst>
          </a:prstGeom>
          <a:noFill/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buNone/>
            </a:pP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2000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980729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</a:rPr>
              <a:t>МКДОУ детский сад «Красная шапочка»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</a:rPr>
              <a:t>Группа «Хозяюшка»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50912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800000"/>
                </a:solidFill>
              </a:rPr>
              <a:t>Воспитатели:</a:t>
            </a:r>
          </a:p>
          <a:p>
            <a:r>
              <a:rPr lang="ru-RU" b="1" i="1" dirty="0" smtClean="0">
                <a:solidFill>
                  <a:srgbClr val="800000"/>
                </a:solidFill>
              </a:rPr>
              <a:t>Харина Г. В.</a:t>
            </a:r>
          </a:p>
          <a:p>
            <a:r>
              <a:rPr lang="ru-RU" b="1" i="1" dirty="0" err="1" smtClean="0">
                <a:solidFill>
                  <a:srgbClr val="800000"/>
                </a:solidFill>
              </a:rPr>
              <a:t>Шнуркова</a:t>
            </a:r>
            <a:r>
              <a:rPr lang="ru-RU" b="1" i="1" dirty="0" smtClean="0">
                <a:solidFill>
                  <a:srgbClr val="800000"/>
                </a:solidFill>
              </a:rPr>
              <a:t> Н. А.</a:t>
            </a:r>
            <a:endParaRPr lang="ru-RU" b="1" i="1" dirty="0">
              <a:solidFill>
                <a:srgbClr val="8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4" y="5436151"/>
            <a:ext cx="2093284" cy="1395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5896" y="2465513"/>
            <a:ext cx="576064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/>
          <a:stretch/>
        </p:blipFill>
        <p:spPr>
          <a:xfrm rot="5400000">
            <a:off x="-717417" y="1856615"/>
            <a:ext cx="575429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29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21650"/>
          <a:stretch/>
        </p:blipFill>
        <p:spPr>
          <a:xfrm>
            <a:off x="179511" y="2420888"/>
            <a:ext cx="4827397" cy="431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/>
          <a:stretch/>
        </p:blipFill>
        <p:spPr>
          <a:xfrm rot="5400000">
            <a:off x="4436554" y="1908262"/>
            <a:ext cx="52292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068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476672"/>
            <a:ext cx="69847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800000"/>
                </a:solidFill>
              </a:rPr>
              <a:t>На берёзе возле дома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smtClean="0">
                <a:solidFill>
                  <a:srgbClr val="800000"/>
                </a:solidFill>
              </a:rPr>
              <a:t>Кто-то тенькает знакомо.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smtClean="0">
                <a:solidFill>
                  <a:srgbClr val="800000"/>
                </a:solidFill>
              </a:rPr>
              <a:t>У кормушки шум, веселье –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smtClean="0">
                <a:solidFill>
                  <a:srgbClr val="800000"/>
                </a:solidFill>
              </a:rPr>
              <a:t>Там справляют новоселье.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smtClean="0">
                <a:solidFill>
                  <a:srgbClr val="800000"/>
                </a:solidFill>
              </a:rPr>
              <a:t>Шустро зёрнышки клюёт,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smtClean="0">
                <a:solidFill>
                  <a:srgbClr val="800000"/>
                </a:solidFill>
              </a:rPr>
              <a:t>Спать с утра нам не даёт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smtClean="0">
                <a:solidFill>
                  <a:srgbClr val="800000"/>
                </a:solidFill>
              </a:rPr>
              <a:t>Голосистая певичка –</a:t>
            </a:r>
            <a:br>
              <a:rPr lang="ru-RU" sz="2000" b="1" i="1" dirty="0" smtClean="0">
                <a:solidFill>
                  <a:srgbClr val="800000"/>
                </a:solidFill>
              </a:rPr>
            </a:br>
            <a:r>
              <a:rPr lang="ru-RU" sz="2000" b="1" i="1" dirty="0" err="1" smtClean="0">
                <a:solidFill>
                  <a:srgbClr val="800000"/>
                </a:solidFill>
              </a:rPr>
              <a:t>Желтопузая</a:t>
            </a:r>
            <a:r>
              <a:rPr lang="ru-RU" sz="2000" b="1" i="1" dirty="0" smtClean="0">
                <a:solidFill>
                  <a:srgbClr val="800000"/>
                </a:solidFill>
              </a:rPr>
              <a:t> синичка</a:t>
            </a:r>
            <a:r>
              <a:rPr lang="ru-RU" b="1" i="1" dirty="0" smtClean="0"/>
              <a:t>. 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dirty="0"/>
          </a:p>
        </p:txBody>
      </p:sp>
      <p:pic>
        <p:nvPicPr>
          <p:cNvPr id="1027" name="Picture 3" descr="C:\Documents and Settings\Admin\Рабочий стол\Синичка\chem-kormit-sinits-zimoy-v-kotmushke-fot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8960"/>
            <a:ext cx="9143999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340768"/>
            <a:ext cx="84969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54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600" b="1" i="1" dirty="0">
                <a:solidFill>
                  <a:srgbClr val="800000"/>
                </a:solidFill>
                <a:latin typeface="Times New Roman" pitchFamily="18" charset="0"/>
                <a:cs typeface="Arial" pitchFamily="34" charset="0"/>
              </a:rPr>
              <a:t>Спасибо за внимание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atin typeface="Times New Roman" pitchFamily="18" charset="0"/>
                <a:cs typeface="Arial" pitchFamily="34" charset="0"/>
              </a:rPr>
              <a:t>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424936" cy="201622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+mn-lt"/>
              </a:rPr>
              <a:t>С давних пор на Руси в ноябре 12 числа отмечается </a:t>
            </a:r>
            <a:br>
              <a:rPr lang="ru-RU" sz="2000" dirty="0" smtClean="0">
                <a:latin typeface="+mn-lt"/>
              </a:rPr>
            </a:br>
            <a:r>
              <a:rPr lang="ru-RU" sz="2000" b="1" dirty="0" smtClean="0">
                <a:solidFill>
                  <a:srgbClr val="800000"/>
                </a:solidFill>
                <a:latin typeface="+mn-lt"/>
              </a:rPr>
              <a:t>Синичкин день </a:t>
            </a:r>
            <a:r>
              <a:rPr lang="ru-RU" sz="2000" dirty="0" smtClean="0">
                <a:latin typeface="+mn-lt"/>
              </a:rPr>
              <a:t>- </a:t>
            </a:r>
            <a:r>
              <a:rPr lang="ru-RU" sz="2000" dirty="0" smtClean="0">
                <a:latin typeface="+mn-lt"/>
              </a:rPr>
              <a:t>день встречи </a:t>
            </a:r>
            <a:r>
              <a:rPr lang="ru-RU" sz="2000" dirty="0" smtClean="0">
                <a:latin typeface="+mn-lt"/>
              </a:rPr>
              <a:t>зимующих птиц.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«Синичка недаром пищит, а зиму </a:t>
            </a:r>
            <a:r>
              <a:rPr lang="ru-RU" sz="2000" dirty="0" err="1" smtClean="0">
                <a:latin typeface="+mn-lt"/>
              </a:rPr>
              <a:t>вещит</a:t>
            </a:r>
            <a:r>
              <a:rPr lang="ru-RU" sz="2000" dirty="0" smtClean="0">
                <a:latin typeface="+mn-lt"/>
              </a:rPr>
              <a:t>, холод кличет».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С этого дня наши предки развешивали кормушки и подкармливали птиц. Детишки выбегали на улицу и зазывали синичек в гости. </a:t>
            </a:r>
            <a:br>
              <a:rPr lang="ru-RU" sz="2000" dirty="0" smtClean="0">
                <a:latin typeface="+mn-lt"/>
              </a:rPr>
            </a:br>
            <a:endParaRPr lang="ru-RU" sz="2000" dirty="0">
              <a:latin typeface="+mn-lt"/>
            </a:endParaRPr>
          </a:p>
        </p:txBody>
      </p:sp>
      <p:pic>
        <p:nvPicPr>
          <p:cNvPr id="1026" name="Picture 2" descr="C:\Documents and Settings\Admin\Мои документы\bolshaya_si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7" y="2636912"/>
            <a:ext cx="4473093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716016" y="3140968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8A0000"/>
                </a:solidFill>
              </a:rPr>
              <a:t>Синиченька</a:t>
            </a:r>
            <a:r>
              <a:rPr lang="ru-RU" sz="2400" b="1" dirty="0" smtClean="0">
                <a:solidFill>
                  <a:srgbClr val="8A0000"/>
                </a:solidFill>
              </a:rPr>
              <a:t> - </a:t>
            </a:r>
            <a:r>
              <a:rPr lang="ru-RU" sz="2400" b="1" dirty="0" err="1" smtClean="0">
                <a:solidFill>
                  <a:srgbClr val="8A0000"/>
                </a:solidFill>
              </a:rPr>
              <a:t>невеличенька</a:t>
            </a:r>
            <a:r>
              <a:rPr lang="ru-RU" sz="2400" b="1" dirty="0" smtClean="0">
                <a:solidFill>
                  <a:srgbClr val="8A0000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rgbClr val="8A0000"/>
                </a:solidFill>
              </a:rPr>
              <a:t>Прилетай ты к нам</a:t>
            </a:r>
          </a:p>
          <a:p>
            <a:r>
              <a:rPr lang="ru-RU" sz="2400" b="1" dirty="0" smtClean="0">
                <a:solidFill>
                  <a:srgbClr val="8A0000"/>
                </a:solidFill>
              </a:rPr>
              <a:t>Из чужих краёв,</a:t>
            </a:r>
          </a:p>
          <a:p>
            <a:r>
              <a:rPr lang="ru-RU" sz="2400" b="1" dirty="0" smtClean="0">
                <a:solidFill>
                  <a:srgbClr val="8A0000"/>
                </a:solidFill>
              </a:rPr>
              <a:t>Принеси ты нам</a:t>
            </a:r>
          </a:p>
          <a:p>
            <a:r>
              <a:rPr lang="ru-RU" sz="2400" b="1" dirty="0" smtClean="0">
                <a:solidFill>
                  <a:srgbClr val="8A0000"/>
                </a:solidFill>
              </a:rPr>
              <a:t>Зиму снежную, зиму тёмную.</a:t>
            </a:r>
          </a:p>
          <a:p>
            <a:r>
              <a:rPr lang="ru-RU" sz="2400" b="1" dirty="0" err="1" smtClean="0">
                <a:solidFill>
                  <a:srgbClr val="8A0000"/>
                </a:solidFill>
              </a:rPr>
              <a:t>Синиченька</a:t>
            </a:r>
            <a:r>
              <a:rPr lang="ru-RU" sz="2400" b="1" dirty="0" smtClean="0">
                <a:solidFill>
                  <a:srgbClr val="8A0000"/>
                </a:solidFill>
              </a:rPr>
              <a:t> - </a:t>
            </a:r>
            <a:r>
              <a:rPr lang="ru-RU" sz="2400" b="1" dirty="0" err="1" smtClean="0">
                <a:solidFill>
                  <a:srgbClr val="8A0000"/>
                </a:solidFill>
              </a:rPr>
              <a:t>сестриченька</a:t>
            </a:r>
            <a:r>
              <a:rPr lang="ru-RU" sz="2400" b="1" dirty="0" smtClean="0">
                <a:solidFill>
                  <a:srgbClr val="8A0000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rgbClr val="8A0000"/>
                </a:solidFill>
              </a:rPr>
              <a:t>Созывай снегирей</a:t>
            </a:r>
          </a:p>
          <a:p>
            <a:r>
              <a:rPr lang="ru-RU" sz="2400" b="1" dirty="0" smtClean="0">
                <a:solidFill>
                  <a:srgbClr val="8A0000"/>
                </a:solidFill>
              </a:rPr>
              <a:t>И лети к нам скорей!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8593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rgbClr val="8A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5" y="1859340"/>
            <a:ext cx="41044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endParaRPr lang="ru-RU" sz="2000" dirty="0" smtClean="0"/>
          </a:p>
          <a:p>
            <a:pPr algn="just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endParaRPr lang="ru-RU" sz="2000" dirty="0"/>
          </a:p>
          <a:p>
            <a:pPr algn="just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r>
              <a:rPr lang="ru-RU" sz="2000" dirty="0" smtClean="0"/>
              <a:t>По </a:t>
            </a:r>
            <a:r>
              <a:rPr lang="ru-RU" sz="2000" dirty="0" smtClean="0"/>
              <a:t>народным приметам, именно в ноябре, синицы, предчувствуя скорые холода, перелетали из лесов ближе к человеческому жилью и ждали помощи от людей. </a:t>
            </a:r>
          </a:p>
          <a:p>
            <a:pPr algn="just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r>
              <a:rPr lang="ru-RU" sz="2000" dirty="0" smtClean="0"/>
              <a:t> Наши предки замечали: если птицы целыми стайками появлялись у дома, значит, вот-вот грянут морозы. Если синица свистит – быть ясному дню, если пищит – быть ночному морозу, собирается много синиц на кормушках – к метели и снегопаду.</a:t>
            </a: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86000" y="1268760"/>
            <a:ext cx="6400800" cy="43204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A0000"/>
                </a:solidFill>
                <a:latin typeface="+mn-lt"/>
              </a:rPr>
              <a:t/>
            </a:r>
            <a:br>
              <a:rPr lang="ru-RU" sz="3200" b="1" dirty="0" smtClean="0">
                <a:solidFill>
                  <a:srgbClr val="8A0000"/>
                </a:solidFill>
                <a:latin typeface="+mn-lt"/>
              </a:rPr>
            </a:br>
            <a:r>
              <a:rPr lang="ru-RU" sz="3200" b="1" dirty="0">
                <a:solidFill>
                  <a:srgbClr val="8A0000"/>
                </a:solidFill>
                <a:latin typeface="+mn-lt"/>
              </a:rPr>
              <a:t/>
            </a:r>
            <a:br>
              <a:rPr lang="ru-RU" sz="3200" b="1" dirty="0">
                <a:solidFill>
                  <a:srgbClr val="8A0000"/>
                </a:solidFill>
                <a:latin typeface="+mn-lt"/>
              </a:rPr>
            </a:br>
            <a:r>
              <a:rPr lang="ru-RU" sz="3200" b="1" dirty="0" smtClean="0">
                <a:solidFill>
                  <a:srgbClr val="8A0000"/>
                </a:solidFill>
                <a:latin typeface="+mn-lt"/>
              </a:rPr>
              <a:t>Народные </a:t>
            </a:r>
            <a:r>
              <a:rPr lang="ru-RU" sz="3200" b="1" dirty="0" smtClean="0">
                <a:solidFill>
                  <a:srgbClr val="8A0000"/>
                </a:solidFill>
                <a:latin typeface="+mn-lt"/>
              </a:rPr>
              <a:t>приметы</a:t>
            </a:r>
            <a:r>
              <a:rPr lang="ru-RU" sz="3200" dirty="0" smtClean="0">
                <a:solidFill>
                  <a:srgbClr val="8A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8A0000"/>
                </a:solidFill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87204"/>
            <a:ext cx="4589941" cy="447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08104" y="2132856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Синица – птица небольших размеров, с сильными лапками, коротким коническим клювом. Бегать по земле синицы не умеют, в отличие от настоящих наземных птиц. Зато, подобно воробьям, умеют скакать. Гнездо синица любит закрытое. Особенно ей нравится дом-дупло, выдолбленное дятлом.</a:t>
            </a:r>
            <a:endParaRPr lang="ru-RU" sz="2000" dirty="0"/>
          </a:p>
        </p:txBody>
      </p:sp>
      <p:pic>
        <p:nvPicPr>
          <p:cNvPr id="4" name="Рисунок 5" descr="0_3dae7_4f8d5d19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" y="1628800"/>
            <a:ext cx="5229200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355976" y="692696"/>
            <a:ext cx="433082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A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Синица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A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916832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Название «синица» произошло вовсе не от синего оперения этих птиц, как многие могут подумать.   Свое имя они получили за звонкие песни, напоминающие перезвон колокольчика: «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Зинь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зинь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!».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355976" y="692696"/>
            <a:ext cx="4330824" cy="10081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A0000"/>
                </a:solidFill>
                <a:latin typeface="+mn-lt"/>
              </a:rPr>
              <a:t>Почему эта птичка так называется?</a:t>
            </a:r>
            <a:r>
              <a:rPr lang="ru-RU" sz="3200" dirty="0" smtClean="0">
                <a:solidFill>
                  <a:srgbClr val="8A0000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8A0000"/>
                </a:solidFill>
                <a:latin typeface="+mn-lt"/>
              </a:rPr>
            </a:br>
            <a:endParaRPr lang="ru-RU" sz="32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" y="2974511"/>
            <a:ext cx="5401524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+mn-lt"/>
              </a:rPr>
              <a:t>Забота человека о птицах</a:t>
            </a:r>
            <a:endParaRPr lang="ru-RU" sz="32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1412776"/>
            <a:ext cx="3563888" cy="5301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Начав подкормку, нельзя её на время прерывать. В мороз, снегопад огромное количество синиц умирает от голода. Оказывается, синица – всеядная птица. За сутки она съедает пищи примерно в 2,5 раза больше собственного веса.  Синицы хорошо помнят места, где их кормили, и в следующую зиму возвращаются не только сами, но и приводят с собой молодняк. Пережив зиму рядом с людьми, весной синицы улетают в родные леса.</a:t>
            </a:r>
            <a:endParaRPr lang="ru-RU" sz="2000" dirty="0"/>
          </a:p>
        </p:txBody>
      </p:sp>
      <p:pic>
        <p:nvPicPr>
          <p:cNvPr id="1027" name="Picture 3" descr="C:\Documents and Settings\Admin\Рабочий стол\Синичка\8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495" y="1988840"/>
            <a:ext cx="5469280" cy="500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2852936"/>
            <a:ext cx="91440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67744" y="548680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Резвые синички –</a:t>
            </a:r>
          </a:p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Умненькие птички,</a:t>
            </a:r>
          </a:p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В галстучках на шейках,</a:t>
            </a:r>
          </a:p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В желтых телогрейках.</a:t>
            </a:r>
          </a:p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Темненькие спинки,</a:t>
            </a:r>
          </a:p>
          <a:p>
            <a:pPr algn="ctr"/>
            <a:r>
              <a:rPr lang="ru-RU" sz="2400" b="1" i="1" dirty="0">
                <a:solidFill>
                  <a:srgbClr val="800000"/>
                </a:solidFill>
              </a:rPr>
              <a:t>Лапки, как былинки.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83768" y="620688"/>
            <a:ext cx="4824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</a:rPr>
              <a:t>Очень трудно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Прокормиться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Юрким маленьким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Синицам.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Им зимой суровою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</a:rPr>
              <a:t>Сделали «столовую».</a:t>
            </a:r>
          </a:p>
        </p:txBody>
      </p:sp>
    </p:spTree>
    <p:extLst>
      <p:ext uri="{BB962C8B-B14F-4D97-AF65-F5344CB8AC3E}">
        <p14:creationId xmlns:p14="http://schemas.microsoft.com/office/powerpoint/2010/main" val="40851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6"/>
          <a:stretch/>
        </p:blipFill>
        <p:spPr>
          <a:xfrm rot="5400000">
            <a:off x="-1208231" y="2296463"/>
            <a:ext cx="5776098" cy="300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3250"/>
          <a:stretch/>
        </p:blipFill>
        <p:spPr>
          <a:xfrm rot="5400000">
            <a:off x="2630934" y="1193602"/>
            <a:ext cx="417016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5195" y="2809220"/>
            <a:ext cx="4389107" cy="1975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33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F2DCD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455</Words>
  <Application>Microsoft Office PowerPoint</Application>
  <PresentationFormat>Экран (4:3)</PresentationFormat>
  <Paragraphs>49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С давних пор на Руси в ноябре 12 числа отмечается  Синичкин день - день встречи зимующих птиц.  «Синичка недаром пищит, а зиму вещит, холод кличет».  С этого дня наши предки развешивали кормушки и подкармливали птиц. Детишки выбегали на улицу и зазывали синичек в гости.  </vt:lpstr>
      <vt:lpstr>  Народные приметы </vt:lpstr>
      <vt:lpstr>Презентация PowerPoint</vt:lpstr>
      <vt:lpstr>Почему эта птичка так называется? </vt:lpstr>
      <vt:lpstr>Забота человека о птицах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23</cp:revision>
  <dcterms:created xsi:type="dcterms:W3CDTF">2013-08-23T19:01:23Z</dcterms:created>
  <dcterms:modified xsi:type="dcterms:W3CDTF">2022-11-16T02:32:19Z</dcterms:modified>
</cp:coreProperties>
</file>