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0" r:id="rId2"/>
    <p:sldId id="339" r:id="rId3"/>
    <p:sldId id="370" r:id="rId4"/>
    <p:sldId id="344" r:id="rId5"/>
    <p:sldId id="342" r:id="rId6"/>
    <p:sldId id="266" r:id="rId7"/>
    <p:sldId id="267" r:id="rId8"/>
    <p:sldId id="272" r:id="rId9"/>
    <p:sldId id="259" r:id="rId10"/>
    <p:sldId id="289" r:id="rId11"/>
    <p:sldId id="354" r:id="rId12"/>
    <p:sldId id="338" r:id="rId13"/>
    <p:sldId id="371" r:id="rId14"/>
    <p:sldId id="374" r:id="rId15"/>
    <p:sldId id="353" r:id="rId16"/>
    <p:sldId id="372" r:id="rId17"/>
    <p:sldId id="373" r:id="rId18"/>
    <p:sldId id="375" r:id="rId19"/>
    <p:sldId id="383" r:id="rId20"/>
    <p:sldId id="329" r:id="rId21"/>
    <p:sldId id="355" r:id="rId22"/>
    <p:sldId id="346" r:id="rId23"/>
    <p:sldId id="361" r:id="rId24"/>
    <p:sldId id="356" r:id="rId25"/>
    <p:sldId id="357" r:id="rId26"/>
    <p:sldId id="362" r:id="rId27"/>
    <p:sldId id="358" r:id="rId28"/>
    <p:sldId id="359" r:id="rId29"/>
    <p:sldId id="360" r:id="rId30"/>
    <p:sldId id="377" r:id="rId31"/>
    <p:sldId id="368" r:id="rId32"/>
    <p:sldId id="376" r:id="rId33"/>
    <p:sldId id="317" r:id="rId34"/>
    <p:sldId id="347" r:id="rId35"/>
    <p:sldId id="378" r:id="rId36"/>
    <p:sldId id="363" r:id="rId37"/>
    <p:sldId id="364" r:id="rId38"/>
    <p:sldId id="366" r:id="rId39"/>
    <p:sldId id="348" r:id="rId40"/>
    <p:sldId id="349" r:id="rId41"/>
    <p:sldId id="379" r:id="rId42"/>
    <p:sldId id="381" r:id="rId43"/>
    <p:sldId id="382" r:id="rId44"/>
    <p:sldId id="324" r:id="rId45"/>
    <p:sldId id="351" r:id="rId46"/>
    <p:sldId id="352" r:id="rId47"/>
    <p:sldId id="33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696C588-9824-4085-AFD8-ED66FC4A7915}">
          <p14:sldIdLst>
            <p14:sldId id="257"/>
            <p14:sldId id="264"/>
            <p14:sldId id="266"/>
            <p14:sldId id="267"/>
            <p14:sldId id="268"/>
            <p14:sldId id="269"/>
            <p14:sldId id="272"/>
            <p14:sldId id="259"/>
            <p14:sldId id="289"/>
            <p14:sldId id="273"/>
            <p14:sldId id="274"/>
            <p14:sldId id="275"/>
            <p14:sldId id="290"/>
            <p14:sldId id="291"/>
            <p14:sldId id="278"/>
            <p14:sldId id="298"/>
            <p14:sldId id="296"/>
            <p14:sldId id="292"/>
            <p14:sldId id="294"/>
            <p14:sldId id="299"/>
            <p14:sldId id="300"/>
            <p14:sldId id="336"/>
            <p14:sldId id="287"/>
            <p14:sldId id="288"/>
            <p14:sldId id="315"/>
            <p14:sldId id="314"/>
            <p14:sldId id="316"/>
            <p14:sldId id="338"/>
            <p14:sldId id="317"/>
            <p14:sldId id="318"/>
            <p14:sldId id="321"/>
            <p14:sldId id="320"/>
            <p14:sldId id="322"/>
            <p14:sldId id="324"/>
            <p14:sldId id="326"/>
            <p14:sldId id="327"/>
            <p14:sldId id="335"/>
            <p14:sldId id="312"/>
            <p14:sldId id="325"/>
            <p14:sldId id="328"/>
            <p14:sldId id="329"/>
            <p14:sldId id="330"/>
            <p14:sldId id="3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CCCC"/>
    <a:srgbClr val="CC99FF"/>
    <a:srgbClr val="FF66FF"/>
    <a:srgbClr val="FF99CC"/>
    <a:srgbClr val="FF6699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967774861475652"/>
          <c:y val="4.8025871766029252E-2"/>
          <c:w val="0.51458151064450275"/>
          <c:h val="0.6024509436320459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0.37000000000000038</c:v>
                </c:pt>
                <c:pt idx="1">
                  <c:v>0.25</c:v>
                </c:pt>
                <c:pt idx="2">
                  <c:v>0.37000000000000038</c:v>
                </c:pt>
                <c:pt idx="3" formatCode="0.00%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2.12</c:v>
                </c:pt>
                <c:pt idx="1">
                  <c:v>0.75000000000000355</c:v>
                </c:pt>
                <c:pt idx="2">
                  <c:v>0.60000000000000064</c:v>
                </c:pt>
                <c:pt idx="3" formatCode="0%">
                  <c:v>0.12000000000000002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 formatCode="0%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0.16600000000000037</c:v>
                </c:pt>
              </c:numCache>
            </c:numRef>
          </c:val>
        </c:ser>
        <c:shape val="box"/>
        <c:axId val="121443072"/>
        <c:axId val="121444608"/>
        <c:axId val="0"/>
      </c:bar3DChart>
      <c:catAx>
        <c:axId val="121443072"/>
        <c:scaling>
          <c:orientation val="minMax"/>
        </c:scaling>
        <c:axPos val="b"/>
        <c:tickLblPos val="nextTo"/>
        <c:crossAx val="121444608"/>
        <c:crosses val="autoZero"/>
        <c:auto val="1"/>
        <c:lblAlgn val="ctr"/>
        <c:lblOffset val="100"/>
      </c:catAx>
      <c:valAx>
        <c:axId val="121444608"/>
        <c:scaling>
          <c:orientation val="minMax"/>
        </c:scaling>
        <c:axPos val="l"/>
        <c:majorGridlines/>
        <c:numFmt formatCode="0.00%" sourceLinked="1"/>
        <c:tickLblPos val="nextTo"/>
        <c:crossAx val="121443072"/>
        <c:crosses val="autoZero"/>
        <c:crossBetween val="between"/>
      </c:val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0.83000000000000063</c:v>
                </c:pt>
                <c:pt idx="1">
                  <c:v>0.66000000000000114</c:v>
                </c:pt>
                <c:pt idx="2" formatCode="0.00%">
                  <c:v>0.56000000000000005</c:v>
                </c:pt>
                <c:pt idx="3" formatCode="0.00%">
                  <c:v>0.46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0.16</c:v>
                </c:pt>
                <c:pt idx="1">
                  <c:v>0.22</c:v>
                </c:pt>
                <c:pt idx="2">
                  <c:v>0.22</c:v>
                </c:pt>
                <c:pt idx="3">
                  <c:v>0.33000000000000057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0.33000000000000057</c:v>
                </c:pt>
                <c:pt idx="1">
                  <c:v>0.11</c:v>
                </c:pt>
                <c:pt idx="2" formatCode="0%">
                  <c:v>0.16</c:v>
                </c:pt>
                <c:pt idx="3">
                  <c:v>9.0000000000000024E-2</c:v>
                </c:pt>
              </c:numCache>
            </c:numRef>
          </c:val>
        </c:ser>
        <c:shape val="pyramid"/>
        <c:axId val="121856384"/>
        <c:axId val="121857920"/>
        <c:axId val="0"/>
      </c:bar3DChart>
      <c:catAx>
        <c:axId val="121856384"/>
        <c:scaling>
          <c:orientation val="minMax"/>
        </c:scaling>
        <c:axPos val="b"/>
        <c:tickLblPos val="nextTo"/>
        <c:crossAx val="121857920"/>
        <c:crosses val="autoZero"/>
        <c:auto val="1"/>
        <c:lblAlgn val="ctr"/>
        <c:lblOffset val="100"/>
      </c:catAx>
      <c:valAx>
        <c:axId val="121857920"/>
        <c:scaling>
          <c:orientation val="minMax"/>
        </c:scaling>
        <c:axPos val="l"/>
        <c:majorGridlines/>
        <c:numFmt formatCode="0.00%" sourceLinked="1"/>
        <c:tickLblPos val="nextTo"/>
        <c:crossAx val="1218563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1042942548848224E-2"/>
          <c:y val="3.6121109861267341E-2"/>
          <c:w val="0.64664752843395346"/>
          <c:h val="0.571402949631295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сформирорванны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0.4</c:v>
                </c:pt>
                <c:pt idx="3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0.8</c:v>
                </c:pt>
                <c:pt idx="1">
                  <c:v>0.8</c:v>
                </c:pt>
                <c:pt idx="2">
                  <c:v>0.60000000000000064</c:v>
                </c:pt>
                <c:pt idx="3">
                  <c:v>0.66600000000000315</c:v>
                </c:pt>
              </c:numCache>
            </c:numRef>
          </c:val>
        </c:ser>
        <c:shape val="cylinder"/>
        <c:axId val="122009856"/>
        <c:axId val="122015744"/>
        <c:axId val="0"/>
      </c:bar3DChart>
      <c:catAx>
        <c:axId val="122009856"/>
        <c:scaling>
          <c:orientation val="minMax"/>
        </c:scaling>
        <c:axPos val="b"/>
        <c:tickLblPos val="nextTo"/>
        <c:crossAx val="122015744"/>
        <c:crosses val="autoZero"/>
        <c:auto val="1"/>
        <c:lblAlgn val="ctr"/>
        <c:lblOffset val="100"/>
      </c:catAx>
      <c:valAx>
        <c:axId val="122015744"/>
        <c:scaling>
          <c:orientation val="minMax"/>
        </c:scaling>
        <c:axPos val="l"/>
        <c:majorGridlines/>
        <c:numFmt formatCode="0%" sourceLinked="1"/>
        <c:tickLblPos val="nextTo"/>
        <c:crossAx val="1220098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0.8</c:v>
                </c:pt>
                <c:pt idx="1">
                  <c:v>0.4</c:v>
                </c:pt>
                <c:pt idx="2">
                  <c:v>0.60000000000000064</c:v>
                </c:pt>
                <c:pt idx="3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 formatCode="0.00%">
                  <c:v>0.2</c:v>
                </c:pt>
                <c:pt idx="1">
                  <c:v>0.4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сформирорванны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скольжение на груди</c:v>
                </c:pt>
                <c:pt idx="1">
                  <c:v>скольжение на спине</c:v>
                </c:pt>
                <c:pt idx="2">
                  <c:v>плавание с доской</c:v>
                </c:pt>
                <c:pt idx="3">
                  <c:v>плавание произвольным способом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0.2</c:v>
                </c:pt>
                <c:pt idx="3">
                  <c:v>0.25</c:v>
                </c:pt>
              </c:numCache>
            </c:numRef>
          </c:val>
        </c:ser>
        <c:shape val="cylinder"/>
        <c:axId val="122057856"/>
        <c:axId val="122059392"/>
        <c:axId val="0"/>
      </c:bar3DChart>
      <c:catAx>
        <c:axId val="122057856"/>
        <c:scaling>
          <c:orientation val="minMax"/>
        </c:scaling>
        <c:axPos val="b"/>
        <c:tickLblPos val="nextTo"/>
        <c:crossAx val="122059392"/>
        <c:crosses val="autoZero"/>
        <c:auto val="1"/>
        <c:lblAlgn val="ctr"/>
        <c:lblOffset val="100"/>
      </c:catAx>
      <c:valAx>
        <c:axId val="122059392"/>
        <c:scaling>
          <c:orientation val="minMax"/>
        </c:scaling>
        <c:axPos val="l"/>
        <c:majorGridlines/>
        <c:numFmt formatCode="0.00%" sourceLinked="1"/>
        <c:tickLblPos val="nextTo"/>
        <c:crossAx val="1220578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1042942548848224E-2"/>
          <c:y val="3.6121109861267341E-2"/>
          <c:w val="0.64664752843395379"/>
          <c:h val="0.57140294963129556"/>
        </c:manualLayout>
      </c:layout>
      <c:barChart>
        <c:barDir val="col"/>
        <c:grouping val="clustered"/>
        <c:ser>
          <c:idx val="5"/>
          <c:order val="5"/>
          <c:tx>
            <c:strRef>
              <c:f>Лист1!$G$1</c:f>
              <c:strCache>
                <c:ptCount val="1"/>
                <c:pt idx="0">
                  <c:v>умение перелезать через бревно лежащее на полу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Лист1!$G$2:$G$7</c:f>
              <c:numCache>
                <c:formatCode>0%</c:formatCode>
                <c:ptCount val="6"/>
                <c:pt idx="0">
                  <c:v>8.0000000000000016E-2</c:v>
                </c:pt>
                <c:pt idx="1">
                  <c:v>0.91</c:v>
                </c:pt>
                <c:pt idx="2">
                  <c:v>0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 Умение ходить бегать не наталкиваясь друг на друга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Умение прыгать на двух ногах на месте с передвижением  вперед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8.0000000000000016E-2</c:v>
                </c:pt>
                <c:pt idx="1">
                  <c:v>0.91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умение брать держать переносить мяч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0.41000000000000003</c:v>
                </c:pt>
                <c:pt idx="1">
                  <c:v>0.58000000000000007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Умение класть бросать катать мяч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Лист1!$E$2:$E$7</c:f>
              <c:numCache>
                <c:formatCode>0%</c:formatCode>
                <c:ptCount val="6"/>
                <c:pt idx="0">
                  <c:v>0.16</c:v>
                </c:pt>
                <c:pt idx="1">
                  <c:v>0.83000000000000007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Умение ползать подлезать под натянатую веревку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Лист1!$F$2:$F$7</c:f>
              <c:numCache>
                <c:formatCode>0%</c:formatCode>
                <c:ptCount val="6"/>
                <c:pt idx="0">
                  <c:v>0.1</c:v>
                </c:pt>
                <c:pt idx="1">
                  <c:v>0.83000000000000007</c:v>
                </c:pt>
                <c:pt idx="2">
                  <c:v>0</c:v>
                </c:pt>
              </c:numCache>
            </c:numRef>
          </c:val>
        </c:ser>
        <c:axId val="122161024"/>
        <c:axId val="122162560"/>
      </c:barChart>
      <c:catAx>
        <c:axId val="122161024"/>
        <c:scaling>
          <c:orientation val="minMax"/>
        </c:scaling>
        <c:axPos val="b"/>
        <c:tickLblPos val="nextTo"/>
        <c:crossAx val="122162560"/>
        <c:crosses val="autoZero"/>
        <c:auto val="1"/>
        <c:lblAlgn val="ctr"/>
        <c:lblOffset val="100"/>
      </c:catAx>
      <c:valAx>
        <c:axId val="122162560"/>
        <c:scaling>
          <c:orientation val="minMax"/>
        </c:scaling>
        <c:axPos val="l"/>
        <c:majorGridlines/>
        <c:numFmt formatCode="0%" sourceLinked="1"/>
        <c:tickLblPos val="nextTo"/>
        <c:crossAx val="12216102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2179842120716753E-2"/>
          <c:y val="1.7359630291974727E-2"/>
          <c:w val="0.64705149328646161"/>
          <c:h val="0.5984348688925617"/>
        </c:manualLayout>
      </c:layout>
      <c:bar3DChart>
        <c:barDir val="col"/>
        <c:grouping val="clustered"/>
        <c:ser>
          <c:idx val="5"/>
          <c:order val="5"/>
          <c:tx>
            <c:strRef>
              <c:f>Лист1!$G$1</c:f>
              <c:strCache>
                <c:ptCount val="1"/>
                <c:pt idx="0">
                  <c:v>умение перелезать через бревно лежащее на полу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Лист1!$G$2:$G$7</c:f>
              <c:numCache>
                <c:formatCode>0%</c:formatCode>
                <c:ptCount val="6"/>
                <c:pt idx="0">
                  <c:v>1</c:v>
                </c:pt>
                <c:pt idx="1">
                  <c:v>0.91</c:v>
                </c:pt>
                <c:pt idx="2">
                  <c:v>0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 Умение ходить бегать не наталкиваясь друг на друга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0.75000000000000011</c:v>
                </c:pt>
                <c:pt idx="1">
                  <c:v>0.25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Умение прыгать на двух ногах на месте с передвижением  вперед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0.75000000000000011</c:v>
                </c:pt>
                <c:pt idx="1">
                  <c:v>0.25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умение брать держать переносить мяч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Лист1!$D$2:$D$7</c:f>
              <c:numCache>
                <c:formatCode>0%</c:formatCode>
                <c:ptCount val="6"/>
                <c:pt idx="0">
                  <c:v>0.91</c:v>
                </c:pt>
                <c:pt idx="1">
                  <c:v>8.0000000000000016E-2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Умение класть бросать катать мяч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Лист1!$E$2:$E$7</c:f>
              <c:numCache>
                <c:formatCode>0%</c:formatCode>
                <c:ptCount val="6"/>
                <c:pt idx="0">
                  <c:v>0.91</c:v>
                </c:pt>
                <c:pt idx="1">
                  <c:v>8.0000000000000016E-2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Умение ползать подлезать под натянатую веревку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 сформированно</c:v>
                </c:pt>
                <c:pt idx="1">
                  <c:v>не достаточно сформированно</c:v>
                </c:pt>
                <c:pt idx="2">
                  <c:v>не сформированно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</c:strCache>
            </c:strRef>
          </c:cat>
          <c:val>
            <c:numRef>
              <c:f>Лист1!$F$2:$F$7</c:f>
              <c:numCache>
                <c:formatCode>0%</c:formatCode>
                <c:ptCount val="6"/>
                <c:pt idx="0">
                  <c:v>0.83000000000000007</c:v>
                </c:pt>
                <c:pt idx="1">
                  <c:v>0.16</c:v>
                </c:pt>
                <c:pt idx="2">
                  <c:v>0</c:v>
                </c:pt>
              </c:numCache>
            </c:numRef>
          </c:val>
        </c:ser>
        <c:shape val="box"/>
        <c:axId val="122265600"/>
        <c:axId val="122267136"/>
        <c:axId val="0"/>
      </c:bar3DChart>
      <c:catAx>
        <c:axId val="122265600"/>
        <c:scaling>
          <c:orientation val="minMax"/>
        </c:scaling>
        <c:axPos val="b"/>
        <c:tickLblPos val="nextTo"/>
        <c:crossAx val="122267136"/>
        <c:crosses val="autoZero"/>
        <c:auto val="1"/>
        <c:lblAlgn val="ctr"/>
        <c:lblOffset val="100"/>
      </c:catAx>
      <c:valAx>
        <c:axId val="122267136"/>
        <c:scaling>
          <c:orientation val="minMax"/>
        </c:scaling>
        <c:axPos val="l"/>
        <c:majorGridlines/>
        <c:numFmt formatCode="0%" sourceLinked="1"/>
        <c:tickLblPos val="nextTo"/>
        <c:crossAx val="122265600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967774861475651"/>
          <c:y val="4.8025871766029245E-2"/>
          <c:w val="0.51458151064450275"/>
          <c:h val="0.6024509436320459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0.37000000000000038</c:v>
                </c:pt>
                <c:pt idx="1">
                  <c:v>0.25</c:v>
                </c:pt>
                <c:pt idx="2">
                  <c:v>0.37000000000000038</c:v>
                </c:pt>
                <c:pt idx="3" formatCode="0.00%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2.12</c:v>
                </c:pt>
                <c:pt idx="1">
                  <c:v>0.75000000000000355</c:v>
                </c:pt>
                <c:pt idx="2">
                  <c:v>0.60000000000000064</c:v>
                </c:pt>
                <c:pt idx="3" formatCode="0%">
                  <c:v>0.12000000000000002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 formatCode="0%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0.16600000000000009</c:v>
                </c:pt>
              </c:numCache>
            </c:numRef>
          </c:val>
        </c:ser>
        <c:shape val="box"/>
        <c:axId val="121482240"/>
        <c:axId val="121484032"/>
        <c:axId val="0"/>
      </c:bar3DChart>
      <c:catAx>
        <c:axId val="121482240"/>
        <c:scaling>
          <c:orientation val="minMax"/>
        </c:scaling>
        <c:axPos val="b"/>
        <c:tickLblPos val="nextTo"/>
        <c:crossAx val="121484032"/>
        <c:crosses val="autoZero"/>
        <c:auto val="1"/>
        <c:lblAlgn val="ctr"/>
        <c:lblOffset val="100"/>
      </c:catAx>
      <c:valAx>
        <c:axId val="121484032"/>
        <c:scaling>
          <c:orientation val="minMax"/>
        </c:scaling>
        <c:axPos val="l"/>
        <c:majorGridlines/>
        <c:numFmt formatCode="0.00%" sourceLinked="1"/>
        <c:tickLblPos val="nextTo"/>
        <c:crossAx val="121482240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967774861475648"/>
          <c:y val="4.8025871766029245E-2"/>
          <c:w val="0.51458151064450275"/>
          <c:h val="0.6024509436320459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0.37000000000000038</c:v>
                </c:pt>
                <c:pt idx="1">
                  <c:v>0.25</c:v>
                </c:pt>
                <c:pt idx="2">
                  <c:v>0.37000000000000038</c:v>
                </c:pt>
                <c:pt idx="3" formatCode="0.00%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2.12</c:v>
                </c:pt>
                <c:pt idx="1">
                  <c:v>0.75000000000000255</c:v>
                </c:pt>
                <c:pt idx="2">
                  <c:v>0.60000000000000064</c:v>
                </c:pt>
                <c:pt idx="3" formatCode="0%">
                  <c:v>0.12000000000000002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плавпание с игрушкой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 formatCode="0%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0.16600000000000001</c:v>
                </c:pt>
              </c:numCache>
            </c:numRef>
          </c:val>
        </c:ser>
        <c:shape val="box"/>
        <c:axId val="119209984"/>
        <c:axId val="119211520"/>
        <c:axId val="0"/>
      </c:bar3DChart>
      <c:catAx>
        <c:axId val="119209984"/>
        <c:scaling>
          <c:orientation val="minMax"/>
        </c:scaling>
        <c:axPos val="b"/>
        <c:tickLblPos val="nextTo"/>
        <c:crossAx val="119211520"/>
        <c:crosses val="autoZero"/>
        <c:auto val="1"/>
        <c:lblAlgn val="ctr"/>
        <c:lblOffset val="100"/>
      </c:catAx>
      <c:valAx>
        <c:axId val="119211520"/>
        <c:scaling>
          <c:orientation val="minMax"/>
        </c:scaling>
        <c:axPos val="l"/>
        <c:majorGridlines/>
        <c:numFmt formatCode="0.00%" sourceLinked="1"/>
        <c:tickLblPos val="nextTo"/>
        <c:crossAx val="1192099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плавание с игрушкой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0.60000000000000064</c:v>
                </c:pt>
                <c:pt idx="1">
                  <c:v>0.25</c:v>
                </c:pt>
                <c:pt idx="2">
                  <c:v>0.37000000000000038</c:v>
                </c:pt>
                <c:pt idx="3" formatCode="0.00%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плавание с игрушкой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 formatCode="0.00%">
                  <c:v>0.12000000000000002</c:v>
                </c:pt>
                <c:pt idx="3" formatCode="0.00%">
                  <c:v>0.12000000000000002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передвижения</c:v>
                </c:pt>
                <c:pt idx="1">
                  <c:v>погружение</c:v>
                </c:pt>
                <c:pt idx="2">
                  <c:v>выдохи в воду</c:v>
                </c:pt>
                <c:pt idx="3">
                  <c:v>плавание с игрушкой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0.12000000000000002</c:v>
                </c:pt>
                <c:pt idx="1">
                  <c:v>0.12000000000000002</c:v>
                </c:pt>
                <c:pt idx="2">
                  <c:v>0.12000000000000002</c:v>
                </c:pt>
                <c:pt idx="3">
                  <c:v>0.13</c:v>
                </c:pt>
              </c:numCache>
            </c:numRef>
          </c:val>
        </c:ser>
        <c:shape val="box"/>
        <c:axId val="119237248"/>
        <c:axId val="119247232"/>
        <c:axId val="0"/>
      </c:bar3DChart>
      <c:catAx>
        <c:axId val="119237248"/>
        <c:scaling>
          <c:orientation val="minMax"/>
        </c:scaling>
        <c:axPos val="b"/>
        <c:majorGridlines/>
        <c:tickLblPos val="nextTo"/>
        <c:crossAx val="119247232"/>
        <c:crosses val="autoZero"/>
        <c:auto val="1"/>
        <c:lblAlgn val="ctr"/>
        <c:lblOffset val="100"/>
      </c:catAx>
      <c:valAx>
        <c:axId val="119247232"/>
        <c:scaling>
          <c:orientation val="minMax"/>
        </c:scaling>
        <c:axPos val="l"/>
        <c:majorGridlines/>
        <c:numFmt formatCode="0%" sourceLinked="1"/>
        <c:tickLblPos val="nextTo"/>
        <c:crossAx val="1192372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287346894138234"/>
          <c:y val="5.9930633670791697E-2"/>
          <c:w val="0.50694134587343254"/>
          <c:h val="0.586485126859142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0.46</c:v>
                </c:pt>
                <c:pt idx="1">
                  <c:v>0.15000000000000024</c:v>
                </c:pt>
                <c:pt idx="2">
                  <c:v>0</c:v>
                </c:pt>
                <c:pt idx="3">
                  <c:v>0.23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8.0000000000000043E-2</c:v>
                </c:pt>
                <c:pt idx="1">
                  <c:v>0.38000000000000073</c:v>
                </c:pt>
                <c:pt idx="2" formatCode="0.00%">
                  <c:v>0.60000000000000064</c:v>
                </c:pt>
                <c:pt idx="3">
                  <c:v>0.69000000000000061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0.46</c:v>
                </c:pt>
                <c:pt idx="1">
                  <c:v>0.46</c:v>
                </c:pt>
                <c:pt idx="2" formatCode="0.00%">
                  <c:v>0.38000000000000073</c:v>
                </c:pt>
                <c:pt idx="3">
                  <c:v>7.0000000000000021E-2</c:v>
                </c:pt>
              </c:numCache>
            </c:numRef>
          </c:val>
        </c:ser>
        <c:shape val="pyramid"/>
        <c:axId val="121571968"/>
        <c:axId val="121586048"/>
        <c:axId val="0"/>
      </c:bar3DChart>
      <c:catAx>
        <c:axId val="121571968"/>
        <c:scaling>
          <c:orientation val="minMax"/>
        </c:scaling>
        <c:axPos val="b"/>
        <c:tickLblPos val="nextTo"/>
        <c:crossAx val="121586048"/>
        <c:crosses val="autoZero"/>
        <c:auto val="1"/>
        <c:lblAlgn val="ctr"/>
        <c:lblOffset val="100"/>
      </c:catAx>
      <c:valAx>
        <c:axId val="121586048"/>
        <c:scaling>
          <c:orientation val="minMax"/>
        </c:scaling>
        <c:axPos val="l"/>
        <c:majorGridlines/>
        <c:numFmt formatCode="0%" sourceLinked="1"/>
        <c:tickLblPos val="nextTo"/>
        <c:crossAx val="12157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97287839020402"/>
          <c:y val="0"/>
          <c:w val="0.34302712160979881"/>
          <c:h val="1"/>
        </c:manualLayout>
      </c:layout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287346894138234"/>
          <c:y val="5.9930633670791697E-2"/>
          <c:w val="0.50694134587343254"/>
          <c:h val="0.586485126859142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0.60000000000000064</c:v>
                </c:pt>
                <c:pt idx="2">
                  <c:v>0.4</c:v>
                </c:pt>
                <c:pt idx="3">
                  <c:v>0.66000000000000114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0.27</c:v>
                </c:pt>
                <c:pt idx="1">
                  <c:v>0.25</c:v>
                </c:pt>
                <c:pt idx="2" formatCode="0.00%">
                  <c:v>0.30000000000000032</c:v>
                </c:pt>
                <c:pt idx="3">
                  <c:v>0.28000000000000008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9.0000000000000024E-2</c:v>
                </c:pt>
                <c:pt idx="1">
                  <c:v>8.0000000000000043E-2</c:v>
                </c:pt>
                <c:pt idx="2" formatCode="0.00%">
                  <c:v>0.30000000000000032</c:v>
                </c:pt>
                <c:pt idx="3">
                  <c:v>7.0000000000000021E-2</c:v>
                </c:pt>
              </c:numCache>
            </c:numRef>
          </c:val>
        </c:ser>
        <c:shape val="pyramid"/>
        <c:axId val="121644544"/>
        <c:axId val="121646080"/>
        <c:axId val="0"/>
      </c:bar3DChart>
      <c:catAx>
        <c:axId val="121644544"/>
        <c:scaling>
          <c:orientation val="minMax"/>
        </c:scaling>
        <c:axPos val="b"/>
        <c:tickLblPos val="nextTo"/>
        <c:crossAx val="121646080"/>
        <c:crosses val="autoZero"/>
        <c:auto val="1"/>
        <c:lblAlgn val="ctr"/>
        <c:lblOffset val="100"/>
      </c:catAx>
      <c:valAx>
        <c:axId val="121646080"/>
        <c:scaling>
          <c:orientation val="minMax"/>
        </c:scaling>
        <c:axPos val="l"/>
        <c:majorGridlines/>
        <c:numFmt formatCode="0%" sourceLinked="1"/>
        <c:tickLblPos val="nextTo"/>
        <c:crossAx val="121644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97287839020402"/>
          <c:y val="0"/>
          <c:w val="0.34302712160979881"/>
          <c:h val="1"/>
        </c:manualLayout>
      </c:layout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287346894138234"/>
          <c:y val="5.9930633670791517E-2"/>
          <c:w val="0.50694134587343254"/>
          <c:h val="0.586485126859142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0.33300000000000157</c:v>
                </c:pt>
                <c:pt idx="1">
                  <c:v>0.25</c:v>
                </c:pt>
                <c:pt idx="2" formatCode="0.00%">
                  <c:v>0.44</c:v>
                </c:pt>
                <c:pt idx="3">
                  <c:v>0.33000000000000157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0.66600000000000315</c:v>
                </c:pt>
                <c:pt idx="1">
                  <c:v>0.75000000000000255</c:v>
                </c:pt>
                <c:pt idx="2" formatCode="0.00%">
                  <c:v>0.66000000000000314</c:v>
                </c:pt>
                <c:pt idx="3">
                  <c:v>0.75000000000000255</c:v>
                </c:pt>
              </c:numCache>
            </c:numRef>
          </c:val>
        </c:ser>
        <c:shape val="pyramid"/>
        <c:axId val="121698944"/>
        <c:axId val="121774464"/>
        <c:axId val="0"/>
      </c:bar3DChart>
      <c:catAx>
        <c:axId val="121698944"/>
        <c:scaling>
          <c:orientation val="minMax"/>
        </c:scaling>
        <c:axPos val="b"/>
        <c:tickLblPos val="nextTo"/>
        <c:crossAx val="121774464"/>
        <c:crosses val="autoZero"/>
        <c:auto val="1"/>
        <c:lblAlgn val="ctr"/>
        <c:lblOffset val="100"/>
      </c:catAx>
      <c:valAx>
        <c:axId val="121774464"/>
        <c:scaling>
          <c:orientation val="minMax"/>
        </c:scaling>
        <c:axPos val="l"/>
        <c:majorGridlines/>
        <c:numFmt formatCode="0%" sourceLinked="1"/>
        <c:tickLblPos val="nextTo"/>
        <c:crossAx val="121698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9729570320566"/>
          <c:y val="0"/>
          <c:w val="0.34302712160979881"/>
          <c:h val="1"/>
        </c:manualLayout>
      </c:layout>
    </c:legend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0.83000000000000063</c:v>
                </c:pt>
                <c:pt idx="1">
                  <c:v>0.55000000000000004</c:v>
                </c:pt>
                <c:pt idx="2" formatCode="0.00%">
                  <c:v>0.55000000000000004</c:v>
                </c:pt>
                <c:pt idx="3" formatCode="0.00%">
                  <c:v>0.44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0.16</c:v>
                </c:pt>
                <c:pt idx="1">
                  <c:v>0.22</c:v>
                </c:pt>
                <c:pt idx="2">
                  <c:v>0.22</c:v>
                </c:pt>
                <c:pt idx="3">
                  <c:v>0.33000000000000157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0.33000000000000157</c:v>
                </c:pt>
                <c:pt idx="1">
                  <c:v>0.11</c:v>
                </c:pt>
                <c:pt idx="2" formatCode="0%">
                  <c:v>0.16</c:v>
                </c:pt>
                <c:pt idx="3">
                  <c:v>0.16600000000000001</c:v>
                </c:pt>
              </c:numCache>
            </c:numRef>
          </c:val>
        </c:ser>
        <c:shape val="pyramid"/>
        <c:axId val="121808384"/>
        <c:axId val="121809920"/>
        <c:axId val="0"/>
      </c:bar3DChart>
      <c:catAx>
        <c:axId val="121808384"/>
        <c:scaling>
          <c:orientation val="minMax"/>
        </c:scaling>
        <c:axPos val="b"/>
        <c:tickLblPos val="nextTo"/>
        <c:crossAx val="121809920"/>
        <c:crosses val="autoZero"/>
        <c:auto val="1"/>
        <c:lblAlgn val="ctr"/>
        <c:lblOffset val="100"/>
      </c:catAx>
      <c:valAx>
        <c:axId val="121809920"/>
        <c:scaling>
          <c:orientation val="minMax"/>
        </c:scaling>
        <c:axPos val="l"/>
        <c:majorGridlines/>
        <c:numFmt formatCode="0.00%" sourceLinked="1"/>
        <c:tickLblPos val="nextTo"/>
        <c:crossAx val="1218083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287346894138234"/>
          <c:y val="5.9930633670791537E-2"/>
          <c:w val="0.50694134587343254"/>
          <c:h val="0.586485126859142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недостаточно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0.33300000000000174</c:v>
                </c:pt>
                <c:pt idx="1">
                  <c:v>0.25</c:v>
                </c:pt>
                <c:pt idx="2" formatCode="0.00%">
                  <c:v>0.44</c:v>
                </c:pt>
                <c:pt idx="3">
                  <c:v>0.33000000000000174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сформированны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ориентирование в воде</c:v>
                </c:pt>
                <c:pt idx="1">
                  <c:v>лежание на груди</c:v>
                </c:pt>
                <c:pt idx="2">
                  <c:v>лежание на спине</c:v>
                </c:pt>
                <c:pt idx="3">
                  <c:v>плавание с доской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0.66600000000000348</c:v>
                </c:pt>
                <c:pt idx="1">
                  <c:v>0.75000000000000278</c:v>
                </c:pt>
                <c:pt idx="2" formatCode="0.00%">
                  <c:v>0.66000000000000336</c:v>
                </c:pt>
                <c:pt idx="3">
                  <c:v>0.75000000000000278</c:v>
                </c:pt>
              </c:numCache>
            </c:numRef>
          </c:val>
        </c:ser>
        <c:shape val="pyramid"/>
        <c:axId val="121738752"/>
        <c:axId val="121740288"/>
        <c:axId val="0"/>
      </c:bar3DChart>
      <c:catAx>
        <c:axId val="121738752"/>
        <c:scaling>
          <c:orientation val="minMax"/>
        </c:scaling>
        <c:axPos val="b"/>
        <c:tickLblPos val="nextTo"/>
        <c:crossAx val="121740288"/>
        <c:crosses val="autoZero"/>
        <c:auto val="1"/>
        <c:lblAlgn val="ctr"/>
        <c:lblOffset val="100"/>
      </c:catAx>
      <c:valAx>
        <c:axId val="121740288"/>
        <c:scaling>
          <c:orientation val="minMax"/>
        </c:scaling>
        <c:axPos val="l"/>
        <c:majorGridlines/>
        <c:numFmt formatCode="0%" sourceLinked="1"/>
        <c:tickLblPos val="nextTo"/>
        <c:crossAx val="121738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69729570320566"/>
          <c:y val="0"/>
          <c:w val="0.34302712160979881"/>
          <c:h val="1"/>
        </c:manualLayout>
      </c:layout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Сергей\Desktop\Новая папка (2)\img_4733474_96_1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789040"/>
            <a:ext cx="4248472" cy="1200329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Аналитический отчёт о  работе </a:t>
            </a:r>
          </a:p>
          <a:p>
            <a:pPr algn="ctr"/>
            <a:r>
              <a:rPr lang="ru-RU" sz="2400" b="1" dirty="0" smtClean="0"/>
              <a:t>    за 2021-2022  учебный год.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4869160"/>
            <a:ext cx="5112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Инструктора по физической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культуре (бассейн)  1 категории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МКДОУ </a:t>
            </a:r>
            <a:r>
              <a:rPr lang="ru-RU" sz="2000" b="1" dirty="0" err="1" smtClean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/с «Красная шапочка»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  Лукьяновой Дианы Дмитриевны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3265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Искитимского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Новосибирской   области   детский  сад комбинированного вида «Красная шапочка»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р.п. Линево</a:t>
            </a:r>
            <a:endParaRPr lang="ru-RU" sz="1200" dirty="0"/>
          </a:p>
        </p:txBody>
      </p:sp>
      <p:pic>
        <p:nvPicPr>
          <p:cNvPr id="10" name="Picture 2" descr="G:\IMG_9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888432" cy="2520280"/>
          </a:xfrm>
          <a:prstGeom prst="rect">
            <a:avLst/>
          </a:prstGeom>
          <a:noFill/>
        </p:spPr>
      </p:pic>
      <p:pic>
        <p:nvPicPr>
          <p:cNvPr id="11" name="Рисунок 10" descr="D:\Олег\SONI (ФОТО)\Лукьянов\_MG_7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52736"/>
            <a:ext cx="29523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462677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32848" cy="778098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        </a:t>
            </a:r>
            <a:r>
              <a:rPr lang="ru-RU" sz="3600" b="1" dirty="0" smtClean="0">
                <a:solidFill>
                  <a:srgbClr val="0070C0"/>
                </a:solidFill>
              </a:rPr>
              <a:t>Консультации для родителей .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340768"/>
            <a:ext cx="8568951" cy="4824536"/>
          </a:xfrm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ru-RU" sz="4000" dirty="0" smtClean="0"/>
              <a:t> </a:t>
            </a:r>
            <a:r>
              <a:rPr lang="ru-RU" dirty="0" smtClean="0"/>
              <a:t> «Колобашки для плавания»</a:t>
            </a:r>
          </a:p>
          <a:p>
            <a:r>
              <a:rPr lang="ru-RU" dirty="0" smtClean="0"/>
              <a:t>   «Для чего нужны колобашки»</a:t>
            </a:r>
          </a:p>
          <a:p>
            <a:r>
              <a:rPr lang="ru-RU" dirty="0" smtClean="0"/>
              <a:t>  «Использование вспомогательных средств </a:t>
            </a:r>
            <a:r>
              <a:rPr lang="ru-RU" dirty="0" err="1" smtClean="0"/>
              <a:t>нудлов</a:t>
            </a:r>
            <a:r>
              <a:rPr lang="ru-RU" dirty="0" smtClean="0"/>
              <a:t>, </a:t>
            </a:r>
            <a:r>
              <a:rPr lang="ru-RU" dirty="0" err="1" smtClean="0"/>
              <a:t>калабашек</a:t>
            </a:r>
            <a:r>
              <a:rPr lang="ru-RU" dirty="0" smtClean="0"/>
              <a:t>, плавательных досточек, мячей  для обучения детей дошкольного возраста плаванию».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3348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Буклеты для родителей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« Безопасные прогулки в осеннее время года с детьми»</a:t>
            </a:r>
          </a:p>
          <a:p>
            <a:r>
              <a:rPr lang="ru-RU" dirty="0" smtClean="0"/>
              <a:t> «Прогулки в зимнее время года хороши и опасны»</a:t>
            </a:r>
          </a:p>
          <a:p>
            <a:r>
              <a:rPr lang="ru-RU" dirty="0" smtClean="0"/>
              <a:t> «Пришла весна будьте осторожны»</a:t>
            </a:r>
          </a:p>
          <a:p>
            <a:r>
              <a:rPr lang="ru-RU" dirty="0" smtClean="0"/>
              <a:t> «Способы закаливания детей в домашних условиях»</a:t>
            </a:r>
          </a:p>
          <a:p>
            <a:endParaRPr lang="ru-RU" dirty="0"/>
          </a:p>
        </p:txBody>
      </p:sp>
      <p:pic>
        <p:nvPicPr>
          <p:cNvPr id="5" name="Содержимое 4" descr="F:\DCIM\101MSDCF\DSC03170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02966" y="1753817"/>
            <a:ext cx="4968553" cy="428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</a:rPr>
              <a:t>Пополнела картотеку новыми играми в воде, технологическими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картами,схемами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DSC03110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84352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91033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ьбтьб\Searches\Desktop\DSC034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96044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тьбтьб\Searches\Desktop\DSC034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41044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Использую в своей работе методику загадка и мои достижения</a:t>
            </a:r>
            <a:endParaRPr lang="ru-RU" dirty="0"/>
          </a:p>
        </p:txBody>
      </p:sp>
      <p:pic>
        <p:nvPicPr>
          <p:cNvPr id="5" name="Содержимое 4" descr="C:\Users\тьбтьб\Searches\Desktop\DSC0348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7927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тьбтьб\Searches\Desktop\DSC0349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00200"/>
            <a:ext cx="364872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Пополнена развивающая среда новым оборудованием яркими  плавающим конструктором, </a:t>
            </a:r>
            <a:r>
              <a:rPr lang="ru-RU" sz="2800" dirty="0" err="1" smtClean="0"/>
              <a:t>снудлами</a:t>
            </a:r>
            <a:r>
              <a:rPr lang="ru-RU" sz="2800" dirty="0" smtClean="0"/>
              <a:t>, колобашками.</a:t>
            </a:r>
            <a:endParaRPr lang="ru-RU" sz="2800" dirty="0"/>
          </a:p>
        </p:txBody>
      </p:sp>
      <p:pic>
        <p:nvPicPr>
          <p:cNvPr id="5" name="Picture 2" descr="C:\Users\тьбтьб\Searches\Desktop\DSC03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4038600" cy="4032448"/>
          </a:xfrm>
          <a:prstGeom prst="rect">
            <a:avLst/>
          </a:prstGeom>
          <a:noFill/>
        </p:spPr>
      </p:pic>
      <p:pic>
        <p:nvPicPr>
          <p:cNvPr id="6" name="Содержимое 5" descr="C:\Users\тьбтьб\AppData\Local\Microsoft\Windows\INetCache\Content.Word\DSC03419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0888"/>
            <a:ext cx="40386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ьбтьб\Searches\Desktop\DSC034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8245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тьбтьб\Searches\Desktop\DSC034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5283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ьбтьб\Searches\Desktop\DSC033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24847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тьбтьб\Searches\Desktop\DSC033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17646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ьбтьб\Searches\Desktop\DSC035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8092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  Участие в семинарах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тема: «</a:t>
            </a:r>
            <a:r>
              <a:rPr lang="ru-RU" sz="1800" b="1" dirty="0" smtClean="0"/>
              <a:t>Взаимодействие </a:t>
            </a:r>
            <a:r>
              <a:rPr lang="ru-RU" sz="1800" b="1" dirty="0" smtClean="0"/>
              <a:t>воспитателя и инструктора по </a:t>
            </a:r>
            <a:r>
              <a:rPr lang="ru-RU" sz="1800" b="1" dirty="0" smtClean="0"/>
              <a:t>плаванию </a:t>
            </a:r>
            <a:r>
              <a:rPr lang="ru-RU" sz="1800" b="1" dirty="0" smtClean="0"/>
              <a:t>в  работе по развитию элементарных </a:t>
            </a:r>
            <a:r>
              <a:rPr lang="ru-RU" sz="1800" b="1" dirty="0" smtClean="0"/>
              <a:t>математических представлений»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Содержимое 4" descr="C:\Users\МДОУ\Desktop\функциональная грамотность\SAM_00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176464" cy="2088233"/>
          </a:xfrm>
          <a:prstGeom prst="rect">
            <a:avLst/>
          </a:prstGeom>
          <a:noFill/>
        </p:spPr>
      </p:pic>
      <p:pic>
        <p:nvPicPr>
          <p:cNvPr id="6" name="Рисунок 5" descr="C:\Users\тьбтьб\Searches\Desktop\фото271021\GNLQ67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4176464" cy="4824536"/>
          </a:xfrm>
          <a:prstGeom prst="rect">
            <a:avLst/>
          </a:prstGeom>
          <a:noFill/>
        </p:spPr>
      </p:pic>
      <p:pic>
        <p:nvPicPr>
          <p:cNvPr id="7" name="Рисунок 6" descr="C:\Users\МДОУ\Desktop\функциональная грамотность\SAM_00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432048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404664"/>
            <a:ext cx="7643866" cy="136815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– создание условий,  для обучения детей дошкольного возраста плаванию, закаливание и укрепление детского организма; обеспечивающих овладение ребёнком нормами   разностороннего физического развития, способствующих развитию 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опорно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 двигательного аппарата, сердечно – сосудистой, дыхательной и нервной системы; коммуникативных способностей ребёнка в соответствии с возрастными и индивидуальными возможностями.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708920"/>
            <a:ext cx="8640960" cy="3888432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Задачи: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Развивать двигательную активность; формировать навыки плавания ;бережного отношения к своему здоровью; навыки личной гигиены; умения владеть своим телом в непривычной среде.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2.Осуществление успешного освоения разнообразных движений   в соответствии с  программой.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3.Организация продуктивного взаимодействия с педагогами  по укреплению и сохранению здоровья детей.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4.Организация продуктивного взаимодействия с родителями – поиск оптимальных форм взаимодействия, повышающих мотивацию родителей к участию в  оздоровлении и профилактической работе.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Повышение профессионального уровня.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6.Дополнение оснащения кабинета  подвижными и малоподвижными играми, пособиями, методической литературой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достижение каждым ребёнком уровня  двигательной активности, сохранение здоровья, умение плавать соответствующего возрастным и индивидуальным возможностям.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 smtClean="0"/>
              <a:t> 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272808" cy="490066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lang="ru-RU" sz="2800" dirty="0" smtClean="0"/>
              <a:t>Мои достижения за 2021-2022 учебный год</a:t>
            </a:r>
            <a:endParaRPr lang="ru-RU" sz="28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57290" y="857232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sz="2500" dirty="0" smtClean="0"/>
              <a:t>Оценочные тесты по  4   двигательным способностям детей   2 младшей группы обучения плаванию «Малышок»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500" dirty="0" smtClean="0"/>
              <a:t>дети  3-4лет     сентябрь  2021г. обследовалось 11 детей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85852" y="3500438"/>
            <a:ext cx="7318596" cy="64864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2 младшей группы обучения плаванию «Малышок»дети  3-4лет      май 2022г. обследовалось 11 детей</a:t>
            </a:r>
            <a:endParaRPr lang="ru-RU" sz="1200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92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619672" y="1412777"/>
          <a:ext cx="5333578" cy="180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1835696" y="4077072"/>
          <a:ext cx="533357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167611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4711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60648"/>
            <a:ext cx="8064896" cy="5976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Начинается этап, связанный с приобретением детьми умений и навыков, которые помогут им чувствовать себя в воде достаточно надежно, легко и свободно передвигаться в ней, совершать различные, целенаправленные движения. В то же время дети знакомятся с некоторыми свойствами воды - сопротивлением, поддерживающей силой и др.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 диагностики во 2 младшей группе   на конец года показал улучшение    результатов  по следующим критериям: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образные способы передвижения в воде сравнивая с началом года улучшались на  63%, погружение в воду открыванием глаз под водой  на 45%,выдохи в воду  на 63%,плавание с надувной игрушкой при помощи движений ног на 72%, дети с  удовольствием ходят на занятия преодолели боязнь воды, научились нырять, играть и плавать в кругах.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285728"/>
            <a:ext cx="7272808" cy="490066"/>
          </a:xfrm>
          <a:prstGeom prst="rect">
            <a:avLst/>
          </a:prstGeom>
          <a:solidFill>
            <a:srgbClr val="CCECFF"/>
          </a:solidFill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Мои достижения за 2021-2022 учебный год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357290" y="857232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средней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Ягодка»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4-5лет     сентябрь  2021г. обследовалось  8 детей</a:t>
            </a:r>
            <a:endParaRPr lang="ru-RU" sz="12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500166" y="3571876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средней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«Ягодка»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4-5лет      май 2022г. обследовалось  8  детей</a:t>
            </a:r>
          </a:p>
          <a:p>
            <a:pPr marL="342900" lvl="0" indent="-342900">
              <a:spcBef>
                <a:spcPct val="20000"/>
              </a:spcBef>
            </a:pPr>
            <a:endParaRPr lang="ru-RU" sz="1200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971600" y="1484783"/>
          <a:ext cx="6480720" cy="158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1547664" y="4221088"/>
          <a:ext cx="626469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/>
              <a:t>Мои достижения за 2021-2022 учебный год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11560" y="764704"/>
            <a:ext cx="7318026" cy="64807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средней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</a:t>
            </a:r>
            <a:r>
              <a:rPr lang="ru-RU" sz="1200" dirty="0" err="1" smtClean="0"/>
              <a:t>Холзяюшка</a:t>
            </a:r>
            <a:r>
              <a:rPr lang="ru-RU" sz="1200" dirty="0" smtClean="0"/>
              <a:t>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4-5лет     сентябрь  2021г. обследовалось   13 детей</a:t>
            </a:r>
            <a:endParaRPr lang="ru-RU" sz="1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1560" y="2852936"/>
            <a:ext cx="7318026" cy="792088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средней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Хозяюшка»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4-5лет      май 2022г. обследовалось  13детей</a:t>
            </a:r>
            <a:endParaRPr lang="ru-RU" sz="12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39552" y="1412777"/>
          <a:ext cx="6408712" cy="129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11560" y="4077072"/>
          <a:ext cx="6768752" cy="158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92888" cy="56166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 диагностики  в средней  группе   на конец года показал улучшение    результатов  по следующим критериям: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Разнообразные способы передвижения в воде сравнивая с началом года улучшались на   87%, погружение в воду с открыванием глаз под водой  на  75%,выдохи в воду  на  37%,плавание с надувной игрушкой при помощи движений ног на 62%,  дети средней группы научились правильно нырять и всплывать.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28662" y="285728"/>
            <a:ext cx="7272808" cy="490066"/>
          </a:xfrm>
          <a:prstGeom prst="rect">
            <a:avLst/>
          </a:prstGeom>
          <a:solidFill>
            <a:srgbClr val="CCECFF"/>
          </a:solidFill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Мои достижения за 2021-2022 учебный год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57290" y="857232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старшей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Почемучки», «</a:t>
            </a:r>
            <a:r>
              <a:rPr lang="ru-RU" sz="1200" dirty="0" err="1" smtClean="0"/>
              <a:t>Лягушота</a:t>
            </a:r>
            <a:r>
              <a:rPr lang="ru-RU" sz="1200" dirty="0" smtClean="0"/>
              <a:t>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5-6 лет     сентябрь  2021г. обследовалось  9 детей</a:t>
            </a:r>
            <a:endParaRPr lang="ru-RU" sz="1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31640" y="3212976"/>
            <a:ext cx="6678338" cy="57606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старшей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Почемучки», «</a:t>
            </a:r>
            <a:r>
              <a:rPr lang="ru-RU" sz="1200" dirty="0" err="1" smtClean="0"/>
              <a:t>Лягушота</a:t>
            </a:r>
            <a:r>
              <a:rPr lang="ru-RU" sz="1200" dirty="0" smtClean="0"/>
              <a:t>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5-6 лет    май2022. обследовалось  9 детей</a:t>
            </a:r>
            <a:endParaRPr lang="ru-RU" sz="12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331640" y="1556792"/>
          <a:ext cx="5797823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187623" y="3861048"/>
          <a:ext cx="6056139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/>
              <a:t>Мои достижения за 2021-2022 учебный год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57290" y="857232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старшей группы,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«Белоснежка»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5-6 лет     сентябрь  2021г. обследовалось  8 детей</a:t>
            </a:r>
            <a:endParaRPr lang="ru-RU" sz="1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56" y="3140968"/>
            <a:ext cx="6606330" cy="9361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старшей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Белоснежка»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5-6 лет     сентябрь  2021г. обследовалось  8 детей</a:t>
            </a:r>
            <a:endParaRPr lang="ru-RU" sz="1200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331640" y="1556792"/>
          <a:ext cx="5797823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547664" y="4077073"/>
          <a:ext cx="619268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064896" cy="60486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Начинается новый этап: приобретение навыков плавания, таких как ныряние, лежание, скольжение, прыжки в воду, контролируемое дыхание, которые помогают чувствовать себя в воде достаточно надежно. Обучение нацелено на формирование умения находиться в воде в без опорном положении. Двигательные навыки, приобретенные в младшем возрасте, закрепляются уже на большой глубине. Упражнения усложняются, начинается применение плавательных и физических упражнений в воде под музыку. Повышаются требования к самостоятельности, организованности.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Результат диагностики  в средней  группе   на конец года показал улучшение    результатов  по следующим критериям: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ориентирование в воде с открытыми глазами сравнивая с началом года улучшился на 83%, лежание на груди на 55% ,лежание на спине на 55%, плавание с пенопластовой доской при помощи движений ног способом кроль на груди44%.Старшие группы преодолели трудности в сложно координационных движениях.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74711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285728"/>
            <a:ext cx="7272808" cy="490066"/>
          </a:xfrm>
          <a:prstGeom prst="rect">
            <a:avLst/>
          </a:prstGeom>
          <a:solidFill>
            <a:srgbClr val="CCECFF"/>
          </a:solidFill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Мои достижения за 2021-2022 учебный год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357290" y="857232"/>
            <a:ext cx="6572296" cy="571504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 подготовительной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 </a:t>
            </a:r>
            <a:r>
              <a:rPr lang="ru-RU" sz="1200" dirty="0" err="1" smtClean="0"/>
              <a:t>Дюймовочка</a:t>
            </a:r>
            <a:r>
              <a:rPr lang="ru-RU" sz="1200" dirty="0" smtClean="0"/>
              <a:t>», «Золушка»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-6-7  лет     сентябрь  2021г. обследовалось  10 детей</a:t>
            </a:r>
            <a:endParaRPr lang="ru-RU" sz="12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187624" y="3212976"/>
            <a:ext cx="6894362" cy="792088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Оценочные тесты по  4   двигательным способностям детей    старшей группы обучения плаванию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/>
              <a:t>« </a:t>
            </a:r>
            <a:r>
              <a:rPr lang="ru-RU" sz="1200" dirty="0" err="1" smtClean="0"/>
              <a:t>Дюймовочка</a:t>
            </a:r>
            <a:r>
              <a:rPr lang="ru-RU" sz="1200" dirty="0" smtClean="0"/>
              <a:t>», «Золушка»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1200" dirty="0" smtClean="0"/>
              <a:t>дети    6-7лет     сентябрь  2021г. обследовалось  10детей</a:t>
            </a:r>
            <a:endParaRPr lang="ru-RU" sz="1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75656" y="1556792"/>
          <a:ext cx="583954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403648" y="4077073"/>
          <a:ext cx="655272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24936" cy="590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 диагностики  в  подготовительной группе   на конец года показал улучшение    результатов  по следующим </a:t>
            </a:r>
            <a:r>
              <a:rPr lang="ru-RU" dirty="0" smtClean="0"/>
              <a:t>Результат диагностики  в  подготовительной группе   на конец года показал улучшение    результатов  по следующим критериям:  скольжение на груди на конец года улучшалось на 80%, скольжение на спине на 40%, плавание с пенопластовой доской при помощи движений ног способом кроль на груди на 60%, плавание произвольным способом на 40%, не это,  не  означает, что дети полностью овладевают технически правильными способами плавания. Большинство из них осваивает плавание кролем на груди и на спине в общих чертах. Их движения еще недостаточно слитны и точны, наблюдается нарушение ритма. Конечной целью не является обучение спортивному плаванию. Дети должны освоиться с водой, преодолеть водобоязнь, получить азы техники плавания. Главное необходимо научить маленьких пловцов пользоваться приобретенными навыками в различных сочетаниях и в самых разнообразных упражнениях, заложив прочную основу для дальнейших занятий, выработать привычку к навыкам здорового образа жизни. На этом этапе продолжается усвоение и совершенствование плавательных движений. В играх и упражнениях воспитывается самостоятельность, организованность, решительность, уверенность в своих силах, инициативность, умение творчески использовать приобретенные навыки.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/>
              <a:t>Группы в которых проводились занятия по плаванию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Количество групп: 8 (2 младшая - 1гр, средняя-2гр.,  старшие -2гр,  подготовительные -2гр. </a:t>
            </a:r>
            <a:br>
              <a:rPr lang="ru-RU" sz="2000" b="1" dirty="0" smtClean="0"/>
            </a:br>
            <a:r>
              <a:rPr lang="ru-RU" sz="2000" b="1" dirty="0" smtClean="0"/>
              <a:t>  Всего детей:  59чел. Возраст детей: от 3 до 7 лет на начало и конец  года.</a:t>
            </a:r>
            <a:br>
              <a:rPr lang="ru-RU" sz="2000" b="1" dirty="0" smtClean="0"/>
            </a:br>
            <a:r>
              <a:rPr lang="ru-RU" sz="2000" b="1" dirty="0" smtClean="0"/>
              <a:t>  Мальчиков: 36, девочек:  23.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течение года дети развивались в соответствии с  возрастом, изучили программный материал и показали позитивную динамику в области  физическое развитие -  </a:t>
            </a:r>
            <a:r>
              <a:rPr lang="ru-RU" dirty="0" err="1" smtClean="0"/>
              <a:t>бассейн.На</a:t>
            </a:r>
            <a:r>
              <a:rPr lang="ru-RU" dirty="0" smtClean="0"/>
              <a:t> протяжении всего учебного года особо уделялось большое внимание укреплению здоровья детей. На занятиях с детьми использовалось стандартное и нестандартное оборудование.  Это помогает решить поставленные задачи в воде.   На  занятиях   дети  используют мячи, круги, лопатки, различные игрушки, плавательные </a:t>
            </a:r>
            <a:r>
              <a:rPr lang="ru-RU" dirty="0" err="1" smtClean="0"/>
              <a:t>досточки</a:t>
            </a:r>
            <a:r>
              <a:rPr lang="ru-RU" dirty="0" smtClean="0"/>
              <a:t>, геометрические фигуры из легкого плавучего материала. В прошлом году было закуплено очень нужное оборудование </a:t>
            </a:r>
            <a:r>
              <a:rPr lang="ru-RU" dirty="0" err="1" smtClean="0"/>
              <a:t>снудлы</a:t>
            </a:r>
            <a:r>
              <a:rPr lang="ru-RU" dirty="0" smtClean="0"/>
              <a:t> и колобашки . Основной задачей вспомогательного инвентаря для обучения является помощь в удержании равновесия на воде занимающегося.Это оборудование помогло решить ряд поставленных задач, обучая детей плаванию.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Провожу физкультурные занятия с детьми группы раннего развития - 1гр. и 1 младшей группой  -2 гр. Всего детей 42 чел. Возраст детей  от 1,7 до 3 лет.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Выполнение программных требований предусматривало учет возрастных и индивидуальных особенностей детей, состояния их здоровья, физического развития и физической подготовленности.</a:t>
            </a:r>
          </a:p>
          <a:p>
            <a:r>
              <a:rPr lang="ru-RU" dirty="0" smtClean="0"/>
              <a:t>Физкультурно-оздоровительная работа осуществляется мною через различные формы двигательной активности детей: физкультурные занятия, спортивные и подвижные игры, физкультурные праздники и развлечения, утреннюю зарядку.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Пополнена развивающая среда новым оборудованием яркими мешочками,  разноцветными флажками, дорожкой из гороха.</a:t>
            </a:r>
            <a:endParaRPr lang="ru-RU" sz="2000" dirty="0"/>
          </a:p>
        </p:txBody>
      </p:sp>
      <p:pic>
        <p:nvPicPr>
          <p:cNvPr id="4" name="Содержимое 3" descr="C:\Users\тьбтьб\Searches\Desktop\DSC0348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6805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тьбтьб\Searches\Desktop\DSC034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39604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тьбтьб\Searches\Desktop\DSC034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933056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ьбтьб\Searches\Desktop\DSC034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42493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5620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Проводились спортивные развлечения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36712"/>
            <a:ext cx="38884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Спортивное развлечение посвященное 23 февраля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F:\фотки\23 февраля неваляшки\IMG-20220218-WA01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72816"/>
            <a:ext cx="4392612" cy="4752528"/>
          </a:xfrm>
          <a:prstGeom prst="rect">
            <a:avLst/>
          </a:prstGeom>
          <a:noFill/>
        </p:spPr>
      </p:pic>
      <p:pic>
        <p:nvPicPr>
          <p:cNvPr id="2051" name="Picture 3" descr="F:\фотки\23 февраля неваляшки\IMG-20220218-WA01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9"/>
            <a:ext cx="4114800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 Проводились спортивные развлечения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«Праздник  юные туристы» </a:t>
            </a:r>
            <a:r>
              <a:rPr lang="ru-RU" sz="2200" b="1" dirty="0" smtClean="0">
                <a:solidFill>
                  <a:srgbClr val="FF0000"/>
                </a:solidFill>
              </a:rPr>
              <a:t>подготовительные группы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F:\Праздник туриста\IMG_20210817_1233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81" y="1556792"/>
            <a:ext cx="3573887" cy="45693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44008" y="5373216"/>
            <a:ext cx="4104456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«Праздник  с клоуном» </a:t>
            </a:r>
            <a:r>
              <a:rPr lang="ru-RU" sz="2000" b="1" dirty="0" smtClean="0">
                <a:solidFill>
                  <a:srgbClr val="FF0000"/>
                </a:solidFill>
              </a:rPr>
              <a:t>2 мл. группа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F:\IMG-20210309-WA0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3936752" cy="381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Участвовала в проекте с гр. «Неваляшки»  посвященному дню защитников Отечества</a:t>
            </a:r>
            <a:endParaRPr lang="ru-RU" sz="2800" dirty="0"/>
          </a:p>
        </p:txBody>
      </p:sp>
      <p:pic>
        <p:nvPicPr>
          <p:cNvPr id="4" name="Содержимое 3" descr="C:\Users\тьбтьб\Searches\Desktop\DSC034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7992887" cy="44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76672"/>
            <a:ext cx="447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/>
              <a:t>Мои достижения за 2021-2022 учебный год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80728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1400" dirty="0" smtClean="0"/>
              <a:t>Оценочные тесты по 7 двигательным способностям детей     1 младшей группы «Неваляшки» «Петушок»  по физической культуре , дети     2-3 лет     сентябрь  2021г. обследовалось  18 детей</a:t>
            </a:r>
            <a:endParaRPr lang="ru-RU" sz="14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79512" y="1757082"/>
          <a:ext cx="8496944" cy="469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76672"/>
            <a:ext cx="447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/>
              <a:t>Мои достижения за 2021-2022 учебный год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08720"/>
            <a:ext cx="7425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dirty="0" smtClean="0"/>
              <a:t>Оценочные тесты по 7 двигательным способностям детей     1 младшей группы «Неваляшки» «Петушок»  по физической культуре , дети     2-3 лет      м ай  2022г. обследовалось  18 детей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11560" y="2060848"/>
          <a:ext cx="80648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80920" cy="5976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7544" y="2591815"/>
            <a:ext cx="77768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младшая группа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Петушок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Неваляшки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сравнительный анализ данных мониторинга показывает положительную динамику уровня развития детей согласно требованию программы 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 дети умеют ходить и бегать не наталкиваясь друг на друга;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Умеют прыгать на двух ногах на месте, с передвижением вперед;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*Умеют брать, держать, переносить, класть, бросать, катать мяч;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*Умеют ползать, подлезать, и перелезать, через бревно.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Имеют представления о значении разных  органов :уши, глаза, нос, руки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000" dirty="0" smtClean="0"/>
              <a:t> Уровень физического развития детей средний и высокий. Что подтверждает эффективность   физкультурно-оздоровительной работы в ДОУ.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95536" y="605298"/>
            <a:ext cx="82809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развития физических качеств и навыков у дошкольников на начало 2021 - 2022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года составил: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Согласно наблюдениям  дети в группе раннего развития «Белочка», научились слушать, повторять простые движения, ходить по дорожке, проползать под мостиком, неуверенно прыгать, собирать предметы, принимать участие в играх повторяя движения.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течении года принимала участие в  спартакиаде коллективов образовательных учреждений Искитимского района : «Настольный теннис», «Кросс наций»</a:t>
            </a:r>
            <a:endParaRPr lang="ru-RU" sz="2400" dirty="0"/>
          </a:p>
        </p:txBody>
      </p:sp>
      <p:pic>
        <p:nvPicPr>
          <p:cNvPr id="3074" name="Picture 2" descr="F:\фотки\IMG_20220129_1049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3075" name="Picture 3" descr="F:\фотки\Кросс наций\IMG-20200919-WA0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484784"/>
            <a:ext cx="3394472" cy="4641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643866" cy="164304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5953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Программно- методический комплекс.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27584" y="1700808"/>
          <a:ext cx="7416824" cy="2153285"/>
        </p:xfrm>
        <a:graphic>
          <a:graphicData uri="http://schemas.openxmlformats.org/drawingml/2006/table">
            <a:tbl>
              <a:tblPr/>
              <a:tblGrid>
                <a:gridCol w="7416824"/>
              </a:tblGrid>
              <a:tr h="21532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Дополнительные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Е.К.Воронова «Программа обучения детей по плаванию в детском саду», . Осокина Т.И. «Как учить детей плавать», . Осокина Т.И., Тимофеева Е.А.,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Богина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Т.Л. «Обучение плаванию в детском саду», Левин Г. «Плавание для малышей»., И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Хаазе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«Игры в воде и под водой», Н.Г.Соколова «»плавание и здоровье малыша»,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Л.Ф.Ерермеева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«Научите ребенка плавать»,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50825" y="1060881"/>
            <a:ext cx="5953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Основная общеобразовательная  программа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DCIM\101MSDCF\DSC031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63688" y="3501008"/>
            <a:ext cx="2664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1MSDCF\DSC03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 flipV="1">
            <a:off x="4463988" y="3609020"/>
            <a:ext cx="25922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течении года принимала участие в  спартакиаде коллективов образовательных учреждений Искитимского района : по  «Лыжным гонкам», « Плаванию»</a:t>
            </a:r>
            <a:endParaRPr lang="ru-RU" sz="2400" dirty="0"/>
          </a:p>
        </p:txBody>
      </p:sp>
      <p:pic>
        <p:nvPicPr>
          <p:cNvPr id="5" name="Содержимое 4" descr="C:\Users\тьбтьб\Searches\Desktop\DSC0350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4008760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тьбтьб\Searches\Desktop\DSC03505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00200"/>
            <a:ext cx="3648720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ьбтьб\Searches\Desktop\DSC03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104456" cy="5904656"/>
          </a:xfrm>
          <a:prstGeom prst="rect">
            <a:avLst/>
          </a:prstGeom>
          <a:noFill/>
        </p:spPr>
      </p:pic>
      <p:pic>
        <p:nvPicPr>
          <p:cNvPr id="6" name="Рисунок 5" descr="C:\Users\тьбтьб\Searches\Desktop\DSC035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3924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3491880" cy="612068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564949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C:\Users\тьбтьб\Searches\Desktop\DSC035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04664"/>
            <a:ext cx="532859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Имею общественное признание профессионализма  между участниками образовательных отношений: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2386608" cy="5145435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Приняла участие в конкурсе поздравлений «Новогодняя сказка» от </a:t>
            </a:r>
            <a:r>
              <a:rPr lang="ru-RU" sz="2400" dirty="0" err="1" smtClean="0"/>
              <a:t>Линевского</a:t>
            </a:r>
            <a:r>
              <a:rPr lang="ru-RU" sz="2400" dirty="0" smtClean="0"/>
              <a:t> дома культуры 2021г. </a:t>
            </a:r>
          </a:p>
          <a:p>
            <a:endParaRPr lang="ru-RU" sz="2400" dirty="0" smtClean="0"/>
          </a:p>
          <a:p>
            <a:r>
              <a:rPr lang="ru-RU" sz="2400" dirty="0" smtClean="0"/>
              <a:t>Участвовала в общепоселковой </a:t>
            </a:r>
            <a:r>
              <a:rPr lang="ru-RU" sz="2400" dirty="0" err="1" smtClean="0"/>
              <a:t>выстовке</a:t>
            </a:r>
            <a:r>
              <a:rPr lang="ru-RU" sz="2400" dirty="0" smtClean="0"/>
              <a:t> кукол </a:t>
            </a:r>
            <a:r>
              <a:rPr lang="ru-RU" sz="2400" dirty="0" err="1" smtClean="0"/>
              <a:t>Маслениц</a:t>
            </a:r>
            <a:r>
              <a:rPr lang="ru-RU" sz="2400" dirty="0" smtClean="0"/>
              <a:t> 2021г.</a:t>
            </a:r>
          </a:p>
          <a:p>
            <a:endParaRPr lang="ru-RU" sz="2400" dirty="0"/>
          </a:p>
        </p:txBody>
      </p:sp>
      <p:pic>
        <p:nvPicPr>
          <p:cNvPr id="5" name="Содержимое 4" descr="C:\Users\тьбтьб\Searches\Desktop\DSC0350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57606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490066"/>
          </a:xfrm>
          <a:solidFill>
            <a:srgbClr val="FFCCCC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развлечениях и утренниках.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Принимала участие  в оформлении музыкального зала для утренников, изготавливала костюмы декорацию, участвовала в утренниках в качестве персонажей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671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Активно  участвую  в работе методических объединений, других педагогических сообществ: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Участвовала в районном семинаре для педагогов ДОУ по теме: «Формирование навыков функциональной грамотности у детей дошкольного возраста через инновационные формы образовательной деятельности» где представила свой опыт по теме: «Взаимодействие воспитателя и инструктора по плаванию в работе по развитию элементарных математических представлений» 2021г.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546032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Активно занимаюсь самообразованием и  повышением квалификации: 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43192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Прошла обучение </a:t>
            </a:r>
            <a:r>
              <a:rPr lang="ru-RU" dirty="0" err="1" smtClean="0"/>
              <a:t>НИПКиПКРО</a:t>
            </a:r>
            <a:r>
              <a:rPr lang="ru-RU" dirty="0" smtClean="0"/>
              <a:t> по программе  « Организация и содержание </a:t>
            </a:r>
            <a:r>
              <a:rPr lang="ru-RU" dirty="0" err="1" smtClean="0"/>
              <a:t>тютерского</a:t>
            </a:r>
            <a:r>
              <a:rPr lang="ru-RU" dirty="0" smtClean="0"/>
              <a:t> сопровождения обучающихся с ограниченными возможностями здоровья в условиях образовательных организаций» в объеме72 часов 2022г.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www.fotokanal.com/images/56/lilac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127" y="301853"/>
            <a:ext cx="8183839" cy="38779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 </a:t>
            </a: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знание, терпение,</a:t>
            </a:r>
            <a:b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упорство и любовь –</a:t>
            </a:r>
            <a:b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Вот главные этапы 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работе инструктора 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физической культуре!»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4725144"/>
            <a:ext cx="5848701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Вас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9322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692695"/>
            <a:ext cx="7772400" cy="864097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Тема самообразования:  « Современное оборудование  как средство оздоровления и обучения детей плаванию».</a:t>
            </a:r>
            <a:br>
              <a:rPr lang="ru-RU" sz="2700" dirty="0" smtClean="0"/>
            </a:br>
            <a:r>
              <a:rPr lang="ru-RU" sz="2700" dirty="0" smtClean="0"/>
              <a:t> </a:t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640960" cy="4968552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sz="2400" dirty="0"/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Обучать плаванию и  оздоравливать  детей  дошкольного возраста используя   нестандартное и  современное оборудование в бассейне.    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chemeClr val="tx1"/>
                </a:solidFill>
              </a:rPr>
              <a:t>  -Сформировать двигательные умения и навыки при обучении  детей плаванию используя нестандартное оборудование  и современное -  </a:t>
            </a:r>
            <a:r>
              <a:rPr lang="ru-RU" sz="2800" dirty="0" err="1" smtClean="0">
                <a:solidFill>
                  <a:schemeClr val="tx1"/>
                </a:solidFill>
              </a:rPr>
              <a:t>нудлс</a:t>
            </a:r>
            <a:r>
              <a:rPr lang="ru-RU" sz="2800" dirty="0" smtClean="0">
                <a:solidFill>
                  <a:schemeClr val="tx1"/>
                </a:solidFill>
              </a:rPr>
              <a:t> и калабашки.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 - Создавать условия для оздоровления детей на занятиях в сухом бассейне.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 - Пополнить развивающую предметно-пространственную среду бассейна  дидактическим,  нестандартным и современным оборудованием.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 - Повысить  компетентность родителей   в вопросах оздоровления  и обучения детей плаванию,  используя современное и нестандартное оборудование.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  <a:p>
            <a:pPr algn="just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45514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Взаимодействие  с педагогами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126055"/>
          </a:xfrm>
          <a:solidFill>
            <a:srgbClr val="CC99FF"/>
          </a:solidFill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Осуществлялась тесная взаимосвязь со всеми участниками образовательного процесса (воспитателями, специалистами ДОУ):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ознакомление воспитателей и специалистов с итогами диагностики детей группы;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информация о задачах обучения;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совместное планирование по взаимодействию в реализации  оздоровительных мероприятий воспитателей и специалистов ДОУ с учетом возрастных возможностей и особенностей   воспитанников системы мер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подбор музыкального репертуара  спортивного  инвентаря в соответствии с возможностями детей.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303036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603778" cy="7388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в педсоветах: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000108"/>
            <a:ext cx="8320438" cy="5597244"/>
          </a:xfrm>
          <a:solidFill>
            <a:srgbClr val="CC99FF"/>
          </a:solidFill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тема: Современные технологии  построения партнерских взаимоотношений семьи и ДОО.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котором выступила с докладом, что важной формой оздоровительной работы в детском саду является плавание. Перед плаванием с детьми на суше проводится разминка-  сухое плавание. Для тех детей которые часто болеют и не посещают детский сад, мною было записано видео с комплексом упражнений для сухого плавания. Таким образом  привлекаем родителей к активному участию в обучении детей в домашних ус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ловиях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499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родителями</a:t>
            </a:r>
            <a:br>
              <a:rPr lang="ru-RU" dirty="0" smtClean="0"/>
            </a:br>
            <a:r>
              <a:rPr lang="ru-RU" sz="3100" dirty="0" smtClean="0"/>
              <a:t>(консультации):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896544"/>
          </a:xfrm>
          <a:solidFill>
            <a:srgbClr val="CC99FF"/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Утренняя гимнастика дома.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Подвижные игры с </a:t>
            </a:r>
            <a:r>
              <a:rPr lang="ru-RU" dirty="0" err="1" smtClean="0"/>
              <a:t>нудлсами</a:t>
            </a:r>
            <a:r>
              <a:rPr lang="ru-RU" dirty="0" smtClean="0"/>
              <a:t>  приносят пользу для для здоровья.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Правило безопасности на воде для детей и родителей.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Комплексы дыхательных упражнений для детей.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Что такое колобашка и   </a:t>
            </a:r>
            <a:r>
              <a:rPr lang="ru-RU" dirty="0" err="1" smtClean="0"/>
              <a:t>нудлс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Для  чего нужны колобашки.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2868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72221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cs typeface="Aharoni" pitchFamily="2" charset="-79"/>
              </a:rPr>
              <a:t>И</a:t>
            </a:r>
            <a:r>
              <a:rPr lang="ru-RU" sz="2400" b="1" dirty="0" smtClean="0">
                <a:cs typeface="Aharoni" pitchFamily="2" charset="-79"/>
              </a:rPr>
              <a:t>нформационный стенд:</a:t>
            </a:r>
            <a:endParaRPr lang="ru-RU" sz="2400" dirty="0">
              <a:cs typeface="Aharoni" pitchFamily="2" charset="-79"/>
            </a:endParaRPr>
          </a:p>
          <a:p>
            <a:pPr lvl="0"/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01728" y="4387791"/>
            <a:ext cx="407699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142805"/>
            <a:ext cx="4120973" cy="41549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Консультации для воспитателей</a:t>
            </a:r>
          </a:p>
          <a:p>
            <a:pPr lvl="0"/>
            <a:r>
              <a:rPr lang="ru-RU" b="1" dirty="0" smtClean="0"/>
              <a:t>-«Взаимодействие инструктора по физической культуре с воспитателями ДОУ»</a:t>
            </a:r>
          </a:p>
          <a:p>
            <a:pPr lvl="0">
              <a:buFontTx/>
              <a:buChar char="-"/>
            </a:pPr>
            <a:r>
              <a:rPr lang="ru-RU" b="1" dirty="0" smtClean="0"/>
              <a:t>«Координация действий инструктора по физической культуре и воспитателя- на занятиях по физической культуре»</a:t>
            </a:r>
          </a:p>
          <a:p>
            <a:pPr lvl="0">
              <a:buFontTx/>
              <a:buChar char="-"/>
            </a:pPr>
            <a:r>
              <a:rPr lang="ru-RU" b="1" dirty="0" smtClean="0"/>
              <a:t>- «Планирование и организация спортивных игр на прогулке</a:t>
            </a:r>
          </a:p>
          <a:p>
            <a:pPr lvl="0">
              <a:buFontTx/>
              <a:buChar char="-"/>
            </a:pPr>
            <a:r>
              <a:rPr lang="ru-RU" b="1" dirty="0" smtClean="0"/>
              <a:t>- « Предметно развивающая среда, как средство </a:t>
            </a:r>
            <a:r>
              <a:rPr lang="ru-RU" b="1" dirty="0" err="1" smtClean="0"/>
              <a:t>оздовления</a:t>
            </a:r>
            <a:r>
              <a:rPr lang="ru-RU" b="1" dirty="0" smtClean="0"/>
              <a:t>,  повышения интереса детей к играм»</a:t>
            </a:r>
          </a:p>
          <a:p>
            <a:pPr lvl="0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4536504" cy="50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C:\Users\тьбтьб\Searches\Desktop\Новая папка (2)\DSC031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2484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25771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2093</Words>
  <Application>Microsoft Office PowerPoint</Application>
  <PresentationFormat>Экран (4:3)</PresentationFormat>
  <Paragraphs>166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   Цель – создание условий,  для обучения детей дошкольного возраста плаванию, закаливание и укрепление детского организма; обеспечивающих овладение ребёнком нормами   разностороннего физического развития, способствующих развитию  опорно – двигательного аппарата, сердечно – сосудистой, дыхательной и нервной системы; коммуникативных способностей ребёнка в соответствии с возрастными и индивидуальными возможностями.   </vt:lpstr>
      <vt:lpstr>Группы в которых проводились занятия по плаванию Количество групп: 8 (2 младшая - 1гр, средняя-2гр.,  старшие -2гр,  подготовительные -2гр.    Всего детей:  59чел. Возраст детей: от 3 до 7 лет на начало и конец  года.   Мальчиков: 36, девочек:  23. </vt:lpstr>
      <vt:lpstr> </vt:lpstr>
      <vt:lpstr>  Тема самообразования:  « Современное оборудование  как средство оздоровления и обучения детей плаванию».   </vt:lpstr>
      <vt:lpstr>Взаимодействие  с педагогами</vt:lpstr>
      <vt:lpstr>Участие в педсоветах:</vt:lpstr>
      <vt:lpstr>Работа с родителями (консультации):</vt:lpstr>
      <vt:lpstr>Слайд 9</vt:lpstr>
      <vt:lpstr>          Консультации для родителей . </vt:lpstr>
      <vt:lpstr>Буклеты для родителей</vt:lpstr>
      <vt:lpstr> Пополнела картотеку новыми играми в воде, технологическими картами,схемами</vt:lpstr>
      <vt:lpstr>Слайд 13</vt:lpstr>
      <vt:lpstr>Использую в своей работе методику загадка и мои достижения</vt:lpstr>
      <vt:lpstr>Пополнена развивающая среда новым оборудованием яркими  плавающим конструктором, снудлами, колобашками.</vt:lpstr>
      <vt:lpstr>Слайд 16</vt:lpstr>
      <vt:lpstr>Слайд 17</vt:lpstr>
      <vt:lpstr>Слайд 18</vt:lpstr>
      <vt:lpstr>  Участие в семинарах  тема: «Взаимодействие воспитателя и инструктора по плаванию в  работе по развитию элементарных математических представлений»     </vt:lpstr>
      <vt:lpstr>Мои достижения за 2021-2022 учебный год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Провожу физкультурные занятия с детьми группы раннего развития - 1гр. и 1 младшей группой  -2 гр. Всего детей 42 чел. Возраст детей  от 1,7 до 3 лет.</vt:lpstr>
      <vt:lpstr>Пополнена развивающая среда новым оборудованием яркими мешочками,  разноцветными флажками, дорожкой из гороха.</vt:lpstr>
      <vt:lpstr>Слайд 32</vt:lpstr>
      <vt:lpstr> Проводились спортивные развлечения</vt:lpstr>
      <vt:lpstr> Проводились спортивные развлечения  «Праздник  юные туристы» подготовительные группы</vt:lpstr>
      <vt:lpstr>Участвовала в проекте с гр. «Неваляшки»  посвященному дню защитников Отечества</vt:lpstr>
      <vt:lpstr>Слайд 36</vt:lpstr>
      <vt:lpstr>Слайд 37</vt:lpstr>
      <vt:lpstr>Слайд 38</vt:lpstr>
      <vt:lpstr>В течении года принимала участие в  спартакиаде коллективов образовательных учреждений Искитимского района : «Настольный теннис», «Кросс наций»</vt:lpstr>
      <vt:lpstr>В течении года принимала участие в  спартакиаде коллективов образовательных учреждений Искитимского района : по  «Лыжным гонкам», « Плаванию»</vt:lpstr>
      <vt:lpstr>Слайд 41</vt:lpstr>
      <vt:lpstr> </vt:lpstr>
      <vt:lpstr>Имею общественное признание профессионализма  между участниками образовательных отношений:  </vt:lpstr>
      <vt:lpstr>Участие в развлечениях и утренниках.</vt:lpstr>
      <vt:lpstr>Активно  участвую  в работе методических объединений, других педагогических сообществ: </vt:lpstr>
      <vt:lpstr> Активно занимаюсь самообразованием и  повышением квалификации:  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242</cp:revision>
  <dcterms:created xsi:type="dcterms:W3CDTF">2013-05-25T11:26:53Z</dcterms:created>
  <dcterms:modified xsi:type="dcterms:W3CDTF">2022-05-26T06:23:37Z</dcterms:modified>
</cp:coreProperties>
</file>