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43"/>
  </p:notesMasterIdLst>
  <p:sldIdLst>
    <p:sldId id="256" r:id="rId2"/>
    <p:sldId id="257" r:id="rId3"/>
    <p:sldId id="260" r:id="rId4"/>
    <p:sldId id="266" r:id="rId5"/>
    <p:sldId id="258" r:id="rId6"/>
    <p:sldId id="259" r:id="rId7"/>
    <p:sldId id="271" r:id="rId8"/>
    <p:sldId id="272" r:id="rId9"/>
    <p:sldId id="268" r:id="rId10"/>
    <p:sldId id="261" r:id="rId11"/>
    <p:sldId id="288" r:id="rId12"/>
    <p:sldId id="290" r:id="rId13"/>
    <p:sldId id="291" r:id="rId14"/>
    <p:sldId id="297" r:id="rId15"/>
    <p:sldId id="269" r:id="rId16"/>
    <p:sldId id="265" r:id="rId17"/>
    <p:sldId id="277" r:id="rId18"/>
    <p:sldId id="275" r:id="rId19"/>
    <p:sldId id="279" r:id="rId20"/>
    <p:sldId id="286" r:id="rId21"/>
    <p:sldId id="287" r:id="rId22"/>
    <p:sldId id="289" r:id="rId23"/>
    <p:sldId id="264" r:id="rId24"/>
    <p:sldId id="280" r:id="rId25"/>
    <p:sldId id="281" r:id="rId26"/>
    <p:sldId id="282" r:id="rId27"/>
    <p:sldId id="283" r:id="rId28"/>
    <p:sldId id="284" r:id="rId29"/>
    <p:sldId id="285" r:id="rId30"/>
    <p:sldId id="292" r:id="rId31"/>
    <p:sldId id="293" r:id="rId32"/>
    <p:sldId id="294" r:id="rId33"/>
    <p:sldId id="296" r:id="rId34"/>
    <p:sldId id="295" r:id="rId35"/>
    <p:sldId id="299" r:id="rId36"/>
    <p:sldId id="262" r:id="rId37"/>
    <p:sldId id="298" r:id="rId38"/>
    <p:sldId id="270" r:id="rId39"/>
    <p:sldId id="273" r:id="rId40"/>
    <p:sldId id="267" r:id="rId41"/>
    <p:sldId id="274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Сформированность критериев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25-4DA1-9829-3913D1BFB4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25-4DA1-9829-3913D1BFB4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525-4DA1-9829-3913D1BFB4DD}"/>
              </c:ext>
            </c:extLst>
          </c:dPt>
          <c:cat>
            <c:strRef>
              <c:f>Лист1!$A$2:$A$4</c:f>
              <c:strCache>
                <c:ptCount val="3"/>
                <c:pt idx="0">
                  <c:v>Не сформированы</c:v>
                </c:pt>
                <c:pt idx="1">
                  <c:v>В стадии формирования</c:v>
                </c:pt>
                <c:pt idx="2">
                  <c:v>Сформированы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</c:v>
                </c:pt>
                <c:pt idx="1">
                  <c:v>28.5</c:v>
                </c:pt>
                <c:pt idx="2" formatCode="General">
                  <c:v>71.5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B6-49AD-BD7C-391D2B729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647A1-0473-4BA1-B5C9-BAC40FB9D4E8}" type="datetimeFigureOut">
              <a:rPr lang="ru-RU" smtClean="0"/>
              <a:t>06.06.2025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6922B-87FA-49F9-8351-E56E81965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586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6922B-87FA-49F9-8351-E56E81965989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273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612" y="1287255"/>
            <a:ext cx="10493187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6/6/2025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163208"/>
            <a:ext cx="10515597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51770"/>
            <a:ext cx="3055712" cy="140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павел\Desktop\2829_html_m30fbcad6.png">
            <a:extLst>
              <a:ext uri="{FF2B5EF4-FFF2-40B4-BE49-F238E27FC236}">
                <a16:creationId xmlns:a16="http://schemas.microsoft.com/office/drawing/2014/main" id="{DB186838-1570-DF36-7385-94F49B3DC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456" y="944924"/>
            <a:ext cx="7038386" cy="47549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94649" y="27984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  <a:r>
              <a:rPr kumimoji="0" lang="ru-RU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Искитимского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района Новосибирской области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 сад  комбинированного вида «Красная шапочка»  </a:t>
            </a:r>
            <a:r>
              <a:rPr kumimoji="0" lang="ru-RU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Линево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25392" y="550218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Аналитический отчет за 2024-2025 учебный год</a:t>
            </a:r>
          </a:p>
          <a:p>
            <a:pPr algn="ctr"/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Группа «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Дюймовочка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»</a:t>
            </a:r>
          </a:p>
          <a:p>
            <a:pPr algn="ctr"/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Воспитатели: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Мечкова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Нина Евгеньевна</a:t>
            </a:r>
            <a:br>
              <a:rPr lang="ru-RU" i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Бова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25000"/>
                  </a:schemeClr>
                </a:solidFill>
              </a:rPr>
              <a:t>Карина</a:t>
            </a:r>
            <a:r>
              <a:rPr lang="ru-RU" i="1" dirty="0">
                <a:solidFill>
                  <a:schemeClr val="bg2">
                    <a:lumMod val="25000"/>
                  </a:schemeClr>
                </a:solidFill>
              </a:rPr>
              <a:t> Витальевна</a:t>
            </a:r>
          </a:p>
        </p:txBody>
      </p:sp>
    </p:spTree>
    <p:extLst>
      <p:ext uri="{BB962C8B-B14F-4D97-AF65-F5344CB8AC3E}">
        <p14:creationId xmlns:p14="http://schemas.microsoft.com/office/powerpoint/2010/main" val="3534066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FDnI8ukElc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013" y="445653"/>
            <a:ext cx="4497532" cy="5996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dek7mx9Rj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9232" y="427182"/>
            <a:ext cx="4511386" cy="6015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1997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1XDPg1-Wr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284" y="542725"/>
            <a:ext cx="3815196" cy="5944339"/>
          </a:xfrm>
          <a:prstGeom prst="rect">
            <a:avLst/>
          </a:prstGeom>
        </p:spPr>
      </p:pic>
      <p:pic>
        <p:nvPicPr>
          <p:cNvPr id="3" name="Рисунок 2" descr="SDkXPzxTzF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528" y="542727"/>
            <a:ext cx="3905251" cy="4638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tePmqdaaCB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12" y="542726"/>
            <a:ext cx="2994024" cy="4638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-pET0XUHK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7705" y="243872"/>
            <a:ext cx="3693968" cy="4925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gzqhrBbtC-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05" y="199907"/>
            <a:ext cx="3518060" cy="4926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nq7MEyXS39k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668" y="233218"/>
            <a:ext cx="3638550" cy="485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Gs7v90b2G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459" y="235526"/>
            <a:ext cx="3595255" cy="47936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OFP4yRLh0_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578" y="274783"/>
            <a:ext cx="4178876" cy="48652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в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06" y="288635"/>
            <a:ext cx="3541568" cy="5017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340000">
            <a:off x="2552486" y="637831"/>
            <a:ext cx="6406230" cy="5220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1436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ynDzzOsXP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72" y="626918"/>
            <a:ext cx="6109855" cy="4582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0gWnrXd9ni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2" y="626918"/>
            <a:ext cx="3721677" cy="4962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82865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MKyITP03K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232" y="436417"/>
            <a:ext cx="4151168" cy="5534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JdB25k7L1w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909" y="741218"/>
            <a:ext cx="6123709" cy="4592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0675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512" y="378338"/>
            <a:ext cx="6758538" cy="6141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633" y="378337"/>
            <a:ext cx="4437247" cy="4982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983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9261" y="2905780"/>
            <a:ext cx="700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Lucida Console" pitchFamily="49" charset="0"/>
              </a:rPr>
              <a:t>Масленица</a:t>
            </a:r>
          </a:p>
        </p:txBody>
      </p:sp>
      <p:pic>
        <p:nvPicPr>
          <p:cNvPr id="4" name="Рисунок 3" descr="2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873" y="1454728"/>
            <a:ext cx="6373091" cy="47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67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8987" y="257842"/>
            <a:ext cx="390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ДЕЯТЕЛЬНОСТЬ ПЕДАГОГОВ</a:t>
            </a:r>
            <a:r>
              <a:rPr lang="en-BZ" dirty="0"/>
              <a:t>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06437" y="692049"/>
            <a:ext cx="7920000" cy="9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Бова</a:t>
            </a:r>
            <a:r>
              <a:rPr lang="ru-RU" dirty="0"/>
              <a:t> </a:t>
            </a:r>
            <a:r>
              <a:rPr lang="ru-RU" dirty="0" err="1"/>
              <a:t>Карина</a:t>
            </a:r>
            <a:r>
              <a:rPr lang="ru-RU" dirty="0"/>
              <a:t> Витальевна </a:t>
            </a:r>
            <a:r>
              <a:rPr lang="en-BZ" dirty="0"/>
              <a:t>:</a:t>
            </a:r>
            <a:endParaRPr lang="ru-RU" dirty="0"/>
          </a:p>
          <a:p>
            <a:r>
              <a:rPr lang="ru-RU" dirty="0"/>
              <a:t>•Участие в общественной жизни ДОУ: участие в утренниках; участие в конкурсах.</a:t>
            </a:r>
          </a:p>
          <a:p>
            <a:endParaRPr lang="ru-RU" dirty="0"/>
          </a:p>
        </p:txBody>
      </p:sp>
      <p:pic>
        <p:nvPicPr>
          <p:cNvPr id="8" name="Рисунок 7" descr="e--0efsulV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468" y="1004454"/>
            <a:ext cx="1948295" cy="25977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58836" y="1637253"/>
            <a:ext cx="4821382" cy="118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Тема по самообразованию:</a:t>
            </a:r>
          </a:p>
          <a:p>
            <a:r>
              <a:rPr lang="ru-RU" b="1" dirty="0"/>
              <a:t>«Развитие мелкой моторики </a:t>
            </a:r>
            <a:endParaRPr lang="ru-RU" dirty="0"/>
          </a:p>
          <a:p>
            <a:r>
              <a:rPr lang="ru-RU" b="1" dirty="0"/>
              <a:t>у детей дошкольного возраста </a:t>
            </a:r>
            <a:endParaRPr lang="ru-RU" dirty="0"/>
          </a:p>
          <a:p>
            <a:r>
              <a:rPr lang="ru-RU" b="1" dirty="0"/>
              <a:t>через нетрадиционные техники рисования»</a:t>
            </a:r>
            <a:endParaRPr lang="ru-RU" dirty="0"/>
          </a:p>
          <a:p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86545" y="2845566"/>
            <a:ext cx="90054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Цель самообразования: </a:t>
            </a:r>
          </a:p>
          <a:p>
            <a:pPr lvl="0"/>
            <a:r>
              <a:rPr lang="ru-RU" dirty="0"/>
              <a:t>1.Развить и укрепить мелкую моторику у детей дошкольного возраста;</a:t>
            </a:r>
          </a:p>
          <a:p>
            <a:pPr lvl="0"/>
            <a:r>
              <a:rPr lang="ru-RU" dirty="0"/>
              <a:t>2.Познакомить с различными нетрадиционными техниками рисования;</a:t>
            </a:r>
          </a:p>
          <a:p>
            <a:pPr lvl="0" fontAlgn="base"/>
            <a:r>
              <a:rPr lang="ru-RU" dirty="0"/>
              <a:t>3.Научить детей использовать в рисовании разнообразные материалы и технику, разные способы создания изображения, соединяя в одном рисунке разные материалы с целью получения выразительного образа;</a:t>
            </a:r>
          </a:p>
          <a:p>
            <a:pPr lvl="0" fontAlgn="base"/>
            <a:r>
              <a:rPr lang="ru-RU" dirty="0"/>
              <a:t>4.Создать предметно- развивающую среду для самовыражения детей в творческой деятельности;</a:t>
            </a:r>
          </a:p>
          <a:p>
            <a:pPr lvl="0" fontAlgn="base"/>
            <a:r>
              <a:rPr lang="ru-RU" dirty="0"/>
              <a:t>5.Подвести детей к созданию выразительного образа при изображении предметов и явлений окружающей действительности;</a:t>
            </a:r>
          </a:p>
          <a:p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98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7813" y="552461"/>
            <a:ext cx="851282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Эмоциональное развитие</a:t>
            </a:r>
            <a:r>
              <a:rPr lang="ru-RU" dirty="0"/>
              <a:t>. Ребёнок проявляет любовь к близким, привязанность к воспитателю, доброжелательное отношение к окружающим и сверстникам. Он способен к эмоциональной отзывчивости: может сопереживать, утешать сверстника, помогать ему, стыдиться своих плохих поступков. </a:t>
            </a:r>
          </a:p>
          <a:p>
            <a:r>
              <a:rPr lang="ru-RU" b="1" dirty="0"/>
              <a:t>Игровая деятельность</a:t>
            </a:r>
            <a:r>
              <a:rPr lang="ru-RU" dirty="0"/>
              <a:t>. Игра у ребёнка длится недолго, имеет простой, неразвёрнутый сюжет и одну–две роли. Он пользуется игрушками и предметами-заместителями (например, салфетка замещает одеяло для куклы). </a:t>
            </a:r>
          </a:p>
          <a:p>
            <a:r>
              <a:rPr lang="ru-RU" b="1" dirty="0"/>
              <a:t>Познавательное развитие</a:t>
            </a:r>
            <a:r>
              <a:rPr lang="ru-RU" dirty="0"/>
              <a:t>. К 4 годам дошкольник способен воспринимать фигуры: шар, куб, круг, квадрат, треугольник. Он распознаёт цвета: красный, жёлтый, зелёный, синий, чёрный, белый. </a:t>
            </a:r>
          </a:p>
          <a:p>
            <a:r>
              <a:rPr lang="ru-RU" b="1" dirty="0"/>
              <a:t>Речевое развитие</a:t>
            </a:r>
            <a:r>
              <a:rPr lang="ru-RU" dirty="0"/>
              <a:t>. Ребёнок запоминает много новых слов из сказок, мультиков и разговоров взрослых. Он понимает большую часть того, что ему говорят окружающие, и в состоянии по контексту угадать значения слов, которых не знает. </a:t>
            </a: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>Окружающая ребенка среда должна быть построена таким образом, чтобы поощрять стремление ребенка к самовыражению, игровой деятельности.</a:t>
            </a:r>
            <a:endParaRPr lang="ru-RU" dirty="0"/>
          </a:p>
          <a:p>
            <a:endParaRPr lang="ru-RU" dirty="0"/>
          </a:p>
          <a:p>
            <a:pPr algn="just"/>
            <a:endParaRPr lang="ru-RU" b="0" i="0" u="none" strike="noStrike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34509" y="0"/>
            <a:ext cx="85495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Возрастные особенности детей 3-4 лет.</a:t>
            </a:r>
          </a:p>
        </p:txBody>
      </p:sp>
    </p:spTree>
    <p:extLst>
      <p:ext uri="{BB962C8B-B14F-4D97-AF65-F5344CB8AC3E}">
        <p14:creationId xmlns:p14="http://schemas.microsoft.com/office/powerpoint/2010/main" val="4214965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nb-3ClK_u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668" y="245289"/>
            <a:ext cx="3463241" cy="4617655"/>
          </a:xfrm>
          <a:prstGeom prst="rect">
            <a:avLst/>
          </a:prstGeom>
        </p:spPr>
      </p:pic>
      <p:pic>
        <p:nvPicPr>
          <p:cNvPr id="3" name="Рисунок 2" descr="cvoOt35wQt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414" y="256745"/>
            <a:ext cx="3463241" cy="4617655"/>
          </a:xfrm>
          <a:prstGeom prst="rect">
            <a:avLst/>
          </a:prstGeom>
        </p:spPr>
      </p:pic>
      <p:pic>
        <p:nvPicPr>
          <p:cNvPr id="4" name="Рисунок 3" descr="kucu539vyl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704" y="171217"/>
            <a:ext cx="3463241" cy="461765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xk7rK8nR-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887" y="392727"/>
            <a:ext cx="3300709" cy="4400945"/>
          </a:xfrm>
          <a:prstGeom prst="rect">
            <a:avLst/>
          </a:prstGeom>
        </p:spPr>
      </p:pic>
      <p:pic>
        <p:nvPicPr>
          <p:cNvPr id="3" name="Рисунок 2" descr="O6dWHsEuvx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250" y="293345"/>
            <a:ext cx="3300709" cy="4400945"/>
          </a:xfrm>
          <a:prstGeom prst="rect">
            <a:avLst/>
          </a:prstGeom>
        </p:spPr>
      </p:pic>
      <p:pic>
        <p:nvPicPr>
          <p:cNvPr id="4" name="Рисунок 3" descr="oPnyHSrRhDU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959" y="332509"/>
            <a:ext cx="3300709" cy="440094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kE8JUPsz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5451" y="891584"/>
            <a:ext cx="2516331" cy="3777397"/>
          </a:xfrm>
          <a:prstGeom prst="rect">
            <a:avLst/>
          </a:prstGeom>
        </p:spPr>
      </p:pic>
      <p:pic>
        <p:nvPicPr>
          <p:cNvPr id="3" name="Рисунок 2" descr="U5shLbc7vZ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905" y="845127"/>
            <a:ext cx="2819537" cy="3759382"/>
          </a:xfrm>
          <a:prstGeom prst="rect">
            <a:avLst/>
          </a:prstGeom>
        </p:spPr>
      </p:pic>
      <p:pic>
        <p:nvPicPr>
          <p:cNvPr id="4" name="Рисунок 3" descr="UdEFRJwpldI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34" y="866530"/>
            <a:ext cx="2770512" cy="3694016"/>
          </a:xfrm>
          <a:prstGeom prst="rect">
            <a:avLst/>
          </a:prstGeom>
        </p:spPr>
      </p:pic>
      <p:pic>
        <p:nvPicPr>
          <p:cNvPr id="5" name="Рисунок 4" descr="vl7BZvSBaIU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252" y="856308"/>
            <a:ext cx="2828332" cy="377110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V6sRgaoUlc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82" y="793630"/>
            <a:ext cx="5209309" cy="5704152"/>
          </a:xfrm>
          <a:prstGeom prst="rect">
            <a:avLst/>
          </a:prstGeom>
        </p:spPr>
      </p:pic>
      <p:pic>
        <p:nvPicPr>
          <p:cNvPr id="4" name="Рисунок 3" descr="n90aWieesFU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5490" y="793630"/>
            <a:ext cx="5181600" cy="5787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0218" y="221673"/>
            <a:ext cx="440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Новый год</a:t>
            </a:r>
          </a:p>
        </p:txBody>
      </p:sp>
    </p:spTree>
    <p:extLst>
      <p:ext uri="{BB962C8B-B14F-4D97-AF65-F5344CB8AC3E}">
        <p14:creationId xmlns:p14="http://schemas.microsoft.com/office/powerpoint/2010/main" val="4263661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6sRgaoUlcg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86" y="829601"/>
            <a:ext cx="5788141" cy="5209310"/>
          </a:xfrm>
          <a:prstGeom prst="rect">
            <a:avLst/>
          </a:prstGeom>
        </p:spPr>
      </p:pic>
      <p:pic>
        <p:nvPicPr>
          <p:cNvPr id="3" name="Рисунок 2" descr="XjIsbSYIQg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965" y="832003"/>
            <a:ext cx="5070764" cy="52069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51730" y="429491"/>
            <a:ext cx="4433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Масленица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_v1gtizv_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515" y="1023565"/>
            <a:ext cx="4710545" cy="4571999"/>
          </a:xfrm>
          <a:prstGeom prst="rect">
            <a:avLst/>
          </a:prstGeom>
        </p:spPr>
      </p:pic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757" y="1023565"/>
            <a:ext cx="6299199" cy="4724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8363" y="623455"/>
            <a:ext cx="2466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8 марта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PJQa8hX6R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665" y="565841"/>
            <a:ext cx="8783782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5483" y="165731"/>
            <a:ext cx="2272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Осень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kE8JUPsz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583" y="968146"/>
            <a:ext cx="5389418" cy="4918364"/>
          </a:xfrm>
          <a:prstGeom prst="rect">
            <a:avLst/>
          </a:prstGeom>
        </p:spPr>
      </p:pic>
      <p:pic>
        <p:nvPicPr>
          <p:cNvPr id="3" name="Рисунок 2" descr="BfRxUj3w8D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59" y="968146"/>
            <a:ext cx="5320145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0727" y="568036"/>
            <a:ext cx="3283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Lucida Console" pitchFamily="49" charset="0"/>
              </a:rPr>
              <a:t>23 февраля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SFHwGFBR-OrHpkCOfZVEs6QU-lHfmOpDrNNjfzsmLvPLt9z9ZroOYqGr4gbI7LJ2hmXPGeHF9_NYfWXCTuzXI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511" y="973020"/>
            <a:ext cx="6830291" cy="5122719"/>
          </a:xfrm>
          <a:prstGeom prst="rect">
            <a:avLst/>
          </a:prstGeom>
        </p:spPr>
      </p:pic>
      <p:pic>
        <p:nvPicPr>
          <p:cNvPr id="3" name="Рисунок 2" descr="MRAubpOMMsXjTbR-Oc4F-d4EcdGxSgJh1szqIHi5nu0xTAuwOe91AQn4ZZNqRVMcDztQR4wNhV-q2J8aoIXpWwS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14" y="638371"/>
            <a:ext cx="3842039" cy="48064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9853" y="348194"/>
            <a:ext cx="2632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9 мая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2328" y="235527"/>
            <a:ext cx="1925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Окно победы</a:t>
            </a:r>
          </a:p>
        </p:txBody>
      </p:sp>
      <p:pic>
        <p:nvPicPr>
          <p:cNvPr id="3" name="Рисунок 2" descr="XbXC28yQZL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913" y="877803"/>
            <a:ext cx="5199377" cy="44902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769" y="877803"/>
            <a:ext cx="5497903" cy="43991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98174" y="84987"/>
            <a:ext cx="1316457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Характеристика группы «</a:t>
            </a:r>
            <a:r>
              <a:rPr lang="ru-RU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Дюймовочка</a:t>
            </a:r>
            <a:r>
              <a:rPr lang="ru-RU" sz="2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8557" y="1272208"/>
            <a:ext cx="9352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группе 16 детей:</a:t>
            </a:r>
          </a:p>
          <a:p>
            <a:r>
              <a:rPr lang="ru-RU" dirty="0"/>
              <a:t>8 девочек</a:t>
            </a:r>
          </a:p>
          <a:p>
            <a:r>
              <a:rPr lang="ru-RU" dirty="0"/>
              <a:t>8 мальчиков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68558" y="2445026"/>
            <a:ext cx="95713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 нашей группе:</a:t>
            </a:r>
          </a:p>
          <a:p>
            <a:r>
              <a:rPr lang="ru-RU" sz="1600" dirty="0"/>
              <a:t> Создана эмоционально благоприятная </a:t>
            </a:r>
          </a:p>
          <a:p>
            <a:r>
              <a:rPr lang="ru-RU" sz="1600" dirty="0"/>
              <a:t>атмосфера, которая обеспечивает </a:t>
            </a:r>
          </a:p>
          <a:p>
            <a:r>
              <a:rPr lang="ru-RU" sz="1600" dirty="0"/>
              <a:t>психологическую безопасность каждого </a:t>
            </a:r>
          </a:p>
          <a:p>
            <a:r>
              <a:rPr lang="ru-RU" sz="1600" dirty="0"/>
              <a:t>ребенка.</a:t>
            </a:r>
          </a:p>
          <a:p>
            <a:r>
              <a:rPr lang="ru-RU" sz="1600" dirty="0"/>
              <a:t> Размещается актуальная </a:t>
            </a:r>
          </a:p>
          <a:p>
            <a:r>
              <a:rPr lang="ru-RU" sz="1600" dirty="0"/>
              <a:t>информация в приемной, организованы </a:t>
            </a:r>
          </a:p>
          <a:p>
            <a:r>
              <a:rPr lang="ru-RU" sz="1600" dirty="0"/>
              <a:t>индивидуальные консультаций по запросу </a:t>
            </a:r>
          </a:p>
          <a:p>
            <a:r>
              <a:rPr lang="ru-RU" sz="1600" dirty="0"/>
              <a:t>родителей.</a:t>
            </a:r>
          </a:p>
          <a:p>
            <a:r>
              <a:rPr lang="ru-RU" sz="1600" dirty="0"/>
              <a:t> Удовлетворяются потребности в </a:t>
            </a:r>
          </a:p>
          <a:p>
            <a:r>
              <a:rPr lang="ru-RU" sz="1600" dirty="0"/>
              <a:t>физическом, интеллектуальном и эстетическом </a:t>
            </a:r>
          </a:p>
          <a:p>
            <a:r>
              <a:rPr lang="ru-RU" sz="1600" dirty="0"/>
              <a:t>развитии детей.</a:t>
            </a:r>
          </a:p>
          <a:p>
            <a:r>
              <a:rPr lang="ru-RU" sz="1600" dirty="0"/>
              <a:t> Поддерживается систематический учет </a:t>
            </a:r>
          </a:p>
          <a:p>
            <a:r>
              <a:rPr lang="ru-RU" sz="1600" dirty="0"/>
              <a:t>воспитателями возрастной специфики.</a:t>
            </a:r>
          </a:p>
          <a:p>
            <a:r>
              <a:rPr lang="ru-RU" sz="1600" dirty="0"/>
              <a:t> В группе организована предметно-пространственная среда с учетом возрастных </a:t>
            </a:r>
          </a:p>
          <a:p>
            <a:r>
              <a:rPr lang="ru-RU" sz="1600" dirty="0"/>
              <a:t>особенностей детей</a:t>
            </a:r>
          </a:p>
        </p:txBody>
      </p:sp>
    </p:spTree>
    <p:extLst>
      <p:ext uri="{BB962C8B-B14F-4D97-AF65-F5344CB8AC3E}">
        <p14:creationId xmlns:p14="http://schemas.microsoft.com/office/powerpoint/2010/main" val="3931672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W9xMS1SqBr1zS2f67JZ5snZO4v5IQ3ReT8Nx538e5S2JG7hB8R62Swe_iMSWaUUtjIR2af7XmlPxxRpkStpUnZ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27" y="1032163"/>
            <a:ext cx="3713018" cy="4014290"/>
          </a:xfrm>
          <a:prstGeom prst="rect">
            <a:avLst/>
          </a:prstGeom>
        </p:spPr>
      </p:pic>
      <p:pic>
        <p:nvPicPr>
          <p:cNvPr id="3" name="Рисунок 2" descr="AfvgwMeJw_JKpqvawX7ute1x-2Z2OwEWRwuijrq-kKFQsWxOG9LsAYJOJef3uMC81mLNtvGoszKPvvqWJlUbEmPv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161" y="1032163"/>
            <a:ext cx="3696695" cy="5387018"/>
          </a:xfrm>
          <a:prstGeom prst="rect">
            <a:avLst/>
          </a:prstGeom>
        </p:spPr>
      </p:pic>
      <p:pic>
        <p:nvPicPr>
          <p:cNvPr id="4" name="Рисунок 3" descr="eMWGqx25uYM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472" y="1032163"/>
            <a:ext cx="3449782" cy="53870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1382" y="401782"/>
            <a:ext cx="2036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Конкурс чтецов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4143" y="247894"/>
            <a:ext cx="2563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Конкурс «Я горжусь папой»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03673" y="247894"/>
            <a:ext cx="241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Конкурс «Семейное древо»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6440" y="438379"/>
            <a:ext cx="2757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Конкурс «Снеговик»</a:t>
            </a:r>
          </a:p>
        </p:txBody>
      </p:sp>
      <p:pic>
        <p:nvPicPr>
          <p:cNvPr id="5" name="Рисунок 4" descr="tX4L2gdXqYQ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692" y="1064709"/>
            <a:ext cx="7315201" cy="482138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MmXokfapFE2vhM-k0XcFFjr7BKIU08G9vmsE_BkYVx38Zkturg5rOZcrTQOwwR-x5fzkqI8tKzBop4OBNN09KVF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5185" y="997527"/>
            <a:ext cx="3804805" cy="5073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64130" y="325451"/>
            <a:ext cx="2923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Коляда</a:t>
            </a:r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6727" y="415636"/>
            <a:ext cx="2147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День здоровья </a:t>
            </a:r>
          </a:p>
        </p:txBody>
      </p:sp>
      <p:pic>
        <p:nvPicPr>
          <p:cNvPr id="5" name="Рисунок 4" descr="wRNLN3HJ9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182" y="997527"/>
            <a:ext cx="67056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C3eczAPJS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27" y="803564"/>
            <a:ext cx="4470400" cy="3352800"/>
          </a:xfrm>
          <a:prstGeom prst="rect">
            <a:avLst/>
          </a:prstGeom>
        </p:spPr>
      </p:pic>
      <p:pic>
        <p:nvPicPr>
          <p:cNvPr id="3" name="Рисунок 2" descr="RGkhoZ4EiU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564" y="346364"/>
            <a:ext cx="5409309" cy="4056982"/>
          </a:xfrm>
          <a:prstGeom prst="rect">
            <a:avLst/>
          </a:prstGeom>
        </p:spPr>
      </p:pic>
      <p:pic>
        <p:nvPicPr>
          <p:cNvPr id="4" name="Рисунок 3" descr="FC57OVSqLJ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746" y="3761508"/>
            <a:ext cx="3851564" cy="2888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3782" y="304800"/>
            <a:ext cx="2757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Занятия в бассейне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5QUgTcLHx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36" y="1219200"/>
            <a:ext cx="5430981" cy="4073236"/>
          </a:xfrm>
          <a:prstGeom prst="rect">
            <a:avLst/>
          </a:prstGeom>
        </p:spPr>
      </p:pic>
      <p:pic>
        <p:nvPicPr>
          <p:cNvPr id="3" name="Рисунок 2" descr="sU3U_miTGvqSb9U7p1o-JSwyUJzmIQaaBt93dYxbxkHO0iPjBuKr1Yc8RfjdlN5dux20DLK4U8vH7CEeaTgCQZe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055" y="1219199"/>
            <a:ext cx="5929745" cy="4447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99401" y="318655"/>
            <a:ext cx="3463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Опыты с водой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953" y="1070809"/>
            <a:ext cx="7729087" cy="5522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6614" y="510139"/>
            <a:ext cx="3746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Акция «Чистая берёзовая роща»</a:t>
            </a:r>
          </a:p>
        </p:txBody>
      </p:sp>
    </p:spTree>
    <p:extLst>
      <p:ext uri="{BB962C8B-B14F-4D97-AF65-F5344CB8AC3E}">
        <p14:creationId xmlns:p14="http://schemas.microsoft.com/office/powerpoint/2010/main" val="3176214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17699" y="113301"/>
            <a:ext cx="5370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«Взаимодействие с родителями»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78496" y="1142999"/>
            <a:ext cx="90147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•В группе систематически ведется работа по взаимодействию с </a:t>
            </a:r>
          </a:p>
          <a:p>
            <a:r>
              <a:rPr lang="ru-RU" dirty="0"/>
              <a:t>родителями: </a:t>
            </a:r>
          </a:p>
          <a:p>
            <a:r>
              <a:rPr lang="ru-RU" i="1" dirty="0"/>
              <a:t>•Родительское собрание в нетрадиционной форме </a:t>
            </a:r>
            <a:r>
              <a:rPr lang="ru-RU" dirty="0"/>
              <a:t>«Воспитываем любя, играя…». </a:t>
            </a:r>
          </a:p>
          <a:p>
            <a:r>
              <a:rPr lang="ru-RU" dirty="0"/>
              <a:t>Цель: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Развивать интерес к познанию своего ребенка, содействовать активному взаимодействию с ним;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Эмоциональное сближение всех участников образовательного процесса, организация их общения в неформальной обстановке.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Формировать умение критично оценивать себя как родителя, свою воспитательскую деятельность.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Моделирование перспектив на новый учебный год, повышение педагогической культуры родителей. </a:t>
            </a:r>
          </a:p>
          <a:p>
            <a:r>
              <a:rPr lang="ru-RU" dirty="0"/>
              <a:t>•Консультации для родителей.</a:t>
            </a:r>
          </a:p>
          <a:p>
            <a:r>
              <a:rPr lang="ru-RU" dirty="0"/>
              <a:t>•Индивидуальные беседы.</a:t>
            </a:r>
          </a:p>
          <a:p>
            <a:r>
              <a:rPr lang="ru-RU" dirty="0"/>
              <a:t>•Привлечение родителей к пополнению развивающей среды.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Привлечение родителей в помощи детскому саду.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528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207" y="972151"/>
            <a:ext cx="6632275" cy="56432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85886" y="375385"/>
            <a:ext cx="3561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Родительское собрание</a:t>
            </a:r>
          </a:p>
        </p:txBody>
      </p:sp>
    </p:spTree>
    <p:extLst>
      <p:ext uri="{BB962C8B-B14F-4D97-AF65-F5344CB8AC3E}">
        <p14:creationId xmlns:p14="http://schemas.microsoft.com/office/powerpoint/2010/main" val="3770231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5878" y="417442"/>
            <a:ext cx="8855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Родители систематически пополняют развивающую среду: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57401" y="1242390"/>
            <a:ext cx="55062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Дидактическими играми;</a:t>
            </a:r>
          </a:p>
          <a:p>
            <a:r>
              <a:rPr lang="ru-RU" dirty="0"/>
              <a:t>Материалом для конструирования;</a:t>
            </a:r>
          </a:p>
          <a:p>
            <a:r>
              <a:rPr lang="ru-RU" dirty="0"/>
              <a:t>Обновили наборы предметных картинок по темам: «Правила дорожного движения», «Птицы»;</a:t>
            </a:r>
          </a:p>
          <a:p>
            <a:r>
              <a:rPr lang="ru-RU" dirty="0"/>
              <a:t>Обновили раскраски;</a:t>
            </a:r>
          </a:p>
          <a:p>
            <a:r>
              <a:rPr lang="ru-RU" dirty="0"/>
              <a:t>Пополнили атрибутами уголок физического развития и т.д.</a:t>
            </a:r>
          </a:p>
          <a:p>
            <a:r>
              <a:rPr lang="ru-RU" dirty="0"/>
              <a:t>Приобрели детский деревянный </a:t>
            </a:r>
            <a:r>
              <a:rPr lang="ru-RU" dirty="0" err="1"/>
              <a:t>нейротренажёр</a:t>
            </a:r>
            <a:r>
              <a:rPr lang="ru-RU" dirty="0"/>
              <a:t> «</a:t>
            </a:r>
            <a:r>
              <a:rPr lang="ru-RU" dirty="0" err="1"/>
              <a:t>Балансборд</a:t>
            </a:r>
            <a:r>
              <a:rPr lang="ru-RU" dirty="0"/>
              <a:t>».</a:t>
            </a:r>
          </a:p>
          <a:p>
            <a:r>
              <a:rPr lang="ru-RU" dirty="0"/>
              <a:t>Сделали ремонт в спальне.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3189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470" y="449401"/>
            <a:ext cx="8003931" cy="551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66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8617" y="99390"/>
            <a:ext cx="7136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Результаты диагностики детей на конец года: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8617" y="1083365"/>
            <a:ext cx="602311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Критерии оценки:</a:t>
            </a:r>
          </a:p>
          <a:p>
            <a:r>
              <a:rPr lang="ru-RU" dirty="0"/>
              <a:t>1.Познавательный интерес к окружающему миру.</a:t>
            </a:r>
          </a:p>
          <a:p>
            <a:r>
              <a:rPr lang="ru-RU" dirty="0"/>
              <a:t>2.Включение в деятельность наблюдения</a:t>
            </a:r>
          </a:p>
          <a:p>
            <a:r>
              <a:rPr lang="ru-RU" dirty="0"/>
              <a:t>3.Активность экспериментирования.</a:t>
            </a:r>
          </a:p>
          <a:p>
            <a:r>
              <a:rPr lang="ru-RU" dirty="0"/>
              <a:t>4.Овладение сравнением как способом познания.</a:t>
            </a:r>
          </a:p>
          <a:p>
            <a:r>
              <a:rPr lang="ru-RU" dirty="0"/>
              <a:t>5.Овладение группировкой как способом познания </a:t>
            </a:r>
          </a:p>
          <a:p>
            <a:r>
              <a:rPr lang="ru-RU" dirty="0"/>
              <a:t>6.Овладение </a:t>
            </a:r>
            <a:r>
              <a:rPr lang="ru-RU" dirty="0" err="1"/>
              <a:t>сериацией</a:t>
            </a:r>
            <a:r>
              <a:rPr lang="ru-RU" dirty="0"/>
              <a:t>.</a:t>
            </a:r>
          </a:p>
          <a:p>
            <a:r>
              <a:rPr lang="ru-RU" dirty="0"/>
              <a:t>7.Овладение обследовательскими действиями и сенсорными эталонами. </a:t>
            </a:r>
          </a:p>
          <a:p>
            <a:r>
              <a:rPr lang="ru-RU" dirty="0"/>
              <a:t>8.Учет признаков объектов и практической деятельности.</a:t>
            </a:r>
          </a:p>
          <a:p>
            <a:r>
              <a:rPr lang="ru-RU" dirty="0"/>
              <a:t>9.Представление об объектах и явлениях неживой природы.</a:t>
            </a:r>
          </a:p>
          <a:p>
            <a:r>
              <a:rPr lang="ru-RU" dirty="0"/>
              <a:t>10.Представление об объектах живой природы.</a:t>
            </a:r>
          </a:p>
          <a:p>
            <a:r>
              <a:rPr lang="ru-RU" dirty="0"/>
              <a:t>Всего детей: 16</a:t>
            </a:r>
          </a:p>
          <a:p>
            <a:r>
              <a:rPr lang="ru-RU" dirty="0"/>
              <a:t>Критерии не сформированы: 0%</a:t>
            </a:r>
          </a:p>
          <a:p>
            <a:r>
              <a:rPr lang="ru-RU" dirty="0"/>
              <a:t>Критерии в стадии формирования: 28,5%</a:t>
            </a:r>
          </a:p>
          <a:p>
            <a:r>
              <a:rPr lang="ru-RU" dirty="0"/>
              <a:t>Критерии сформированы: 71,5%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DE52C41-0460-EFD6-602D-59B79973FB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898842"/>
              </p:ext>
            </p:extLst>
          </p:nvPr>
        </p:nvGraphicFramePr>
        <p:xfrm>
          <a:off x="7881729" y="2331077"/>
          <a:ext cx="4310271" cy="427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0823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0017" y="298173"/>
            <a:ext cx="98695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 следующий учебный год поставили для себя такие задачи:</a:t>
            </a:r>
          </a:p>
          <a:p>
            <a:endParaRPr lang="ru-RU" sz="2400" dirty="0"/>
          </a:p>
          <a:p>
            <a:r>
              <a:rPr lang="ru-RU" sz="2000" dirty="0"/>
              <a:t>Продолжать работу по теме самообразования;</a:t>
            </a:r>
          </a:p>
          <a:p>
            <a:r>
              <a:rPr lang="ru-RU" sz="2000" dirty="0"/>
              <a:t>Продолжать развивать детей по всем областям </a:t>
            </a:r>
          </a:p>
          <a:p>
            <a:r>
              <a:rPr lang="ru-RU" sz="2000" dirty="0"/>
              <a:t>общеобразовательной программы согласно ФОП ДО;</a:t>
            </a:r>
          </a:p>
          <a:p>
            <a:r>
              <a:rPr lang="ru-RU" sz="2000" dirty="0"/>
              <a:t>Сохранять благоприятный эмоционально-психологический </a:t>
            </a:r>
          </a:p>
          <a:p>
            <a:r>
              <a:rPr lang="ru-RU" sz="2000" dirty="0"/>
              <a:t>климат в группе;</a:t>
            </a:r>
          </a:p>
          <a:p>
            <a:r>
              <a:rPr lang="ru-RU" sz="2000" dirty="0"/>
              <a:t>Поддерживать партнерские отношения между </a:t>
            </a:r>
          </a:p>
          <a:p>
            <a:r>
              <a:rPr lang="ru-RU" sz="2000" dirty="0"/>
              <a:t>воспитателем, детьми и родителями;</a:t>
            </a:r>
          </a:p>
          <a:p>
            <a:r>
              <a:rPr lang="ru-RU" sz="2000" dirty="0"/>
              <a:t>Развивать память, речь, внимание детей;</a:t>
            </a:r>
          </a:p>
          <a:p>
            <a:r>
              <a:rPr lang="ru-RU" sz="2000" dirty="0"/>
              <a:t>Продолжать работать над навыками самообслуживания;</a:t>
            </a:r>
          </a:p>
          <a:p>
            <a:r>
              <a:rPr lang="ru-RU" sz="2000" dirty="0"/>
              <a:t>Развивать мелкую моторику рук;</a:t>
            </a:r>
          </a:p>
          <a:p>
            <a:r>
              <a:rPr lang="ru-RU" sz="2000" dirty="0"/>
              <a:t>Развивать игровую деятельность;</a:t>
            </a:r>
          </a:p>
          <a:p>
            <a:r>
              <a:rPr lang="ru-RU" sz="2000" dirty="0"/>
              <a:t>Развивать художественно-эстетическое развитие детей</a:t>
            </a:r>
          </a:p>
        </p:txBody>
      </p:sp>
    </p:spTree>
    <p:extLst>
      <p:ext uri="{BB962C8B-B14F-4D97-AF65-F5344CB8AC3E}">
        <p14:creationId xmlns:p14="http://schemas.microsoft.com/office/powerpoint/2010/main" val="4007383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3731" y="506895"/>
            <a:ext cx="103565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/>
              <a:t>Работа наша – кропотливая, требующая </a:t>
            </a:r>
          </a:p>
          <a:p>
            <a:pPr algn="ctr"/>
            <a:r>
              <a:rPr lang="ru-RU" sz="2800" i="1" dirty="0"/>
              <a:t>большой отдачи, душевных сил и энергии. </a:t>
            </a:r>
          </a:p>
          <a:p>
            <a:pPr algn="ctr"/>
            <a:r>
              <a:rPr lang="ru-RU" sz="2800" i="1" dirty="0"/>
              <a:t>Пусть она приносит нам столько же </a:t>
            </a:r>
          </a:p>
          <a:p>
            <a:pPr algn="ctr"/>
            <a:r>
              <a:rPr lang="ru-RU" sz="2800" i="1" dirty="0"/>
              <a:t>удовлетворения, радости и всяческих </a:t>
            </a:r>
          </a:p>
          <a:p>
            <a:pPr algn="ctr"/>
            <a:r>
              <a:rPr lang="ru-RU" sz="2800" i="1" dirty="0"/>
              <a:t>благ, сколько мы отдаем ей сил, терпения </a:t>
            </a:r>
          </a:p>
          <a:p>
            <a:pPr algn="ctr"/>
            <a:r>
              <a:rPr lang="ru-RU" sz="2800" i="1" dirty="0"/>
              <a:t>и времени!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81130" y="4611757"/>
            <a:ext cx="7822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895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33920" y="256503"/>
            <a:ext cx="55531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Воспитатели группы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E832F5C-F7F2-125D-253D-61A1225BC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819" y="1361114"/>
            <a:ext cx="2735795" cy="402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29819" y="6214683"/>
            <a:ext cx="3399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Мечкова</a:t>
            </a:r>
            <a:r>
              <a:rPr lang="ru-RU" dirty="0"/>
              <a:t> Нина Евгеньевна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72441" y="6214683"/>
            <a:ext cx="3867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Бова</a:t>
            </a:r>
            <a:r>
              <a:rPr lang="ru-RU" dirty="0"/>
              <a:t> </a:t>
            </a:r>
            <a:r>
              <a:rPr lang="ru-RU" dirty="0" err="1"/>
              <a:t>Карина</a:t>
            </a:r>
            <a:r>
              <a:rPr lang="ru-RU" dirty="0"/>
              <a:t> Витальевна</a:t>
            </a:r>
          </a:p>
        </p:txBody>
      </p:sp>
      <p:pic>
        <p:nvPicPr>
          <p:cNvPr id="8" name="Рисунок 7" descr="e--0efsulV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0509" y="1392381"/>
            <a:ext cx="2964873" cy="395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64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6805" y="299406"/>
            <a:ext cx="3908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ДЕЯТЕЛЬНОСТЬ ПЕДАГОГОВ</a:t>
            </a:r>
            <a:r>
              <a:rPr lang="en-BZ" dirty="0"/>
              <a:t>:</a:t>
            </a:r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832F5C-F7F2-125D-253D-61A1225BC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10" y="899869"/>
            <a:ext cx="2032100" cy="27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5710" y="899868"/>
            <a:ext cx="77225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•</a:t>
            </a:r>
            <a:r>
              <a:rPr lang="ru-RU" dirty="0" err="1"/>
              <a:t>Мечкова</a:t>
            </a:r>
            <a:r>
              <a:rPr lang="ru-RU" dirty="0"/>
              <a:t> Нина Евгеньевна</a:t>
            </a:r>
            <a:r>
              <a:rPr lang="en-BZ" dirty="0"/>
              <a:t>:</a:t>
            </a:r>
            <a:r>
              <a:rPr lang="ru-RU" dirty="0"/>
              <a:t> В 2024 году прошла обучение в ГАУ ДПО НСО НИПК и ПРО по программе «Организация образовательного процесса в ДОО в соответствии с ФГОС ДО и ФОП ДО»</a:t>
            </a:r>
          </a:p>
          <a:p>
            <a:r>
              <a:rPr lang="ru-RU" dirty="0"/>
              <a:t>•Участие в общественной жизни ДОУ: участник в спартакиаде между учреждениями, участие в утренниках и в ролях.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11212" y="2449787"/>
            <a:ext cx="3474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 по самообразованию: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75710" y="2885324"/>
            <a:ext cx="76276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«Трудовое воспитание дошкольников в семье и детском саду»</a:t>
            </a:r>
          </a:p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Цель самообразования: </a:t>
            </a:r>
          </a:p>
          <a:p>
            <a:r>
              <a:rPr lang="ru-RU" dirty="0"/>
              <a:t>1.Повышение своего профессионального мастерства и компетентности.</a:t>
            </a:r>
          </a:p>
          <a:p>
            <a:r>
              <a:rPr lang="ru-RU" dirty="0"/>
              <a:t>2.Проанализировать методическую и художественную литературу.</a:t>
            </a:r>
          </a:p>
          <a:p>
            <a:r>
              <a:rPr lang="ru-RU" dirty="0"/>
              <a:t>3.Формирование бережного отношения к любому труду.</a:t>
            </a:r>
          </a:p>
          <a:p>
            <a:r>
              <a:rPr lang="ru-RU" dirty="0"/>
              <a:t>4.Способствовать приобщению детей к труду, действовать самостоятельно.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598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9591" y="347870"/>
            <a:ext cx="861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92D050"/>
                </a:solidFill>
              </a:rPr>
              <a:t>Ухаживание за огородом на окне:</a:t>
            </a:r>
          </a:p>
        </p:txBody>
      </p:sp>
      <p:pic>
        <p:nvPicPr>
          <p:cNvPr id="4" name="Рисунок 3" descr="V3BX-dtEWM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7497" y="851956"/>
            <a:ext cx="3900707" cy="4406889"/>
          </a:xfrm>
          <a:prstGeom prst="rect">
            <a:avLst/>
          </a:prstGeom>
        </p:spPr>
      </p:pic>
      <p:pic>
        <p:nvPicPr>
          <p:cNvPr id="5" name="Рисунок 4" descr="VTb3O4NZ1k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930" y="851956"/>
            <a:ext cx="3866942" cy="434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07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232" y="346509"/>
            <a:ext cx="4475747" cy="6073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04711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lNNHEJOxdQ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378" y="302490"/>
            <a:ext cx="3846368" cy="5128490"/>
          </a:xfrm>
          <a:prstGeom prst="rect">
            <a:avLst/>
          </a:prstGeom>
        </p:spPr>
      </p:pic>
      <p:pic>
        <p:nvPicPr>
          <p:cNvPr id="3" name="Рисунок 2" descr="tySKq9ILiF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149" y="570344"/>
            <a:ext cx="4175415" cy="556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88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9320</TotalTime>
  <Words>967</Words>
  <Application>Microsoft Office PowerPoint</Application>
  <PresentationFormat>Широкоэкранный</PresentationFormat>
  <Paragraphs>136</Paragraphs>
  <Slides>41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Arial</vt:lpstr>
      <vt:lpstr>Calibri</vt:lpstr>
      <vt:lpstr>Lucida Console</vt:lpstr>
      <vt:lpstr>Open Sans</vt:lpstr>
      <vt:lpstr>Times New Roman</vt:lpstr>
      <vt:lpstr>Wingdings</vt:lpstr>
      <vt:lpstr>Тема3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Ирина Устинова</cp:lastModifiedBy>
  <cp:revision>74</cp:revision>
  <dcterms:created xsi:type="dcterms:W3CDTF">2024-05-20T06:29:10Z</dcterms:created>
  <dcterms:modified xsi:type="dcterms:W3CDTF">2025-06-06T09:36:22Z</dcterms:modified>
</cp:coreProperties>
</file>