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339" r:id="rId2"/>
    <p:sldId id="341" r:id="rId3"/>
    <p:sldId id="342" r:id="rId4"/>
    <p:sldId id="343" r:id="rId5"/>
    <p:sldId id="296" r:id="rId6"/>
    <p:sldId id="297" r:id="rId7"/>
    <p:sldId id="299" r:id="rId8"/>
    <p:sldId id="348" r:id="rId9"/>
    <p:sldId id="350" r:id="rId10"/>
    <p:sldId id="319" r:id="rId11"/>
    <p:sldId id="320" r:id="rId12"/>
    <p:sldId id="321" r:id="rId13"/>
    <p:sldId id="322" r:id="rId14"/>
    <p:sldId id="323" r:id="rId15"/>
    <p:sldId id="281" r:id="rId16"/>
    <p:sldId id="301" r:id="rId17"/>
    <p:sldId id="283" r:id="rId18"/>
  </p:sldIdLst>
  <p:sldSz cx="9144000" cy="6858000" type="screen4x3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69" autoAdjust="0"/>
    <p:restoredTop sz="94129" autoAdjust="0"/>
  </p:normalViewPr>
  <p:slideViewPr>
    <p:cSldViewPr>
      <p:cViewPr varScale="1">
        <p:scale>
          <a:sx n="73" d="100"/>
          <a:sy n="73" d="100"/>
        </p:scale>
        <p:origin x="-11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0;&#1085;&#1086;&#1084;\&#1055;&#1083;&#1072;&#1085;&#1099;\2023\&#1043;&#1088;&#1072;&#1092;&#1080;&#1082;%20&#1103;&#1085;&#1074;&#1072;&#1088;&#1100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228130663963809E-2"/>
          <c:y val="0.2452336537716564"/>
          <c:w val="0.74627662113071569"/>
          <c:h val="0.72146301053095818"/>
        </c:manualLayout>
      </c:layout>
      <c:pie3DChart>
        <c:varyColors val="1"/>
        <c:ser>
          <c:idx val="0"/>
          <c:order val="0"/>
          <c:explosion val="73"/>
          <c:dPt>
            <c:idx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96-4C63-B58F-4A8D9F3BC923}"/>
              </c:ext>
            </c:extLst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96-4C63-B58F-4A8D9F3BC923}"/>
              </c:ext>
            </c:extLst>
          </c:dPt>
          <c:dLbls>
            <c:delete val="1"/>
          </c:dLbls>
          <c:cat>
            <c:strRef>
              <c:f>Лист1!$A$1:$A$2</c:f>
              <c:strCache>
                <c:ptCount val="2"/>
                <c:pt idx="0">
                  <c:v>Обязательная часть</c:v>
                </c:pt>
                <c:pt idx="1">
                  <c:v>Часть, формируемая участниками образовательных отношений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0.60000000000000064</c:v>
                </c:pt>
                <c:pt idx="1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96-4C63-B58F-4A8D9F3BC923}"/>
            </c:ext>
          </c:extLst>
        </c:ser>
        <c:dLbls>
          <c:showVal val="1"/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75BEE-027C-4924-87D1-24E18C66F5DC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5D34C-8F4E-403D-BADC-F76D53C06C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3313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D73DD-29A3-446B-99D8-C023E419E792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91023"/>
            <a:ext cx="539369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80332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CC26-72D1-476A-B3A2-0A81F63E1D4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97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99/351825406/XA00M9I2N5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92888" cy="1080120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Искитимского района Новосибирской области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детский  сад  комбинированного вида «Красная шапочка»  р.п. Линево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Адрес: 633216 р.п. Линево 4  микрорайон д. 15,  Искитимский  район, Новосибирская область,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тел/ факс (8 383 43 ) 3-38-21 Е-mail: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isk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edu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54.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540" y="2384884"/>
            <a:ext cx="8496943" cy="17281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практику работы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4869160"/>
            <a:ext cx="6279940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kern="1800" spc="-3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Подготовила: старший воспитатель Л.А. Анафриенко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6199358"/>
            <a:ext cx="4572000" cy="6586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kern="1800" spc="-3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3200" b="1" kern="1800" spc="-3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93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1008112"/>
          </a:xfrm>
          <a:noFill/>
          <a:ln>
            <a:noFill/>
          </a:ln>
          <a:effectLst/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2400" i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Образовательная область </a:t>
            </a:r>
            <a:r>
              <a:rPr lang="ru-RU" sz="2400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«Социально-коммуникативное развитие» </a:t>
            </a:r>
            <a:r>
              <a:rPr lang="ru-RU" sz="2400" i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направлена на</a:t>
            </a:r>
            <a:r>
              <a:rPr lang="ru-RU" sz="2400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:</a:t>
            </a:r>
            <a:endParaRPr lang="ru-RU" sz="2400" i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68952" cy="547260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и присвоение норм, правил поведения и морально нравственных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ценностей, принятых в российском обществе;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ребенка со взрослыми и сверстниками, формирование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совместной деятельности и сотрудничеству;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ребенка основ гражданственности и патриотизма, уважительного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и чувства принадлежности к своей семье, сообществу детей и взрослых в Организации,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региону проживания и стране в целом;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эмоциональной отзывчивости и сопереживания, социального и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интеллекта,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гуманных чувств и отношений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самостоятельности и инициативности, планирования и регуляции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собственных действий;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позитивных установок к различным видам труда и творчества;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социальной навигации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безопасного поведения в быту и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природе, социуме и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медиапространстве (цифровой среде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38592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  <a:effectLst/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развитие»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640960" cy="580526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любознательности, интереса 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познавательной деятельности;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сенсорных эталонов и перцептивных (обследовательских) действий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целостной картины мира, представлений об объектах окружающего мира, их свойствах и отношениях;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экологической культуры, знаний об особенностях и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многообразии природы Родного края и различных континентов,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взаимосвязях внутри природных сообществ и роли человека в природе, правилах поведения в природной среде, воспитание гуманного отношения к природе;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цифровых средствах познания окружающего мира, способах их безопасного использования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91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79208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 включает: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496944" cy="50405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речью как средством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коммуникации, познания и самовыражения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правильного звукопроизношения;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звуковой и интонационной культуры речи;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слуха; обогащение активного 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пассивного словарного запаса;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грамматически правильной и связной речи (диалогической и монологической);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литературными произведениями различных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жанров (фольклор, художественная и познавательная литература), формирование их осмысленного восприятия;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предпосылок к обучению грамоте.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6254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04856" cy="79208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Образовательная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область «Художественно-эстетическое развитие» предполагает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352928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предпосылок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ценностно-смыслового восприятия и понимания мира природы и произведений искусства (словесного, музыкального, изобразительного);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эстетического и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эмоционально-нравственного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окружающему миру, воспитание эстетического вкуса;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представлений о видах искусства (музыка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живопись,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театр, народное искусство 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разнообразных средств художественной выразительности в различных видах искусства;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художественно-творческих способностей ребенка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повседневной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различных видах досуговой деятельности (праздники, развлечения и 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7514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79208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Образовательная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область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«Физическое развитие» предусматривает: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373616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психофизических качеств (быстрота, сила, ловкость, выносливость, гибкость), координационных способностей, крупных групп мышц и мелкой моторики;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опорно-двигательного аппарата, развитие равновесия, глазомера, ориентировки в пространстве;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основными движениями (метание, ползание, лазанье, ходьба, бег, прыжки);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ребенком двигательного опыта в различных видах деятельности детей,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нравственно-волевых качеств (воля, смелость, выдержка и 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интереса к различным видам спорта и чувства гордости за выдающиеся достижения российских спортсменов;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здоровому образу жизни и активному отдыху,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  <a:p>
            <a:pPr algn="just"/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193802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008112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+mn-lt"/>
              </a:rPr>
              <a:t>Содержательный раздел. 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+mn-lt"/>
              </a:rPr>
              <a:t>Федеральная </a:t>
            </a:r>
            <a:r>
              <a:rPr lang="ru-RU" sz="2400" b="1" i="1" dirty="0">
                <a:solidFill>
                  <a:schemeClr val="tx1"/>
                </a:solidFill>
                <a:latin typeface="+mn-lt"/>
              </a:rPr>
              <a:t>рабочая </a:t>
            </a:r>
            <a:r>
              <a:rPr lang="ru-RU" sz="2400" b="1" i="1" u="sng" dirty="0">
                <a:solidFill>
                  <a:schemeClr val="tx1"/>
                </a:solidFill>
                <a:latin typeface="+mn-lt"/>
              </a:rPr>
              <a:t>программа воспитания</a:t>
            </a:r>
            <a:r>
              <a:rPr lang="ru-RU" sz="2400" b="1" i="1" dirty="0">
                <a:solidFill>
                  <a:schemeClr val="tx1"/>
                </a:solidFill>
                <a:latin typeface="+mn-lt"/>
              </a:rPr>
              <a:t> в ФОП ДО </a:t>
            </a:r>
            <a:endParaRPr lang="ru-RU" sz="2400" b="1" i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8208912" cy="48245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структуре она состоит из 4 частей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пояснительной записки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представлены основные сведения о программе и разъясняются термины и понятия;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</a:t>
            </a:r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изложены цели и задачи реализации программы, требования к планируемым результатам освоения рабочей программы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представлено содержание воспитательной работы, особенности ее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нем представлены требования к условиям реализации программы воспитания: кадровым, нормативно-методическим, финансовым и другим ресурсам.</a:t>
            </a:r>
          </a:p>
        </p:txBody>
      </p:sp>
    </p:spTree>
    <p:extLst>
      <p:ext uri="{BB962C8B-B14F-4D97-AF65-F5344CB8AC3E}">
        <p14:creationId xmlns="" xmlns:p14="http://schemas.microsoft.com/office/powerpoint/2010/main" val="14131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базовые 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</a:t>
            </a:r>
            <a:endParaRPr lang="ru-RU" sz="3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3816424" cy="129614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– 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499992" y="1196752"/>
            <a:ext cx="4182616" cy="532859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вступят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01.09.2023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оздоровительное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</a:t>
            </a:r>
          </a:p>
        </p:txBody>
      </p:sp>
    </p:spTree>
    <p:extLst>
      <p:ext uri="{BB962C8B-B14F-4D97-AF65-F5344CB8AC3E}">
        <p14:creationId xmlns="" xmlns:p14="http://schemas.microsoft.com/office/powerpoint/2010/main" val="9774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64096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Содержательный раздел.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>
                <a:solidFill>
                  <a:schemeClr val="tx1"/>
                </a:solidFill>
                <a:latin typeface="+mn-lt"/>
              </a:rPr>
              <a:t>Программа коррекционно-развивающей работы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517632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коррекционно-развивающей работы входит: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план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диагностических и коррекционно-развивающих мероприятий;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рабочие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коррекционно-развивающей работы с детьми с разными образовательными потребностями.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работы представлено по нескольким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диагностическое,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коррекционно-развивающее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консультативное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информационно-просветительское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7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9024" y="908720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МКДОУ детский сад «Красная шапочка» р.п. Линево </a:t>
            </a:r>
          </a:p>
          <a:p>
            <a:pPr algn="ctr"/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определяет базовый 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объем, содержание, планируемые результаты дошкольного образования. </a:t>
            </a:r>
            <a:endParaRPr lang="ru-RU" sz="3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с ФОП ДО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 сентября 2023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algn="ctr"/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 4 ст. 3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Федерального закона от 24.09.2022 № 371-ФЗ).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97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647" y="548680"/>
            <a:ext cx="8964488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 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образовательной программы 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оформлена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2800" b="1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 </a:t>
            </a:r>
            <a:r>
              <a:rPr lang="ru-RU" sz="2800" b="1" i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ссылки:</a:t>
            </a:r>
          </a:p>
          <a:p>
            <a:pPr algn="ctr">
              <a:lnSpc>
                <a:spcPct val="115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Федеральная образовательная программа дошкольного образования (утверждена приказом Министерства просвещения Российской Федерации от 25 ноября 2022 г. № 1028)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(Федеральная образовательная программа дошкольного образования)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60% и 40%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0AC6C73A-8A90-4C38-ABC8-406A823711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21208680"/>
              </p:ext>
            </p:extLst>
          </p:nvPr>
        </p:nvGraphicFramePr>
        <p:xfrm>
          <a:off x="1115617" y="2996953"/>
          <a:ext cx="6408712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3992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183" y="461790"/>
            <a:ext cx="3984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 ДО</a:t>
            </a:r>
            <a:endParaRPr lang="ru-RU" sz="32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6927" y="2996952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4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елевой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31577" y="386714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45992" y="4575031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</a:t>
            </a:r>
            <a:endParaRPr lang="ru-RU" sz="4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831577" y="1581057"/>
            <a:ext cx="1368152" cy="1275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571691" y="1581057"/>
            <a:ext cx="230935" cy="2286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808008" y="1581057"/>
            <a:ext cx="861515" cy="3019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8453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94618"/>
            <a:ext cx="5109729" cy="778098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ДОУ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3767470"/>
              </p:ext>
            </p:extLst>
          </p:nvPr>
        </p:nvGraphicFramePr>
        <p:xfrm>
          <a:off x="179512" y="1052736"/>
          <a:ext cx="8640960" cy="5805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2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1612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Ц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реализации Программы;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1.3. П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ринципы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подходы к формированию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1.4.Характеристики значимые для разработки и реализации  Программы.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результаты, представленные в виде целевых ориентиров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1.5.1. Обязательная часть. 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1.5.2. Часть, формируемая участниками образовательного процесса. 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 педагогическая диагностика достижения планируемых результатов.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25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6058829"/>
              </p:ext>
            </p:extLst>
          </p:nvPr>
        </p:nvGraphicFramePr>
        <p:xfrm>
          <a:off x="215008" y="836713"/>
          <a:ext cx="8605464" cy="5760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98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7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2.Содержа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2.1. Задачи и содержание образования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(обучения и воспитания) по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 образовательным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областям.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2.1.1.Обязательная часть.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2.1.2.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Часть, формируемая участниками образовательного процесса.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2.2.Вариативные формы, способы, методы и средства реализации 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Программы</a:t>
                      </a: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3. Особенности образовательной деятельности разных видов и культурных практик.</a:t>
                      </a: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2.4. Способы и направления поддержки детской инициативы.</a:t>
                      </a: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2.5. Особенности взаимодействия педагогического коллектива с семьями обучающихся. 2.6. </a:t>
                      </a: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Рабочая программа воспитания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2.6.1. Целевой раздел Программы воспитания.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2.6.2. Содержательный раздел Программы воспитания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2.6.3. Организационный раздел Программы воспитания </a:t>
                      </a:r>
                      <a:endParaRPr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пояснительная записка; целевой раздел; содержа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тельный раздел; организационный раздел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2.7. Направления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задачи коррекционно-развивающей работы.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619672" y="94618"/>
            <a:ext cx="5109729" cy="77809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ДОУ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6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99848455"/>
              </p:ext>
            </p:extLst>
          </p:nvPr>
        </p:nvGraphicFramePr>
        <p:xfrm>
          <a:off x="215008" y="836712"/>
          <a:ext cx="8749480" cy="5616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6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9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7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3.Организационный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сихолого-педагогические условия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реализации программы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3.2. особенности организации РППС.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ежим и распорядок дня в  ДОУ.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3.4. Расписание организованной образовательной деятельности. 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3.5.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омплексно- тематическое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планирование образовательного процесса 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3.6. Календарный план воспитательной работы.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.7. Кадровые условия реализации Программы.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3.8.Методическое обеспечение реализации Программы.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3.9.материально-техническое обеспечение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Программы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Краткая презентация  Программы</a:t>
                      </a: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619672" y="94618"/>
            <a:ext cx="5109729" cy="77809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ДОУ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8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49694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ОП ДО</a:t>
            </a:r>
            <a:endParaRPr lang="ru-RU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 период дошкольного детства с учетом возрастных и индивидуальных особенностей на основе духовно-нравственных ценностей российского народа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исторических и национально-культурных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55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ОП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 России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образования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</a:t>
            </a: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 соответствии с возрастными особенностями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базовым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</a:t>
            </a: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народа, создание условий для формирования ценностного отношения к окружающему миру, становления опыта действий и поступков на основе осмысления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структурировать содержание образовательной деятельности на основе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индивидуальных особенностей развития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 равного доступа к образованию для всех детей дошкольного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учетом разнообразия образовательных потребностей и индивидуальных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охрану и укрепление физического и психического здоровья детей, в том числе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благополучия;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физических, личностных, нравственных качеств и основ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патриотизма,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художественно-творческих способностей ребенка, его инициативности, самостоятельности и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поддержку семье и повышение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вопросах воспитания, обучения и развития, охраны и укрепления здоровья детей, обеспечения 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на этапе завершения ДО уровня развития,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необходимого</a:t>
            </a: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достаточного для успешного освоения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ими образовательных программ начального общего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179906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3415</TotalTime>
  <Words>1117</Words>
  <Application>Microsoft Office PowerPoint</Application>
  <PresentationFormat>Экран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         Муниципальное казенное дошкольное образовательное учреждение Искитимского района Новосибирской области детский  сад  комбинированного вида «Красная шапочка»  р.п. Линево _________________________________________________________________________ Адрес: 633216 р.п. Линево 4  микрорайон д. 15,  Искитимский  район, Новосибирская область, тел/ факс (8 383 43 ) 3-38-21 Е-mail: ds_kra_isk@edu54.ru </vt:lpstr>
      <vt:lpstr>Слайд 2</vt:lpstr>
      <vt:lpstr>Слайд 3</vt:lpstr>
      <vt:lpstr>Слайд 4</vt:lpstr>
      <vt:lpstr>Структура ОП ДОУ</vt:lpstr>
      <vt:lpstr>Слайд 6</vt:lpstr>
      <vt:lpstr>Слайд 7</vt:lpstr>
      <vt:lpstr>Слайд 8</vt:lpstr>
      <vt:lpstr>Слайд 9</vt:lpstr>
      <vt:lpstr>Образовательная область «Социально-коммуникативное развитие» направлена на:</vt:lpstr>
      <vt:lpstr>Образовательная область «Познавательное развитие»  направлена на:</vt:lpstr>
      <vt:lpstr>Образовательная область «Речевое развитие» включает:</vt:lpstr>
      <vt:lpstr>Образовательная область «Художественно-эстетическое развитие» предполагает:</vt:lpstr>
      <vt:lpstr>Образовательная область «Физическое развитие» предусматривает:</vt:lpstr>
      <vt:lpstr>Содержательный раздел.  Федеральная рабочая программа воспитания в ФОП ДО </vt:lpstr>
      <vt:lpstr>Направления воспитания и базовые ценности</vt:lpstr>
      <vt:lpstr>Содержательный раздел.  Программа коррекционно-развивающей работы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ДО как стратегический ориентир образовательной политики»</dc:title>
  <dc:creator>user</dc:creator>
  <cp:lastModifiedBy>Пользователь</cp:lastModifiedBy>
  <cp:revision>214</cp:revision>
  <cp:lastPrinted>2023-03-28T08:00:23Z</cp:lastPrinted>
  <dcterms:created xsi:type="dcterms:W3CDTF">2023-01-18T21:38:37Z</dcterms:created>
  <dcterms:modified xsi:type="dcterms:W3CDTF">2023-09-13T03:59:54Z</dcterms:modified>
</cp:coreProperties>
</file>