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19" r:id="rId3"/>
    <p:sldId id="320" r:id="rId4"/>
    <p:sldId id="321" r:id="rId5"/>
    <p:sldId id="322" r:id="rId6"/>
    <p:sldId id="323" r:id="rId7"/>
    <p:sldId id="261" r:id="rId8"/>
    <p:sldId id="324" r:id="rId9"/>
    <p:sldId id="313" r:id="rId10"/>
    <p:sldId id="292" r:id="rId11"/>
    <p:sldId id="293" r:id="rId12"/>
    <p:sldId id="294" r:id="rId13"/>
    <p:sldId id="317" r:id="rId14"/>
    <p:sldId id="29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466" autoAdjust="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0729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46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63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67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980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07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939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15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04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962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419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71C2-8322-4A79-88FA-77446ABE5199}" type="datetimeFigureOut">
              <a:rPr lang="ru-RU" smtClean="0"/>
              <a:t>01.02.2024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20384-1E60-4649-8C59-FA235F2053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8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20617"/>
            <a:ext cx="11769635" cy="6816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1417" y="836023"/>
            <a:ext cx="937913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itchFamily="18" charset="0"/>
                <a:ea typeface="Times New Roman"/>
                <a:cs typeface="Times New Roman" pitchFamily="18" charset="0"/>
              </a:rPr>
              <a:t>МУНИЦИПАЛЬНОЕ КАЗЕННОЕ ДОШКОЛЬНОЕ ОБРАЗОВАТЕЛЬНОЕ УЧРЕЖДЕНИЕ</a:t>
            </a:r>
            <a:endParaRPr lang="ru-RU" sz="1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itchFamily="18" charset="0"/>
                <a:ea typeface="Times New Roman"/>
                <a:cs typeface="Times New Roman" pitchFamily="18" charset="0"/>
              </a:rPr>
              <a:t>ИСКИТИМСКОГО РАЙОНА НОВОСИБИРСКОЙ ОБЛАСТИ</a:t>
            </a:r>
            <a:r>
              <a:rPr lang="ru-RU" sz="10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1000" b="1" dirty="0">
                <a:latin typeface="Times New Roman" pitchFamily="18" charset="0"/>
                <a:ea typeface="Times New Roman"/>
                <a:cs typeface="Times New Roman" pitchFamily="18" charset="0"/>
              </a:rPr>
              <a:t>ДЕТСКИЙ САД КОМБИНИРОВАННОГО ВИДА</a:t>
            </a:r>
            <a:endParaRPr lang="ru-RU" sz="1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latin typeface="Times New Roman" pitchFamily="18" charset="0"/>
                <a:ea typeface="Times New Roman"/>
                <a:cs typeface="Times New Roman" pitchFamily="18" charset="0"/>
              </a:rPr>
              <a:t>«КРАСНАЯ ШАПОЧКА» Р.П. </a:t>
            </a:r>
            <a:r>
              <a:rPr lang="ru-RU" sz="1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ЛИНЕВО</a:t>
            </a:r>
            <a:r>
              <a:rPr lang="ru-RU" sz="1000" b="1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1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itchFamily="18" charset="0"/>
                <a:ea typeface="Times New Roman"/>
                <a:cs typeface="Times New Roman" pitchFamily="18" charset="0"/>
              </a:rPr>
              <a:t>Адрес: 633216, Новосибирская область, Искитимский район, </a:t>
            </a:r>
            <a:r>
              <a:rPr lang="ru-RU" sz="1000" dirty="0" err="1">
                <a:latin typeface="Times New Roman" pitchFamily="18" charset="0"/>
                <a:ea typeface="Times New Roman"/>
                <a:cs typeface="Times New Roman" pitchFamily="18" charset="0"/>
              </a:rPr>
              <a:t>р.п</a:t>
            </a:r>
            <a:r>
              <a:rPr lang="ru-RU" sz="1000" dirty="0">
                <a:latin typeface="Times New Roman" pitchFamily="18" charset="0"/>
                <a:ea typeface="Times New Roman"/>
                <a:cs typeface="Times New Roman" pitchFamily="18" charset="0"/>
              </a:rPr>
              <a:t>. Линево, 4-й микрорайон, д.15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dirty="0">
                <a:latin typeface="Times New Roman" pitchFamily="18" charset="0"/>
                <a:ea typeface="Times New Roman"/>
                <a:cs typeface="Times New Roman" pitchFamily="18" charset="0"/>
              </a:rPr>
              <a:t>Тел</a:t>
            </a:r>
            <a:r>
              <a:rPr lang="en-US" sz="1000" dirty="0">
                <a:latin typeface="Times New Roman" pitchFamily="18" charset="0"/>
                <a:ea typeface="Times New Roman"/>
                <a:cs typeface="Times New Roman" pitchFamily="18" charset="0"/>
              </a:rPr>
              <a:t>. (8-383-43) 30-623, e-mail:  ds_kra_isk@edu54.ru</a:t>
            </a:r>
            <a:endParaRPr lang="ru-RU" sz="10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4" name="Picture 3" descr="D:\Пользователь\Desktop\год_педагога_и_наставника-1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07" y="1291331"/>
            <a:ext cx="1891414" cy="13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1589" y="5342709"/>
            <a:ext cx="27174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 высшей  категории</a:t>
            </a:r>
          </a:p>
          <a:p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Анафриенко</a:t>
            </a:r>
            <a:r>
              <a:rPr lang="ru-RU" sz="1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Лилия Александровна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9349" y="2886891"/>
            <a:ext cx="9431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                        Районный семинар  для педагогов ДОУ</a:t>
            </a:r>
          </a:p>
          <a:p>
            <a:endParaRPr lang="ru-RU" b="1" dirty="0">
              <a:latin typeface="Comic Sans MS" panose="030F0702030302020204" pitchFamily="66" charset="0"/>
            </a:endParaRPr>
          </a:p>
          <a:p>
            <a:r>
              <a:rPr lang="ru-RU" b="1" dirty="0" smtClean="0">
                <a:latin typeface="Comic Sans MS" panose="030F0702030302020204" pitchFamily="66" charset="0"/>
              </a:rPr>
              <a:t>«Наставничество – основа профессионального развития педагогов ДОУ»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455125" y="5956663"/>
            <a:ext cx="321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 января 2024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07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231" y="480646"/>
            <a:ext cx="978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  <a:ea typeface="Calibri"/>
              </a:rPr>
              <a:t>Формат наставничества  </a:t>
            </a:r>
            <a:r>
              <a:rPr lang="ru-RU" dirty="0">
                <a:latin typeface="Comic Sans MS" pitchFamily="66" charset="0"/>
                <a:ea typeface="Calibri"/>
              </a:rPr>
              <a:t>«опытный младший воспитатель – начинающий младший воспитатель».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78" y="1348154"/>
            <a:ext cx="3341076" cy="445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Пользователь\Desktop\Новая папка\photo1705380216 (2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1" y="1348154"/>
            <a:ext cx="3341075" cy="445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2154" y="6037385"/>
            <a:ext cx="387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Индивидуальное сопровождение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60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53508" y="391886"/>
            <a:ext cx="5873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Фестиваль педагогических </a:t>
            </a:r>
            <a:r>
              <a:rPr lang="ru-RU" dirty="0" smtClean="0">
                <a:latin typeface="Comic Sans MS" pitchFamily="66" charset="0"/>
              </a:rPr>
              <a:t>идей</a:t>
            </a:r>
          </a:p>
          <a:p>
            <a:r>
              <a:rPr lang="ru-RU" dirty="0" smtClean="0">
                <a:latin typeface="Comic Sans MS" pitchFamily="66" charset="0"/>
              </a:rPr>
              <a:t>Опытом работы поделились молодые педагоги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37" y="1328337"/>
            <a:ext cx="3150995" cy="420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813" y="1536708"/>
            <a:ext cx="2987597" cy="398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D:\Пользователь\Desktop\Новая папка\photo1705390840 (6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35" y="3759194"/>
            <a:ext cx="2717965" cy="20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Пользователь\Desktop\Новая папка\photo170539084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573" y="1136132"/>
            <a:ext cx="3135925" cy="235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3508" y="5955323"/>
            <a:ext cx="7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Использование моделирования в работе с детьми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859" y="635975"/>
            <a:ext cx="4439140" cy="332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80" y="840135"/>
            <a:ext cx="1951233" cy="26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984" y="1642726"/>
            <a:ext cx="1998786" cy="266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56860" y="4607169"/>
            <a:ext cx="5388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Мастер –класс изготовления игрушек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для театра из носка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19596" y="4759569"/>
            <a:ext cx="3929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Использование фольклора</a:t>
            </a:r>
          </a:p>
          <a:p>
            <a:r>
              <a:rPr lang="ru-RU" dirty="0" smtClean="0">
                <a:latin typeface="Comic Sans MS" pitchFamily="66" charset="0"/>
              </a:rPr>
              <a:t> при воспитании КГН у малышей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5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62" y="376663"/>
            <a:ext cx="3174603" cy="42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Пользователь\Downloads\IMG-20240117-WA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028" y="1591431"/>
            <a:ext cx="3048579" cy="406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ь\Downloads\IMG-20240117-WA0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108" y="1201798"/>
            <a:ext cx="3340803" cy="445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7912" y="5509846"/>
            <a:ext cx="412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Мастер – класс по изготовлению </a:t>
            </a:r>
          </a:p>
          <a:p>
            <a:r>
              <a:rPr lang="ru-RU" dirty="0">
                <a:latin typeface="Comic Sans MS" pitchFamily="66" charset="0"/>
              </a:rPr>
              <a:t>д</a:t>
            </a:r>
            <a:r>
              <a:rPr lang="ru-RU" dirty="0" smtClean="0">
                <a:latin typeface="Comic Sans MS" pitchFamily="66" charset="0"/>
              </a:rPr>
              <a:t>идактических игр для малышей </a:t>
            </a:r>
          </a:p>
          <a:p>
            <a:r>
              <a:rPr lang="ru-RU" dirty="0" smtClean="0">
                <a:latin typeface="Comic Sans MS" pitchFamily="66" charset="0"/>
              </a:rPr>
              <a:t>Из бросового материала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1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098" name="Picture 2" descr="D:\Пользователь\Desktop\Новая папка\photo1705390851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9" y="1272688"/>
            <a:ext cx="8745415" cy="491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9815" y="738554"/>
            <a:ext cx="7156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МКДОУ   ДЕТСКИЙ САД « КРАСНАЯ ШАПОЧКА» </a:t>
            </a:r>
            <a:r>
              <a:rPr lang="ru-RU" dirty="0" err="1" smtClean="0">
                <a:latin typeface="Comic Sans MS" pitchFamily="66" charset="0"/>
              </a:rPr>
              <a:t>рп</a:t>
            </a:r>
            <a:r>
              <a:rPr lang="ru-RU" dirty="0" smtClean="0">
                <a:latin typeface="Comic Sans MS" pitchFamily="66" charset="0"/>
              </a:rPr>
              <a:t> ЛИНЕВО </a:t>
            </a:r>
            <a:endParaRPr lang="ru-RU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" y="20617"/>
            <a:ext cx="11691257" cy="6816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979714"/>
            <a:ext cx="68841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Comic Sans MS" panose="030F0702030302020204" pitchFamily="66" charset="0"/>
              </a:rPr>
              <a:t>Одним из четырех основных направлений  развития системы образования в соответствии с Национальным проектом «Образование»  на 2019-2024 годы является подготовка и повышение квалификации педагогических кадров, способных решать поставленные задачи, используя современные формы и методы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Важная роль в решении этой задачи отводится наставничеству. И «… это должно быть эффективное и современное наставничество, передача опыта, конкретных навыков»,  отметил В.В. Путин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D:\Пользователь\Desktop\vladimir_putin_PNG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62" y="1162594"/>
            <a:ext cx="4878978" cy="32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546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" y="20617"/>
            <a:ext cx="11913325" cy="6816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1018904"/>
            <a:ext cx="10907486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Опыт работы в направлении наставничества представили педагоги – наставники:</a:t>
            </a:r>
            <a:endParaRPr lang="ru-RU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ru-RU" dirty="0" err="1" smtClean="0">
                <a:latin typeface="Comic Sans MS" panose="030F0702030302020204" pitchFamily="66" charset="0"/>
              </a:rPr>
              <a:t>Анафриенко</a:t>
            </a:r>
            <a:r>
              <a:rPr lang="ru-RU" dirty="0" smtClean="0">
                <a:latin typeface="Comic Sans MS" panose="030F0702030302020204" pitchFamily="66" charset="0"/>
              </a:rPr>
              <a:t> Лилия Александровна старший воспитатель познакомила с системой работы ДОУ с молодыми педагогами и специалистами . Тема выступления «Формы работы с молодыми педагогами в ДОУ»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98081"/>
              </p:ext>
            </p:extLst>
          </p:nvPr>
        </p:nvGraphicFramePr>
        <p:xfrm>
          <a:off x="1867988" y="2800972"/>
          <a:ext cx="4528545" cy="32079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4" imgW="8067548" imgH="5714761" progId="AcroExch.Document.11">
                  <p:embed/>
                </p:oleObj>
              </mc:Choice>
              <mc:Fallback>
                <p:oleObj name="Acrobat Document" r:id="rId4" imgW="8067548" imgH="571476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7988" y="2800972"/>
                        <a:ext cx="4528545" cy="32079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15" y="2234922"/>
            <a:ext cx="2924312" cy="388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06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20617"/>
            <a:ext cx="11808823" cy="68167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5657" y="888273"/>
            <a:ext cx="1031965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Так целью работы стало </a:t>
            </a:r>
            <a:r>
              <a:rPr lang="ru-RU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– создание условий для работы и профессионального роста молодого педагога, способствующих снижению проблем адаптации и успешному вхождению в профессиональную деятельность.</a:t>
            </a:r>
            <a:endParaRPr lang="ru-RU" sz="2400" b="1" dirty="0">
              <a:solidFill>
                <a:srgbClr val="002060"/>
              </a:solidFill>
              <a:latin typeface="Comic Sans MS" pitchFamily="66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rgbClr val="002060"/>
                </a:solidFill>
                <a:latin typeface="Comic Sans MS" pitchFamily="66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24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создать психологически комфортную образовательную среду наставничества, способствующую раскрытию личностного, профессионального, творческого потенциала педагогов;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оказывать помощь в эффективных форматах непрерывного профессионального развития и методической поддержки педагогических работников   ДОУ;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способствовать развитию профессиональных компетенций педагогов в условиях цифровой образовательной среды, внедряя  разнообразные  формы наставничества; 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  <a:sym typeface="Symbol"/>
              </a:rPr>
              <a:t></a:t>
            </a: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 обеспечивать формирование и развитие профессиональных знаний и навыков педагога, в отношении которого осуществляется наставничество; </a:t>
            </a:r>
          </a:p>
          <a:p>
            <a:pPr marL="285750" lvl="0" indent="-285750" algn="just">
              <a:lnSpc>
                <a:spcPct val="150000"/>
              </a:lnSpc>
              <a:buFont typeface="Symbol"/>
              <a:buChar char="-"/>
            </a:pPr>
            <a:r>
              <a:rPr lang="ru-RU" sz="1600" dirty="0">
                <a:solidFill>
                  <a:prstClr val="black"/>
                </a:solidFill>
                <a:latin typeface="Comic Sans MS" pitchFamily="66" charset="0"/>
                <a:ea typeface="Calibri"/>
                <a:cs typeface="Times New Roman"/>
              </a:rPr>
              <a:t>знакомить педагогов с эффективными формами и методами индивидуальной работы и работы в коллективе, направленными на развитие их способности самостоятельно и качественно выполнять возложенные на них должностные обязанности.</a:t>
            </a:r>
          </a:p>
        </p:txBody>
      </p:sp>
    </p:spTree>
    <p:extLst>
      <p:ext uri="{BB962C8B-B14F-4D97-AF65-F5344CB8AC3E}">
        <p14:creationId xmlns:p14="http://schemas.microsoft.com/office/powerpoint/2010/main" val="325465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0617"/>
            <a:ext cx="11821886" cy="6816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4297" y="1071154"/>
            <a:ext cx="886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>
                <a:solidFill>
                  <a:prstClr val="black"/>
                </a:solidFill>
                <a:latin typeface="Comic Sans MS" pitchFamily="66" charset="0"/>
                <a:ea typeface="Calibri"/>
              </a:rPr>
              <a:t>Направление наставничества – «педагоги-стажисты – молодые педагоги»</a:t>
            </a:r>
            <a:endParaRPr lang="ru-RU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03" y="1585015"/>
            <a:ext cx="3230807" cy="242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7543" y="4284617"/>
            <a:ext cx="187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Практические занятия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5" descr="D:\Пользователь\Desktop\Новая папка\photo1705390826 (9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881" y="1549233"/>
            <a:ext cx="2051538" cy="27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38206" y="4561616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Работа с документами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65" y="1654293"/>
            <a:ext cx="2180493" cy="290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42663" y="4838615"/>
            <a:ext cx="180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Участие в семинарах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72" y="4284617"/>
            <a:ext cx="1630915" cy="194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98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0"/>
            <a:ext cx="11834949" cy="6768449"/>
          </a:xfrm>
          <a:prstGeom prst="rect">
            <a:avLst/>
          </a:prstGeom>
        </p:spPr>
      </p:pic>
      <p:pic>
        <p:nvPicPr>
          <p:cNvPr id="3" name="Picture 2" descr="D:\Пользователь\Desktop\Новая папка\photo1705390840 (9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68" y="1099178"/>
            <a:ext cx="2543052" cy="190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8983" y="3513909"/>
            <a:ext cx="2587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Индивидуальные консультации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53" y="1349605"/>
            <a:ext cx="4088676" cy="2987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83680" y="4741817"/>
            <a:ext cx="2109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Совместная деятельность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66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3669" y="2967335"/>
            <a:ext cx="7550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0"/>
            <a:ext cx="11834949" cy="67684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2777" y="953590"/>
            <a:ext cx="1048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Наставничество молодого специалиста для опытного сотрудника по вопросам новых тенденций, технологий в этом поможет </a:t>
            </a:r>
            <a:r>
              <a:rPr lang="ru-RU" b="1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реверсивное</a:t>
            </a:r>
            <a:r>
              <a:rPr lang="ru-RU" dirty="0">
                <a:solidFill>
                  <a:srgbClr val="000000"/>
                </a:solidFill>
                <a:latin typeface="Comic Sans MS" pitchFamily="66" charset="0"/>
                <a:ea typeface="Calibri"/>
              </a:rPr>
              <a:t> наставничество.</a:t>
            </a:r>
            <a:endParaRPr lang="ru-RU" dirty="0"/>
          </a:p>
        </p:txBody>
      </p:sp>
      <p:pic>
        <p:nvPicPr>
          <p:cNvPr id="8" name="Picture 2" descr="D:\Пользователь\Desktop\Новая папка\photo1705390851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19" y="1877364"/>
            <a:ext cx="2932946" cy="391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D:\Пользователь\Desktop\Новая папка\photo1705390851 (7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018" y="1877364"/>
            <a:ext cx="3067760" cy="409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2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0"/>
            <a:ext cx="11834949" cy="6768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52207" y="862149"/>
            <a:ext cx="633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>
                <a:latin typeface="Comic Sans MS" pitchFamily="66" charset="0"/>
                <a:ea typeface="Calibri"/>
              </a:rPr>
              <a:t>Технология наставничества «Работодатель-студент»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76" y="1415017"/>
            <a:ext cx="4062348" cy="182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47" y="1415017"/>
            <a:ext cx="2551480" cy="340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21" y="1415017"/>
            <a:ext cx="2420813" cy="32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Пользователь\Desktop\Новая папка\photo1705380185 (2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19" y="3817132"/>
            <a:ext cx="1925666" cy="25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87291" y="5303520"/>
            <a:ext cx="3534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>
                <a:latin typeface="Comic Sans MS" pitchFamily="66" charset="0"/>
              </a:rPr>
              <a:t>Студенты – будущие педагоги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2878" y="3425247"/>
            <a:ext cx="5020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 апреля по 5 мая, Чумакова Валерия Алексеевна, проходила преддипломную практику.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64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0246" y="457201"/>
            <a:ext cx="903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Comic Sans MS" pitchFamily="66" charset="0"/>
                <a:ea typeface="Calibri"/>
              </a:rPr>
              <a:t>Проходят переподготовку и становятся профессиональными педагогами дошкольного учреждения.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16" y="1147401"/>
            <a:ext cx="2224454" cy="296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75" y="984789"/>
            <a:ext cx="2128834" cy="28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9477" y="6260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53662" y="4526618"/>
            <a:ext cx="4982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Участвуют активно  в спортивных и творческих  мероприятиях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1026" name="Picture 2" descr="D:\Пользователь\Desktop\Новая папка\photo170538018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479" y="1644304"/>
            <a:ext cx="2161736" cy="288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ользователь\Desktop\Новая папка\photo1705380185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86" y="2172617"/>
            <a:ext cx="2800799" cy="373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3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2702</TotalTime>
  <Words>422</Words>
  <Application>Microsoft Office PowerPoint</Application>
  <PresentationFormat>Широкоэкранный</PresentationFormat>
  <Paragraphs>64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Symbol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121</cp:revision>
  <dcterms:created xsi:type="dcterms:W3CDTF">2023-02-15T06:03:36Z</dcterms:created>
  <dcterms:modified xsi:type="dcterms:W3CDTF">2024-02-01T09:54:03Z</dcterms:modified>
</cp:coreProperties>
</file>