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76" r:id="rId6"/>
    <p:sldId id="275" r:id="rId7"/>
    <p:sldId id="274" r:id="rId8"/>
    <p:sldId id="271" r:id="rId9"/>
    <p:sldId id="267" r:id="rId10"/>
    <p:sldId id="266" r:id="rId11"/>
    <p:sldId id="273" r:id="rId12"/>
    <p:sldId id="272" r:id="rId13"/>
    <p:sldId id="265" r:id="rId14"/>
    <p:sldId id="279" r:id="rId15"/>
    <p:sldId id="26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5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756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38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479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0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32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98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40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6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00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7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81C6-8E2C-434D-AAC4-56BB3CD2CB6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4C5E-981B-4C1D-AC21-A6B02F4A2C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797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осмос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-34102"/>
            <a:ext cx="9128898" cy="6892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02" y="66684"/>
            <a:ext cx="9128898" cy="134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 «Красная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шапочка» 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Линево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633216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Новосибирская область,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Линево, 4-й микрорайон, дом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15Контактный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 8 (383)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43-33-821    Факс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8 (383)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43-33-821  Адрес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электронной почты: ds_kra_isk@edu54.ru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806489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КРАТКОСРОЧНОГО ПРОЕКТА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старшей логопедической группе «Белоснежка» на тему: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«ТРАНСПОРТ»</a:t>
            </a:r>
          </a:p>
          <a:p>
            <a:pPr algn="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Артюшенко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733256"/>
            <a:ext cx="435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Острая Л.С.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8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 rot="19588276">
            <a:off x="-233372" y="273241"/>
            <a:ext cx="2992809" cy="1796575"/>
          </a:xfrm>
          <a:prstGeom prst="wedgeEllipseCallout">
            <a:avLst>
              <a:gd name="adj1" fmla="val 20987"/>
              <a:gd name="adj2" fmla="val 1046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конструирования</a:t>
            </a:r>
          </a:p>
        </p:txBody>
      </p:sp>
      <p:pic>
        <p:nvPicPr>
          <p:cNvPr id="2051" name="Picture 3" descr="C:\Users\user\Desktop\Новая папка (занятие 24)\фото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2616938" cy="3489251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занятие 24)\фото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22094"/>
            <a:ext cx="2952328" cy="3559852"/>
          </a:xfrm>
          <a:prstGeom prst="rect">
            <a:avLst/>
          </a:prstGeom>
          <a:noFill/>
        </p:spPr>
      </p:pic>
      <p:pic>
        <p:nvPicPr>
          <p:cNvPr id="2053" name="Picture 5" descr="C:\Users\user\Desktop\Новая папка (занятие 24)\фото16.jpg"/>
          <p:cNvPicPr>
            <a:picLocks noChangeAspect="1" noChangeArrowheads="1"/>
          </p:cNvPicPr>
          <p:nvPr/>
        </p:nvPicPr>
        <p:blipFill>
          <a:blip r:embed="rId4" cstate="print"/>
          <a:srcRect t="7386" r="-1162"/>
          <a:stretch>
            <a:fillRect/>
          </a:stretch>
        </p:blipFill>
        <p:spPr bwMode="auto">
          <a:xfrm>
            <a:off x="6112061" y="2636912"/>
            <a:ext cx="3031939" cy="3456384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3384376" cy="2373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177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 rot="848667">
            <a:off x="6399583" y="360807"/>
            <a:ext cx="2568729" cy="1480637"/>
          </a:xfrm>
          <a:prstGeom prst="wedgeEllipseCallout">
            <a:avLst>
              <a:gd name="adj1" fmla="val -42863"/>
              <a:gd name="adj2" fmla="val 1009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Центр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</a:rPr>
              <a:t>рамоты и письма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Новая папка (занятие 24)\фото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13"/>
          <a:stretch>
            <a:fillRect/>
          </a:stretch>
        </p:blipFill>
        <p:spPr bwMode="auto">
          <a:xfrm>
            <a:off x="0" y="116632"/>
            <a:ext cx="2335188" cy="3689648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занятие 24)\фото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76" y="2924944"/>
            <a:ext cx="2515162" cy="3933056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 (занятие 24)\фото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88486"/>
            <a:ext cx="2592288" cy="3969514"/>
          </a:xfrm>
          <a:prstGeom prst="rect">
            <a:avLst/>
          </a:prstGeom>
          <a:noFill/>
        </p:spPr>
      </p:pic>
      <p:pic>
        <p:nvPicPr>
          <p:cNvPr id="3077" name="Picture 5" descr="C:\Users\user\Desktop\Новая папка (занятие 24)\фото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1964644" cy="2924944"/>
          </a:xfrm>
          <a:prstGeom prst="rect">
            <a:avLst/>
          </a:prstGeom>
          <a:noFill/>
        </p:spPr>
      </p:pic>
      <p:pic>
        <p:nvPicPr>
          <p:cNvPr id="3078" name="Picture 6" descr="C:\Users\user\Desktop\Новая папка (занятие 24)\фото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16632"/>
            <a:ext cx="302433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63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192" y="235496"/>
            <a:ext cx="85452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Технология «Загадка», информация для родителей,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третье пространство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Admin\Desktop\космос\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804" b="15426"/>
          <a:stretch/>
        </p:blipFill>
        <p:spPr bwMode="auto">
          <a:xfrm>
            <a:off x="330959" y="1484784"/>
            <a:ext cx="4557711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космос\image (10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34" r="11841" b="3858"/>
          <a:stretch/>
        </p:blipFill>
        <p:spPr bwMode="auto">
          <a:xfrm>
            <a:off x="3633911" y="3361896"/>
            <a:ext cx="3096344" cy="3258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космос\image (5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02" r="18498"/>
          <a:stretch/>
        </p:blipFill>
        <p:spPr bwMode="auto">
          <a:xfrm>
            <a:off x="107504" y="3740726"/>
            <a:ext cx="3528392" cy="2980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esktop\космос\image (6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96" y="1138986"/>
            <a:ext cx="2796648" cy="3728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63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7048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dmin\Desktop\космос\image (29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31" r="8161"/>
          <a:stretch/>
        </p:blipFill>
        <p:spPr bwMode="auto">
          <a:xfrm>
            <a:off x="1691680" y="1700808"/>
            <a:ext cx="5688632" cy="4299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55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48680"/>
            <a:ext cx="770485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 (занятие 24)\фото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55" t="6096" r="4500"/>
          <a:stretch>
            <a:fillRect/>
          </a:stretch>
        </p:blipFill>
        <p:spPr bwMode="auto">
          <a:xfrm>
            <a:off x="827584" y="2564904"/>
            <a:ext cx="2489288" cy="3933056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занятие 24)\фото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982" y="2564904"/>
            <a:ext cx="2679338" cy="39146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1700808"/>
            <a:ext cx="407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книг на тему «Транспорт»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1916832"/>
            <a:ext cx="5452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Оформление выставки «Такой разный транспорт»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55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836712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34076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Мы с ребятами подготовили и провели </a:t>
            </a:r>
          </a:p>
          <a:p>
            <a:r>
              <a:rPr lang="ru-RU" sz="2800" dirty="0" smtClean="0"/>
              <a:t>        открытое занятие по теме «Транспорт»</a:t>
            </a:r>
            <a:endParaRPr lang="ru-RU" sz="2800" dirty="0"/>
          </a:p>
        </p:txBody>
      </p:sp>
      <p:pic>
        <p:nvPicPr>
          <p:cNvPr id="4098" name="Picture 2" descr="C:\Users\user\Desktop\Новая папка (занятие 24)\фото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075794" cy="4101058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занятие 24)\фот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361808" cy="4006752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занятие 24)\фото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420888"/>
            <a:ext cx="2448272" cy="407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90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космос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40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80728"/>
            <a:ext cx="7416824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 познавательно-игровой, исследовательский.</a:t>
            </a: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старшей группы, родители воспитанников,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воспитатели, учитель-логопед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17 января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 января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1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5"/>
            <a:ext cx="9144000" cy="6865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136904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 является неотъемлемой частью современной жизни.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транспорта люди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смогли бы передвигаться на такие большие расстояния и не узнали бы 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  существующих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культурах. Если бы никто никуда не путешествовал, многие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страны даже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были бы открыты. Сегодня миллионы людей по всему миру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  машины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другие виды транспорта, чтобы добраться на работу,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 же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 покупками.  Все дети любят кататься на транспорте, знают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названия многих видов транспорта, но из рассказов детей, видно, что дети имеют плохое представление о разнообразии всех видов транспорта. В течение недели были запланированы мероприятия на расширение у детей знаний об истории транспорта, закрепление и уточнение представлений детей о видах транспорта, закрепление и уточнение представлений детей о видах транспорта с конкретной классификацией названий транспорта(водный, воздушный, наземный,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специализированный).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5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космос\airplane-clipart-frame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920880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Расширить </a:t>
            </a:r>
            <a:r>
              <a:rPr lang="ru-RU" sz="1600" dirty="0">
                <a:solidFill>
                  <a:srgbClr val="002060"/>
                </a:solidFill>
              </a:rPr>
              <a:t>и систематизировать знания детей о транспорте и создать условия </a:t>
            </a:r>
            <a:r>
              <a:rPr lang="ru-RU" sz="1600" dirty="0" smtClean="0">
                <a:solidFill>
                  <a:srgbClr val="002060"/>
                </a:solidFill>
              </a:rPr>
              <a:t>для развития </a:t>
            </a:r>
            <a:r>
              <a:rPr lang="ru-RU" sz="1600" dirty="0">
                <a:solidFill>
                  <a:srgbClr val="002060"/>
                </a:solidFill>
              </a:rPr>
              <a:t>познавательных и творческих способностей детей по ознакомлению с </a:t>
            </a:r>
            <a:r>
              <a:rPr lang="ru-RU" sz="1600" dirty="0" smtClean="0">
                <a:solidFill>
                  <a:srgbClr val="002060"/>
                </a:solidFill>
              </a:rPr>
              <a:t>видами транспорта</a:t>
            </a:r>
            <a:r>
              <a:rPr lang="ru-RU" sz="1600" dirty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Закреплять знания детей о предметном мире, помочь освоить элементарные знания </a:t>
            </a:r>
            <a:r>
              <a:rPr lang="ru-RU" sz="1600" dirty="0" smtClean="0">
                <a:solidFill>
                  <a:srgbClr val="002060"/>
                </a:solidFill>
              </a:rPr>
              <a:t>о современной </a:t>
            </a:r>
            <a:r>
              <a:rPr lang="ru-RU" sz="1600" dirty="0">
                <a:solidFill>
                  <a:srgbClr val="002060"/>
                </a:solidFill>
              </a:rPr>
              <a:t>технике, сгруппировать транспорт по среде передвижения и его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назначению.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Закреплять знания о профессии людей, которые управляют разными видами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транспорта.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Расширить представления детей об истории транспорта.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Закрепить правила дорожного движения на улице и поведения в общественном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транспорте.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Развивать речевую активность детей в процессе проекта, умение обосновывать своё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мнение.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Учить детей составлять небольшие описательные рассказы о любом виде транспорта,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используя план-схему.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Воспитывать уважительное отношение к людям, работающим на транспорте.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Привлечь семьи к участию в воспитательном процессе на основе педагогического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сотрудничества.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0440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5"/>
            <a:ext cx="9144000" cy="6865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776864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ПРОЕКТА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 </a:t>
            </a:r>
            <a:r>
              <a:rPr lang="ru-RU" b="1" dirty="0" smtClean="0">
                <a:solidFill>
                  <a:srgbClr val="002060"/>
                </a:solidFill>
              </a:rPr>
              <a:t>этап</a:t>
            </a:r>
            <a:r>
              <a:rPr lang="ru-RU" b="1" dirty="0">
                <a:solidFill>
                  <a:srgbClr val="002060"/>
                </a:solidFill>
              </a:rPr>
              <a:t>. Подготовительно – информационный.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r>
              <a:rPr lang="ru-RU" dirty="0" smtClean="0">
                <a:solidFill>
                  <a:srgbClr val="002060"/>
                </a:solidFill>
              </a:rPr>
              <a:t>Формирование </a:t>
            </a:r>
            <a:r>
              <a:rPr lang="ru-RU" dirty="0">
                <a:solidFill>
                  <a:srgbClr val="002060"/>
                </a:solidFill>
              </a:rPr>
              <a:t>мотива к предстоящей деятельности, постановка цели, задач, подбор необходимого материала по теме проекта. Подбор методической и детской литературы. Сбор информации о различных видах транспорта, информации истории его происхождения. Подбор фотоматериалов, иллюстраций, стихов, загадок, пальчиковых игр. Изготовление атрибутов, пособий. Составление плана мероприятий на неделю.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II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этап. Поисково – познавательный (практический)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r>
              <a:rPr lang="ru-RU" dirty="0" smtClean="0">
                <a:solidFill>
                  <a:srgbClr val="002060"/>
                </a:solidFill>
              </a:rPr>
              <a:t>Знакомить </a:t>
            </a:r>
            <a:r>
              <a:rPr lang="ru-RU" dirty="0">
                <a:solidFill>
                  <a:srgbClr val="002060"/>
                </a:solidFill>
              </a:rPr>
              <a:t>детей с видами транспорта, его назначением, активизировать словарный запас детей по теме "Транспорт", развивать навыки и умения детей в продуктивной и других видах деятельности, вовлекать родителей в активное сотрудничество.</a:t>
            </a:r>
          </a:p>
          <a:p>
            <a:r>
              <a:rPr lang="ru-RU" b="1" dirty="0">
                <a:solidFill>
                  <a:srgbClr val="002060"/>
                </a:solidFill>
              </a:rPr>
              <a:t>III этап - заключительный.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Цель:</a:t>
            </a:r>
            <a:r>
              <a:rPr lang="ru-RU" dirty="0">
                <a:solidFill>
                  <a:srgbClr val="002060"/>
                </a:solidFill>
              </a:rPr>
              <a:t> Обобщение знаний и представлений детей о различных видах транспорта, его классификации и назначении.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99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космос\kissclipart-most-valuable-person-clipart-istock-borders-and-fr-18cf52b115bc9f0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5"/>
            <a:ext cx="9144000" cy="6865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704856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Предполагаемые </a:t>
            </a:r>
            <a:r>
              <a:rPr lang="ru-RU" b="1" dirty="0">
                <a:solidFill>
                  <a:srgbClr val="002060"/>
                </a:solidFill>
              </a:rPr>
              <a:t>результаты: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-дети научатся различать и называть виды транспорта,</a:t>
            </a:r>
          </a:p>
          <a:p>
            <a:r>
              <a:rPr lang="ru-RU" dirty="0">
                <a:solidFill>
                  <a:srgbClr val="002060"/>
                </a:solidFill>
              </a:rPr>
              <a:t>- рассказывать об отдельных видах транспорта, составлять рассказы с опорой на предметные картинки и схемы,</a:t>
            </a:r>
          </a:p>
          <a:p>
            <a:r>
              <a:rPr lang="ru-RU" dirty="0">
                <a:solidFill>
                  <a:srgbClr val="002060"/>
                </a:solidFill>
              </a:rPr>
              <a:t>-научатся классифицировать наземный, водный, воздушный транспорт,</a:t>
            </a:r>
          </a:p>
          <a:p>
            <a:r>
              <a:rPr lang="ru-RU" dirty="0">
                <a:solidFill>
                  <a:srgbClr val="002060"/>
                </a:solidFill>
              </a:rPr>
              <a:t>- будут иметь представление о разнообразии одного вида транспорта, получат знания об эволюции транспорта,</a:t>
            </a:r>
          </a:p>
          <a:p>
            <a:r>
              <a:rPr lang="ru-RU" dirty="0">
                <a:solidFill>
                  <a:srgbClr val="002060"/>
                </a:solidFill>
              </a:rPr>
              <a:t>-на основе проблемных ситуаций и вопросов будут иметь возможность проявить свое воображение, творчество, с опорой на полученные знания,</a:t>
            </a:r>
          </a:p>
          <a:p>
            <a:r>
              <a:rPr lang="ru-RU" dirty="0">
                <a:solidFill>
                  <a:srgbClr val="002060"/>
                </a:solidFill>
              </a:rPr>
              <a:t>-родители активно примут участие в педагогическом процессе и повысят свою компетенцию по данной теме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Продукты проекта: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1. Оформление  </a:t>
            </a:r>
            <a:r>
              <a:rPr lang="ru-RU" dirty="0" smtClean="0">
                <a:solidFill>
                  <a:srgbClr val="002060"/>
                </a:solidFill>
              </a:rPr>
              <a:t>выставки «Такой разный </a:t>
            </a:r>
            <a:r>
              <a:rPr lang="ru-RU" dirty="0">
                <a:solidFill>
                  <a:srgbClr val="002060"/>
                </a:solidFill>
              </a:rPr>
              <a:t>транспорт»</a:t>
            </a:r>
          </a:p>
          <a:p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dirty="0" smtClean="0">
                <a:solidFill>
                  <a:srgbClr val="002060"/>
                </a:solidFill>
              </a:rPr>
              <a:t>Оформление выставки совместных работ детей и родителей «Транспорт из бросового материала».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Изготовление игры «А у меня , а у кого?»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4.Оформление выставки книг на тему «Транспорт»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5.Подготовка и проведение открытого занятия на тему «Транспорт»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99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\Desktop\космос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836712"/>
            <a:ext cx="5380740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ПРОЕКТУ В ЦЕНТРАХ АКТИВНОСТИ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9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 rot="20335035">
            <a:off x="228888" y="211100"/>
            <a:ext cx="2448272" cy="1728192"/>
          </a:xfrm>
          <a:prstGeom prst="wedgeEllipseCallout">
            <a:avLst>
              <a:gd name="adj1" fmla="val 44018"/>
              <a:gd name="adj2" fmla="val 8016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Центр искусства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1269" name="Picture 5" descr="C:\Users\Admin\Desktop\космос\image (1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90" t="15398" r="13188" b="5718"/>
          <a:stretch/>
        </p:blipFill>
        <p:spPr bwMode="auto">
          <a:xfrm>
            <a:off x="2411760" y="692696"/>
            <a:ext cx="3203848" cy="2523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esktop\космос\image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 (занятие 24)\фото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09595"/>
            <a:ext cx="2736304" cy="3648405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занятие 24)\фото 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183904"/>
            <a:ext cx="2660611" cy="3674096"/>
          </a:xfrm>
          <a:prstGeom prst="rect">
            <a:avLst/>
          </a:prstGeom>
          <a:noFill/>
        </p:spPr>
      </p:pic>
      <p:pic>
        <p:nvPicPr>
          <p:cNvPr id="4" name="Picture 2" descr="C:\Users\user\Desktop\Новая папка (занятие 24)\фото20.jpg"/>
          <p:cNvPicPr>
            <a:picLocks noChangeAspect="1" noChangeArrowheads="1"/>
          </p:cNvPicPr>
          <p:nvPr/>
        </p:nvPicPr>
        <p:blipFill>
          <a:blip r:embed="rId6" cstate="print"/>
          <a:srcRect l="15152" t="2181"/>
          <a:stretch>
            <a:fillRect/>
          </a:stretch>
        </p:blipFill>
        <p:spPr bwMode="auto">
          <a:xfrm>
            <a:off x="3347864" y="3212976"/>
            <a:ext cx="2376264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63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 rot="620654">
            <a:off x="6493773" y="142853"/>
            <a:ext cx="2614845" cy="1582277"/>
          </a:xfrm>
          <a:prstGeom prst="wedgeEllipseCallout">
            <a:avLst>
              <a:gd name="adj1" fmla="val -36905"/>
              <a:gd name="adj2" fmla="val 11209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Центр математики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126" name="Picture 6" descr="C:\Users\Admin\Desktop\космос\image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900034" cy="3866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 (занятие 24)\фото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36912"/>
            <a:ext cx="5147030" cy="3642374"/>
          </a:xfrm>
          <a:prstGeom prst="rect">
            <a:avLst/>
          </a:prstGeom>
          <a:noFill/>
        </p:spPr>
      </p:pic>
      <p:pic>
        <p:nvPicPr>
          <p:cNvPr id="1027" name="Picture 3" descr="C:\Users\user\Desktop\маши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0"/>
            <a:ext cx="2686693" cy="2636912"/>
          </a:xfrm>
          <a:prstGeom prst="rect">
            <a:avLst/>
          </a:prstGeom>
          <a:noFill/>
        </p:spPr>
      </p:pic>
      <p:pic>
        <p:nvPicPr>
          <p:cNvPr id="1028" name="Picture 4" descr="C:\Users\user\Desktop\маши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60648"/>
            <a:ext cx="2267155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16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582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Артюшка</cp:lastModifiedBy>
  <cp:revision>21</cp:revision>
  <dcterms:created xsi:type="dcterms:W3CDTF">2022-01-22T12:38:00Z</dcterms:created>
  <dcterms:modified xsi:type="dcterms:W3CDTF">2024-02-18T12:59:04Z</dcterms:modified>
</cp:coreProperties>
</file>