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306" r:id="rId5"/>
    <p:sldId id="317" r:id="rId6"/>
    <p:sldId id="266" r:id="rId7"/>
    <p:sldId id="259" r:id="rId8"/>
    <p:sldId id="263" r:id="rId9"/>
    <p:sldId id="270" r:id="rId10"/>
    <p:sldId id="260" r:id="rId11"/>
    <p:sldId id="267" r:id="rId12"/>
    <p:sldId id="261" r:id="rId13"/>
    <p:sldId id="268" r:id="rId14"/>
    <p:sldId id="264" r:id="rId15"/>
    <p:sldId id="271" r:id="rId16"/>
    <p:sldId id="265" r:id="rId17"/>
    <p:sldId id="272" r:id="rId18"/>
    <p:sldId id="278" r:id="rId19"/>
    <p:sldId id="273" r:id="rId20"/>
    <p:sldId id="333" r:id="rId21"/>
    <p:sldId id="334" r:id="rId22"/>
    <p:sldId id="335" r:id="rId23"/>
    <p:sldId id="274" r:id="rId24"/>
    <p:sldId id="275" r:id="rId25"/>
    <p:sldId id="276" r:id="rId26"/>
    <p:sldId id="279" r:id="rId27"/>
    <p:sldId id="277" r:id="rId28"/>
    <p:sldId id="280" r:id="rId29"/>
    <p:sldId id="281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20" r:id="rId62"/>
    <p:sldId id="319" r:id="rId63"/>
    <p:sldId id="321" r:id="rId64"/>
    <p:sldId id="322" r:id="rId65"/>
    <p:sldId id="324" r:id="rId66"/>
    <p:sldId id="323" r:id="rId67"/>
    <p:sldId id="326" r:id="rId68"/>
    <p:sldId id="325" r:id="rId69"/>
    <p:sldId id="327" r:id="rId70"/>
    <p:sldId id="330" r:id="rId71"/>
    <p:sldId id="329" r:id="rId72"/>
    <p:sldId id="331" r:id="rId73"/>
    <p:sldId id="332" r:id="rId74"/>
    <p:sldId id="315" r:id="rId75"/>
    <p:sldId id="316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0.36</c:v>
                </c:pt>
                <c:pt idx="1">
                  <c:v>0.36</c:v>
                </c:pt>
                <c:pt idx="2">
                  <c:v>0.36</c:v>
                </c:pt>
                <c:pt idx="3">
                  <c:v>0.36</c:v>
                </c:pt>
                <c:pt idx="4">
                  <c:v>0.22</c:v>
                </c:pt>
                <c:pt idx="5">
                  <c:v>0.56999999999999995</c:v>
                </c:pt>
                <c:pt idx="6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1-45CE-A7CA-B3B47FF208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Недост.сформ.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0.36</c:v>
                </c:pt>
                <c:pt idx="1">
                  <c:v>0.36</c:v>
                </c:pt>
                <c:pt idx="2">
                  <c:v>0.36</c:v>
                </c:pt>
                <c:pt idx="3">
                  <c:v>0.43</c:v>
                </c:pt>
                <c:pt idx="4">
                  <c:v>0.5</c:v>
                </c:pt>
                <c:pt idx="5">
                  <c:v>0.28000000000000003</c:v>
                </c:pt>
                <c:pt idx="6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E1-45CE-A7CA-B3B47FF208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Несформировано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0.28000000000000003</c:v>
                </c:pt>
                <c:pt idx="1">
                  <c:v>0.28000000000000003</c:v>
                </c:pt>
                <c:pt idx="2">
                  <c:v>0.28000000000000003</c:v>
                </c:pt>
                <c:pt idx="3">
                  <c:v>0.21</c:v>
                </c:pt>
                <c:pt idx="4">
                  <c:v>0.28000000000000003</c:v>
                </c:pt>
                <c:pt idx="5">
                  <c:v>0.15</c:v>
                </c:pt>
                <c:pt idx="6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E1-45CE-A7CA-B3B47FF20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558536"/>
        <c:axId val="290557752"/>
      </c:barChart>
      <c:catAx>
        <c:axId val="29055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57752"/>
        <c:crosses val="autoZero"/>
        <c:auto val="1"/>
        <c:lblAlgn val="ctr"/>
        <c:lblOffset val="100"/>
        <c:noMultiLvlLbl val="0"/>
      </c:catAx>
      <c:valAx>
        <c:axId val="290557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5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0.78</c:v>
                </c:pt>
                <c:pt idx="1">
                  <c:v>0.78</c:v>
                </c:pt>
                <c:pt idx="2">
                  <c:v>0.71</c:v>
                </c:pt>
                <c:pt idx="3">
                  <c:v>0.78</c:v>
                </c:pt>
                <c:pt idx="4">
                  <c:v>0.56999999999999995</c:v>
                </c:pt>
                <c:pt idx="5">
                  <c:v>0.86</c:v>
                </c:pt>
                <c:pt idx="6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7-4AB7-835F-80D19EC807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Недост.сформировано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0.22</c:v>
                </c:pt>
                <c:pt idx="2">
                  <c:v>0.22</c:v>
                </c:pt>
                <c:pt idx="3">
                  <c:v>0.22</c:v>
                </c:pt>
                <c:pt idx="4">
                  <c:v>0.36</c:v>
                </c:pt>
                <c:pt idx="5">
                  <c:v>0.14000000000000001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27-4AB7-835F-80D19EC8072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</c:v>
                </c:pt>
                <c:pt idx="2">
                  <c:v>7.0000000000000007E-2</c:v>
                </c:pt>
                <c:pt idx="3">
                  <c:v>0</c:v>
                </c:pt>
                <c:pt idx="4">
                  <c:v>7.0000000000000007E-2</c:v>
                </c:pt>
                <c:pt idx="5">
                  <c:v>0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27-4AB7-835F-80D19EC80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478720"/>
        <c:axId val="294476760"/>
      </c:barChart>
      <c:catAx>
        <c:axId val="29447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476760"/>
        <c:crosses val="autoZero"/>
        <c:auto val="1"/>
        <c:lblAlgn val="ctr"/>
        <c:lblOffset val="100"/>
        <c:noMultiLvlLbl val="0"/>
      </c:catAx>
      <c:valAx>
        <c:axId val="29447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47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0.64</c:v>
                </c:pt>
                <c:pt idx="1">
                  <c:v>0.56999999999999995</c:v>
                </c:pt>
                <c:pt idx="2">
                  <c:v>0.64</c:v>
                </c:pt>
                <c:pt idx="3">
                  <c:v>0.64</c:v>
                </c:pt>
                <c:pt idx="4">
                  <c:v>0.5</c:v>
                </c:pt>
                <c:pt idx="5">
                  <c:v>0.86</c:v>
                </c:pt>
                <c:pt idx="6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7-41C7-9A5B-02AA570F0F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Недост.сформ.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0.28000000000000003</c:v>
                </c:pt>
                <c:pt idx="1">
                  <c:v>0.36</c:v>
                </c:pt>
                <c:pt idx="2">
                  <c:v>0.28000000000000003</c:v>
                </c:pt>
                <c:pt idx="3">
                  <c:v>0.28000000000000003</c:v>
                </c:pt>
                <c:pt idx="4">
                  <c:v>0.43</c:v>
                </c:pt>
                <c:pt idx="5">
                  <c:v>0.14000000000000001</c:v>
                </c:pt>
                <c:pt idx="6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67-41C7-9A5B-02AA570F0F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Несформировано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67-41C7-9A5B-02AA570F0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558144"/>
        <c:axId val="290559320"/>
      </c:barChart>
      <c:catAx>
        <c:axId val="29055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59320"/>
        <c:crosses val="autoZero"/>
        <c:auto val="1"/>
        <c:lblAlgn val="ctr"/>
        <c:lblOffset val="100"/>
        <c:noMultiLvlLbl val="0"/>
      </c:catAx>
      <c:valAx>
        <c:axId val="29055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5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0.28999999999999998</c:v>
                </c:pt>
                <c:pt idx="1">
                  <c:v>0.42</c:v>
                </c:pt>
                <c:pt idx="2">
                  <c:v>0.38</c:v>
                </c:pt>
                <c:pt idx="3">
                  <c:v>0.33</c:v>
                </c:pt>
                <c:pt idx="4">
                  <c:v>0.2</c:v>
                </c:pt>
                <c:pt idx="5">
                  <c:v>0.66</c:v>
                </c:pt>
                <c:pt idx="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2-45CE-9575-91312F7511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Недост.сформ.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0.56999999999999995</c:v>
                </c:pt>
                <c:pt idx="1">
                  <c:v>0.38</c:v>
                </c:pt>
                <c:pt idx="2">
                  <c:v>0.42</c:v>
                </c:pt>
                <c:pt idx="3">
                  <c:v>0.52</c:v>
                </c:pt>
                <c:pt idx="4">
                  <c:v>0.47</c:v>
                </c:pt>
                <c:pt idx="5">
                  <c:v>0.28000000000000003</c:v>
                </c:pt>
                <c:pt idx="6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52-45CE-9575-91312F7511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0.2</c:v>
                </c:pt>
                <c:pt idx="2">
                  <c:v>0.2</c:v>
                </c:pt>
                <c:pt idx="3">
                  <c:v>0.15</c:v>
                </c:pt>
                <c:pt idx="4">
                  <c:v>0.33</c:v>
                </c:pt>
                <c:pt idx="5">
                  <c:v>0.05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52-45CE-9575-91312F751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555792"/>
        <c:axId val="290555400"/>
      </c:barChart>
      <c:catAx>
        <c:axId val="29055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55400"/>
        <c:crosses val="autoZero"/>
        <c:auto val="1"/>
        <c:lblAlgn val="ctr"/>
        <c:lblOffset val="100"/>
        <c:noMultiLvlLbl val="0"/>
      </c:catAx>
      <c:valAx>
        <c:axId val="290555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5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0.71</c:v>
                </c:pt>
                <c:pt idx="1">
                  <c:v>0.71</c:v>
                </c:pt>
                <c:pt idx="2">
                  <c:v>0.76</c:v>
                </c:pt>
                <c:pt idx="3">
                  <c:v>0.71</c:v>
                </c:pt>
                <c:pt idx="4">
                  <c:v>0.38</c:v>
                </c:pt>
                <c:pt idx="5">
                  <c:v>0.86</c:v>
                </c:pt>
                <c:pt idx="6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73-440C-AE2D-30657824F8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Недост.сформ.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0.23</c:v>
                </c:pt>
                <c:pt idx="1">
                  <c:v>0.23</c:v>
                </c:pt>
                <c:pt idx="2">
                  <c:v>0.19</c:v>
                </c:pt>
                <c:pt idx="3">
                  <c:v>0.23</c:v>
                </c:pt>
                <c:pt idx="4">
                  <c:v>0.56999999999999995</c:v>
                </c:pt>
                <c:pt idx="5">
                  <c:v>0.14000000000000001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73-440C-AE2D-30657824F8B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0.06</c:v>
                </c:pt>
                <c:pt idx="1">
                  <c:v>0.06</c:v>
                </c:pt>
                <c:pt idx="2">
                  <c:v>0.05</c:v>
                </c:pt>
                <c:pt idx="3">
                  <c:v>0.06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73-440C-AE2D-30657824F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560104"/>
        <c:axId val="290561672"/>
      </c:barChart>
      <c:catAx>
        <c:axId val="290560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61672"/>
        <c:crosses val="autoZero"/>
        <c:auto val="1"/>
        <c:lblAlgn val="ctr"/>
        <c:lblOffset val="100"/>
        <c:noMultiLvlLbl val="0"/>
      </c:catAx>
      <c:valAx>
        <c:axId val="29056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6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0.33</c:v>
                </c:pt>
                <c:pt idx="1">
                  <c:v>0.27</c:v>
                </c:pt>
                <c:pt idx="2">
                  <c:v>0.4</c:v>
                </c:pt>
                <c:pt idx="3">
                  <c:v>0.6</c:v>
                </c:pt>
                <c:pt idx="4">
                  <c:v>0.13</c:v>
                </c:pt>
                <c:pt idx="5">
                  <c:v>0.67</c:v>
                </c:pt>
                <c:pt idx="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6-4508-8F8A-DA3B92311E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Недост.сформ.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0.6</c:v>
                </c:pt>
                <c:pt idx="1">
                  <c:v>0.6</c:v>
                </c:pt>
                <c:pt idx="2">
                  <c:v>0.47</c:v>
                </c:pt>
                <c:pt idx="3">
                  <c:v>0.27</c:v>
                </c:pt>
                <c:pt idx="4">
                  <c:v>0.6</c:v>
                </c:pt>
                <c:pt idx="5">
                  <c:v>0.27</c:v>
                </c:pt>
                <c:pt idx="6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26-4508-8F8A-DA3B92311E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0.13</c:v>
                </c:pt>
                <c:pt idx="2">
                  <c:v>0.13</c:v>
                </c:pt>
                <c:pt idx="3">
                  <c:v>0.13</c:v>
                </c:pt>
                <c:pt idx="4">
                  <c:v>0.27</c:v>
                </c:pt>
                <c:pt idx="5">
                  <c:v>0.06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26-4508-8F8A-DA3B92311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0554616"/>
        <c:axId val="294473624"/>
      </c:barChart>
      <c:catAx>
        <c:axId val="29055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473624"/>
        <c:crosses val="autoZero"/>
        <c:auto val="1"/>
        <c:lblAlgn val="ctr"/>
        <c:lblOffset val="100"/>
        <c:noMultiLvlLbl val="0"/>
      </c:catAx>
      <c:valAx>
        <c:axId val="294473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554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</c:v>
                </c:pt>
                <c:pt idx="1">
                  <c:v>0.67</c:v>
                </c:pt>
                <c:pt idx="2">
                  <c:v>0.73</c:v>
                </c:pt>
                <c:pt idx="3">
                  <c:v>0.8</c:v>
                </c:pt>
                <c:pt idx="4">
                  <c:v>0.47</c:v>
                </c:pt>
                <c:pt idx="5">
                  <c:v>0.87</c:v>
                </c:pt>
                <c:pt idx="6">
                  <c:v>0.53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0-494E-A90B-8E8FD0643C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Недост.сформировано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0.33</c:v>
                </c:pt>
                <c:pt idx="1">
                  <c:v>0.27</c:v>
                </c:pt>
                <c:pt idx="2">
                  <c:v>0.2</c:v>
                </c:pt>
                <c:pt idx="3">
                  <c:v>0.13</c:v>
                </c:pt>
                <c:pt idx="4">
                  <c:v>0.46</c:v>
                </c:pt>
                <c:pt idx="5">
                  <c:v>7.0000000000000007E-2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10-494E-A90B-8E8FD0643C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10-494E-A90B-8E8FD0643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480288"/>
        <c:axId val="294479504"/>
      </c:barChart>
      <c:catAx>
        <c:axId val="29448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479504"/>
        <c:crosses val="autoZero"/>
        <c:auto val="1"/>
        <c:lblAlgn val="ctr"/>
        <c:lblOffset val="100"/>
        <c:noMultiLvlLbl val="0"/>
      </c:catAx>
      <c:valAx>
        <c:axId val="29447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4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0.38</c:v>
                </c:pt>
                <c:pt idx="1">
                  <c:v>0.44</c:v>
                </c:pt>
                <c:pt idx="2">
                  <c:v>0.38</c:v>
                </c:pt>
                <c:pt idx="3">
                  <c:v>0.5</c:v>
                </c:pt>
                <c:pt idx="4">
                  <c:v>0.25</c:v>
                </c:pt>
                <c:pt idx="5">
                  <c:v>0.81</c:v>
                </c:pt>
                <c:pt idx="6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4-4A1E-BAA7-11A3057F4E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Недост.сформировано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0.56000000000000005</c:v>
                </c:pt>
                <c:pt idx="1">
                  <c:v>0.5</c:v>
                </c:pt>
                <c:pt idx="2">
                  <c:v>0.56000000000000005</c:v>
                </c:pt>
                <c:pt idx="3">
                  <c:v>0.38</c:v>
                </c:pt>
                <c:pt idx="4">
                  <c:v>0.63</c:v>
                </c:pt>
                <c:pt idx="5">
                  <c:v>0.12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4-4A1E-BAA7-11A3057F4E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0.12</c:v>
                </c:pt>
                <c:pt idx="4">
                  <c:v>0.12</c:v>
                </c:pt>
                <c:pt idx="5">
                  <c:v>0.06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A4-4A1E-BAA7-11A3057F4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475192"/>
        <c:axId val="294479896"/>
      </c:barChart>
      <c:catAx>
        <c:axId val="29447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479896"/>
        <c:crosses val="autoZero"/>
        <c:auto val="1"/>
        <c:lblAlgn val="ctr"/>
        <c:lblOffset val="100"/>
        <c:noMultiLvlLbl val="0"/>
      </c:catAx>
      <c:valAx>
        <c:axId val="29447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47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0.69</c:v>
                </c:pt>
                <c:pt idx="1">
                  <c:v>0.75</c:v>
                </c:pt>
                <c:pt idx="2">
                  <c:v>0.75</c:v>
                </c:pt>
                <c:pt idx="3">
                  <c:v>0.81</c:v>
                </c:pt>
                <c:pt idx="4">
                  <c:v>0.69</c:v>
                </c:pt>
                <c:pt idx="5">
                  <c:v>0.94</c:v>
                </c:pt>
                <c:pt idx="6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D-4296-9A4C-057C854D05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Недост.сформировано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0.25</c:v>
                </c:pt>
                <c:pt idx="1">
                  <c:v>0.19</c:v>
                </c:pt>
                <c:pt idx="2">
                  <c:v>0.19</c:v>
                </c:pt>
                <c:pt idx="3">
                  <c:v>0.13</c:v>
                </c:pt>
                <c:pt idx="4">
                  <c:v>0.25</c:v>
                </c:pt>
                <c:pt idx="5">
                  <c:v>0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3D-4296-9A4C-057C854D05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3D-4296-9A4C-057C854D0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474016"/>
        <c:axId val="294480680"/>
      </c:barChart>
      <c:catAx>
        <c:axId val="29447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480680"/>
        <c:crosses val="autoZero"/>
        <c:auto val="1"/>
        <c:lblAlgn val="ctr"/>
        <c:lblOffset val="100"/>
        <c:noMultiLvlLbl val="0"/>
      </c:catAx>
      <c:valAx>
        <c:axId val="294480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47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0.43</c:v>
                </c:pt>
                <c:pt idx="1">
                  <c:v>0.43</c:v>
                </c:pt>
                <c:pt idx="2">
                  <c:v>0.36</c:v>
                </c:pt>
                <c:pt idx="3">
                  <c:v>0.56999999999999995</c:v>
                </c:pt>
                <c:pt idx="4">
                  <c:v>0.28999999999999998</c:v>
                </c:pt>
                <c:pt idx="5">
                  <c:v>0.78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FA-4454-A0EE-E224D1EB8A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Недост.сформировано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0.43</c:v>
                </c:pt>
                <c:pt idx="1">
                  <c:v>0.43</c:v>
                </c:pt>
                <c:pt idx="2">
                  <c:v>0.5</c:v>
                </c:pt>
                <c:pt idx="3">
                  <c:v>0.36</c:v>
                </c:pt>
                <c:pt idx="4">
                  <c:v>0.5</c:v>
                </c:pt>
                <c:pt idx="5">
                  <c:v>0.14000000000000001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FA-4454-A0EE-E224D1EB8A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Сила</c:v>
                </c:pt>
                <c:pt idx="1">
                  <c:v>Скор.-сил.</c:v>
                </c:pt>
                <c:pt idx="2">
                  <c:v>Быстрота</c:v>
                </c:pt>
                <c:pt idx="3">
                  <c:v>Ловкость</c:v>
                </c:pt>
                <c:pt idx="4">
                  <c:v>Гибкость</c:v>
                </c:pt>
                <c:pt idx="5">
                  <c:v>Равновесие</c:v>
                </c:pt>
                <c:pt idx="6">
                  <c:v>Координация</c:v>
                </c:pt>
              </c:strCache>
            </c:strRef>
          </c:cat>
          <c:val>
            <c:numRef>
              <c:f>Лист1!$D$2:$D$8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7.0000000000000007E-2</c:v>
                </c:pt>
                <c:pt idx="4">
                  <c:v>0.21</c:v>
                </c:pt>
                <c:pt idx="5">
                  <c:v>0.08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FA-4454-A0EE-E224D1EB8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475976"/>
        <c:axId val="294476368"/>
      </c:barChart>
      <c:catAx>
        <c:axId val="294475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476368"/>
        <c:crosses val="autoZero"/>
        <c:auto val="1"/>
        <c:lblAlgn val="ctr"/>
        <c:lblOffset val="100"/>
        <c:noMultiLvlLbl val="0"/>
      </c:catAx>
      <c:valAx>
        <c:axId val="29447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475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92D050">
                <a:alpha val="6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Аналитический отчёт о работе за 2024 – 2025 учебный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14884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Инструктора по физической культуре МКДОУ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«Красная шапочка» р. п. Линево 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Рожковой Ирины Михайловны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Искитимского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Новосибирской области детский сад комбинированного вида «Красная шапочка»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р.п. Линево</a:t>
            </a:r>
            <a:endParaRPr lang="ru-RU" sz="1600" dirty="0"/>
          </a:p>
        </p:txBody>
      </p:sp>
      <p:pic>
        <p:nvPicPr>
          <p:cNvPr id="7170" name="Picture 2" descr="https://sun9-80.userapi.com/impg/6dWjzMsdLd93xvcZGlI1Zswp42J8zKjX1KbAfg/p3VhbarFiQE.jpg?size=720x1080&amp;quality=95&amp;sign=4dc1e2d9bb02969fd80aa0830d11458d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643050"/>
            <a:ext cx="3333773" cy="5000660"/>
          </a:xfrm>
          <a:prstGeom prst="rect">
            <a:avLst/>
          </a:prstGeom>
          <a:noFill/>
        </p:spPr>
      </p:pic>
      <p:pic>
        <p:nvPicPr>
          <p:cNvPr id="6" name="Picture 2" descr="G:\IMG_99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00240"/>
            <a:ext cx="388843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14356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Оценочные тесты по 1 этапу обучения физической культуре детей  средней группы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«Почемучки» (дети 4-5 лет)   сентябрь 2024г..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года  обследовались 21 ребенок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71876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Оценочные тесты по 1 этапу обучения физической культуре детей  средней группы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«Почемучки»  (дети 4-5 лет)    май  2025г.                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Конец года  обследовались 21 ребенок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9499417"/>
              </p:ext>
            </p:extLst>
          </p:nvPr>
        </p:nvGraphicFramePr>
        <p:xfrm>
          <a:off x="107504" y="1772816"/>
          <a:ext cx="8640960" cy="179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490706116"/>
              </p:ext>
            </p:extLst>
          </p:nvPr>
        </p:nvGraphicFramePr>
        <p:xfrm>
          <a:off x="35496" y="4581128"/>
          <a:ext cx="9000999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 диагностики в средней группе на  конец года показал  результат  по следующим критериям: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сила, сравнивая с началом года улучшалась на 42%,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скоростно-силовые качества на 29%,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быстрота на 38%,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ловкость на 38%,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гибкость на 18%,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удерживание равновесия на 20%,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координационные способности на 23%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посещали занятия регулярно и почти всегда полным составом.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Оценочные тесты по 1 этапу обучения физической культуре детей старшей группы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«Золушка» (дети 5-6 лет)   сентябрь 2024г..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года  обследовалось 15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714752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Оценочные тесты по 1 этапу обучения физической культуре детей  старшей группы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«Золушка»  (дети 5-6 лет)    май  2025г.                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Конец года  обследовалось 15 детей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16428199"/>
              </p:ext>
            </p:extLst>
          </p:nvPr>
        </p:nvGraphicFramePr>
        <p:xfrm>
          <a:off x="0" y="1052736"/>
          <a:ext cx="903649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64677181"/>
              </p:ext>
            </p:extLst>
          </p:nvPr>
        </p:nvGraphicFramePr>
        <p:xfrm>
          <a:off x="107504" y="4725144"/>
          <a:ext cx="8928992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305342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 диагностики в средней группе   на  конец года показал  результат  по следующим критериям: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сила, сравнивая с началом года улучшалась на 27%,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скоростно-силовые качества на 40%,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быстрота на 33%,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ловкость на 20%,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гибкость на 34%,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удерживание равновесия на 20%,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координационные способности на 20%.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Некоторые дети пропускали занятия по болезни.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Оценочные тесты по 1 этапу обучения физической культуре детей подготовительной группы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«Ягодка» (дети 6-7 лет)   сентябрь 2024г..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года  обследовалось 16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714752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Оценочные тесты по 1 этапу обучения физической культуре детей  подготовительной группы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«Ягодка»  (дети 6-7 лет)    май  2025г.                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Конец года  обследовалось 16 детей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03430269"/>
              </p:ext>
            </p:extLst>
          </p:nvPr>
        </p:nvGraphicFramePr>
        <p:xfrm>
          <a:off x="107504" y="1397000"/>
          <a:ext cx="8928992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98853429"/>
              </p:ext>
            </p:extLst>
          </p:nvPr>
        </p:nvGraphicFramePr>
        <p:xfrm>
          <a:off x="110667" y="5013176"/>
          <a:ext cx="9001000" cy="1772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 диагностики в подготовительной группе   на  конец года показал  результат  по следующим критериям: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сила, сравнивая с началом года улучшалась на 31%,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скоростно-силовые качества на 31%,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быстрота на 37%,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ловкость на 31%,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гибкость на 44%,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удерживание равновесия на 13%,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координационные способности на 19%.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посещали занятия регулярно и почти всегда полным составом.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Оценочные тесты по 1 этапу обучения физической культуре детей подготовительной группы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«Белоснежка» (дети 6-7 лет)   сентябрь 2024г..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года  обследовалось 14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645024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Оценочные тесты по 1 этапу обучения физической культуре детей  подготовительной группы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«Белоснежка»  (дети 6-7 лет)    май  2025г.                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Конец года  обследовалось 14 детей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09346890"/>
              </p:ext>
            </p:extLst>
          </p:nvPr>
        </p:nvGraphicFramePr>
        <p:xfrm>
          <a:off x="107504" y="1397000"/>
          <a:ext cx="8928992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241722901"/>
              </p:ext>
            </p:extLst>
          </p:nvPr>
        </p:nvGraphicFramePr>
        <p:xfrm>
          <a:off x="107504" y="4941168"/>
          <a:ext cx="892899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 диагностики в подготовительной группе   на  конец года показал  результат  по следующим критериям: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сила, сравнивая с началом года улучшалась на 35%,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скоростно-силовые качества на 35%,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быстрота на 35%,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ловкость на 21%,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гибкость на 28%,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удерживание равновесия на 8%,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координационные способности на 28%.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посещали занятия регулярно и почти всегда полным составом.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8604"/>
            <a:ext cx="8929718" cy="178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развития физических качеств и навыков у дошкольников    за 2024 - 2025уч. год показал: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наблюдениям  дети в группе  раннего возраста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«Ладушки», научились слушать, повторять простые движения, ходить по дорожке, проползать под мостиком, неуверенно прыгать, собирать предметы, принимать участие в играх повторяя движения, бросать и прокатывать мячи.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214554"/>
            <a:ext cx="9001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«Петушок» и «Белочка» сравнительный анализ данных мониторинга показывает положительную динамику уровня развития детей согласно требованию программы 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умеют ходить и бегать не наталкиваясь друг на друга;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Становиться в шеренгу/колонну по одному;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Умеют прыгать на двух ногах на месте, с передвижением вперед;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*Умеют брать, держать, переносить, класть, бросать, катать мяч;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*Умеют ползать, подлезать, и перелезать, через бревно.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Имеют представления о значении разных  органов: уши, глаза, нос, руки.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Уровень физического развития детей  сформированный. Что подтверждает эффективность   физкультурно-оздоровительной работы в ДОУ.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14290"/>
            <a:ext cx="916347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Парциальная  программа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туристско-краеведческой направленности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Ребята-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туристята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(ознакомительный уровень)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 участников</a:t>
            </a: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от 5 до 7 лет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Занимаются 24 воспитанника детского сада.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385762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формирование у детей дошкольного возраста начальных представлений, знаний о туризме, осознанного правильного отношения к природе через развитие познавательной активности в изучении родного края. 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7158" y="886880"/>
            <a:ext cx="82153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Образовательная программа ДОУ разработанная на основе ФОП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14290"/>
            <a:ext cx="5579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Программно- методический комплекс.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928802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Федорова С. Ю. «Планы физкультурных занятий» От рождения до школы, 2023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Харченко Т. Е. «Утренняя гимнастика» От рождения до школы, 2023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Борисова М. М. «Малоподвижные игры и игровые упражнения» От рождения до школы, 2023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Белая К.Ю. Формирование основ безопасности у дошкольников (3-7 лет).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Борисова М.М., Зорина Т.А., Сафронова Н.М. Обучение дошкольников игре «Городки». М.: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Линка-Пресс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2017.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Борисова М.М. Малоподвижные игры и игровые упражнения. Для занятий с детьми 3-7 лет.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Волошина Л.Н., Курилова Т.В. Игры с элементами спорта для детей 3-7 лет. Издательство «ГНОМ и Д», 2004.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Галицкий А., Марков О. Азбука бадминтона. – М.,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1987.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Гришин В.Г. «Игры с мячом и ракеткой». М.: Педагогика, 1975.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Завьялова Т.П. Методика обучения и воспитания. Туризм в детском саду. Издательство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Юрайт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2022г.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23" y="116632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отчетного периода мной была организована и проведена работа по обучению детей плаванию в детском саду. </a:t>
            </a:r>
          </a:p>
          <a:p>
            <a:pPr algn="ctr"/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задача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развитие у детей навыков безопасного поведения на воде, формирование здорового образа жизни и укрепление физического состояния.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и задачи работы </a:t>
            </a:r>
          </a:p>
          <a:p>
            <a:pPr algn="ctr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Ознакомить детей с водой и основами плавания. </a:t>
            </a:r>
          </a:p>
          <a:p>
            <a:pPr algn="ctr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Развить координацию движений и дыхательные навыки. </a:t>
            </a:r>
          </a:p>
          <a:p>
            <a:pPr algn="ctr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Формировать у детей интерес к регулярным занятиям физкультурой. </a:t>
            </a:r>
          </a:p>
          <a:p>
            <a:pPr algn="ctr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Обеспечить безопасность детей во время занятий.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15" y="4077072"/>
            <a:ext cx="9108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работы:</a:t>
            </a:r>
          </a:p>
          <a:p>
            <a:pPr algn="ctr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90% детей освоили базовые навыки плавания (дыхание, скольжение, удержание на воде). </a:t>
            </a:r>
          </a:p>
          <a:p>
            <a:pPr algn="ctr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Повышение физической активности детей, улучшение общего самочувствия. </a:t>
            </a:r>
          </a:p>
          <a:p>
            <a:pPr algn="ctr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Отмечено улучшение координации движений и уверенности малышей в воде. </a:t>
            </a:r>
          </a:p>
        </p:txBody>
      </p:sp>
    </p:spTree>
    <p:extLst>
      <p:ext uri="{BB962C8B-B14F-4D97-AF65-F5344CB8AC3E}">
        <p14:creationId xmlns:p14="http://schemas.microsoft.com/office/powerpoint/2010/main" val="2439805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" y="2606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Планы на следующий год </a:t>
            </a:r>
          </a:p>
          <a:p>
            <a:pPr algn="ctr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Внедрение новых методик обучения плаванию для младших групп. </a:t>
            </a:r>
          </a:p>
          <a:p>
            <a:pPr algn="ctr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Организация соревнований и праздников, посвящённых плаванию. </a:t>
            </a:r>
          </a:p>
          <a:p>
            <a:pPr algn="ctr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Повышение квалификации через участие в семинарах и тренингах.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258" y="1830308"/>
            <a:ext cx="9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по обучению плаванию в детском саду в течение года показала положительную динамику в развитии детей. Дети приобрели важные навыки, укрепили здоровье и получили положительные эмоции. В дальнейшем планируется продолжать и развивать программу, учитывая накопленный опыт.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3789189"/>
            <a:ext cx="4968552" cy="29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8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2744670" cy="3659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16632"/>
            <a:ext cx="2744670" cy="3659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52" y="116632"/>
            <a:ext cx="2744670" cy="3659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598" y="4077072"/>
            <a:ext cx="3194720" cy="2675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077072"/>
            <a:ext cx="346851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1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Пополнена развивающая среда новым оборудованием – колонка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TT M-2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комплект книг «Планы физкультурных занятий», «Утренняя гимнастика», «Малоподвижные игры и игровые упражнения», балансировочные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борды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балансировочная доска для рук, карточки для игр, мячи резиновые средние, баскетбольные мячи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фитболы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708920"/>
            <a:ext cx="4079776" cy="30598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204864"/>
            <a:ext cx="3397278" cy="45297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860540" cy="6480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052736"/>
            <a:ext cx="3851920" cy="513589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788024" cy="6384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60" y="980728"/>
            <a:ext cx="3923928" cy="52319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76672"/>
            <a:ext cx="4266474" cy="56886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486" y="476672"/>
            <a:ext cx="4482498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2656"/>
            <a:ext cx="3456384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746" y="332656"/>
            <a:ext cx="4196832" cy="345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3861048"/>
            <a:ext cx="3240060" cy="288131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1429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Достижения детей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212976"/>
            <a:ext cx="2520280" cy="3562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612" y="799065"/>
            <a:ext cx="2334906" cy="3557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346" y="3140968"/>
            <a:ext cx="2432194" cy="3557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236" y="116632"/>
            <a:ext cx="2376264" cy="35122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2906688" cy="3875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37270"/>
            <a:ext cx="3034308" cy="3034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20654"/>
            <a:ext cx="2600654" cy="34675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221088"/>
            <a:ext cx="3179507" cy="2384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183363"/>
            <a:ext cx="3281015" cy="24600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60297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Тема самообразования: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«Использование нейропсихических игр и упражнений на занятиях по физической культуре для детей в условиях ДОУ»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893" y="1988840"/>
            <a:ext cx="8715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синхронизация развития полушарий, развитие мелкой моторики, координации, ловкости, памяти, внимания, речи и мышления у детей дошкольного возраста по средствам внедрения нейропсихических игр и упражнений в занятия по физической культуре.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35609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1)Создавать систему работы по физическому развитию дошкольников, обеспечивающую разностороннее и гармоничное физическое развитие ребенка.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Улучшить и пополнить развивающую среду для использования нейропсихических игр и упражнений на занятиях по физической культуре.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Внедрить комплекс нейропсихических игр и упражнений в занятия по физической культуре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Разработать комплекс консультаций по внедрению подвижных нейропсихических игр и упражнений для всех участников образовательного процесса.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071546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 привлекаю родителей к участию в соревнованиях, где они занимают призовые места.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Родителями оказывается помощь в организации спортивных мероприятий.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Осуществляется дифференцированный̆ подход в работе с семьямй, в зависимости от образовательных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потребностеий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родителеий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(законных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представителеий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в отношении ребенка и их воспитательных установок и позиции, выстраивание профессионального диалога с родителями.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соответствии с ФОП в ДОО организована система профессиональной поддержки и помощи родителям (законным представителям) в воспитании и обучении детей, охране и укрепления их здоровья, состоящая из консультативных, просветительских, обучающих направлений работы.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42860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Консультации для родителей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65" y="1566599"/>
            <a:ext cx="750095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Консультация «Профилактика плоскостопия»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43248"/>
            <a:ext cx="8572528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Выступление на родительском собрании с темой: О физкультурно-оздоровительной работе, проводимой с детьми в течении учебного года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48710"/>
            <a:ext cx="842965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Консультация «Адаптация. Игры.»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6512" y="1982570"/>
            <a:ext cx="615617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Консультация «Роль семьи в воспитании ЗОЖ»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432739"/>
            <a:ext cx="78581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Консультация на тему «Летний отдых и оздоровление детей»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786190"/>
            <a:ext cx="7286644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Физкультурные досуги согласно перспективному плану для детей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214818"/>
            <a:ext cx="6929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Привлечение родителей к участию в спортивных мероприятиях</a:t>
            </a:r>
          </a:p>
        </p:txBody>
      </p:sp>
      <p:pic>
        <p:nvPicPr>
          <p:cNvPr id="2050" name="Picture 2" descr="https://sun9-1.userapi.com/impg/rkb0Ho72bqZXXeNcZ9GprI-wJEuEixoM4at7UQ/fp5eJrPBITU.jpg?size=768x1024&amp;quality=95&amp;sign=1aadca0e46b886d5ff5579406a6dd93f&amp;type=albu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4637711"/>
            <a:ext cx="5357850" cy="222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42852"/>
            <a:ext cx="418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Взаимодействие  с педагогами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88984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Осуществлялась тесная взаимосвязь со всеми участниками образовательного процесса (воспитателями, специалистами ДОУ):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ознакомление воспитателей и специалистов с итогами диагностики детей группы;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информация о задачах обучения;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совместное планирование по взаимодействию в реализации  оздоровительных мероприятий воспитателей и специалистов ДОУ с учетом возрастных возможностей и особенностей   воспитанников системы мер по здоровье сбережению;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музыкального репертуара  спортивного  инвентаря в соответствии с возможностями детей.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привлечение педагогов к участию в спортивных мероприятиях.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44624"/>
            <a:ext cx="4199112" cy="3149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4624"/>
            <a:ext cx="4513856" cy="3385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3" y="3430016"/>
            <a:ext cx="4560530" cy="3420397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8572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«Всемирный день велосипедиста» – 2 место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0190" y="747393"/>
            <a:ext cx="3862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https://vk.com/wall-211107584_1184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268760"/>
            <a:ext cx="6719392" cy="503954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53" y="2308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Роль лето на празднике «Здравствуй, Лето".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3488" y="845177"/>
            <a:ext cx="400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https://vk.com/wall-211107584_1201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628800"/>
            <a:ext cx="3874510" cy="516601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6639" y="931708"/>
            <a:ext cx="3645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https://vk.com/wall-211107584_1219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5759" y="445123"/>
            <a:ext cx="8286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Роль скомороха на мероприятии ко Дню России.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211" y="1556792"/>
            <a:ext cx="6755904" cy="506692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35907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Организация и проведение</a:t>
            </a:r>
            <a:r>
              <a:rPr kumimoji="0" lang="ru-RU" sz="24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развлечения «День обруча»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61891" y="980728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https://vk.com/wall-211107584_1221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13" y="1700808"/>
            <a:ext cx="8656284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695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Спортивно-оздоровительный праздник «День здоровья»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0596" y="972648"/>
            <a:ext cx="400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https://vk.com/wall-211107584_1242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00808"/>
            <a:ext cx="6550886" cy="494478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191" y="289047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«Медовый спас»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8018" y="1017648"/>
            <a:ext cx="4147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https://vk.com/wall-211107584_1526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684695"/>
            <a:ext cx="3888432" cy="51733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60648"/>
            <a:ext cx="2733768" cy="3645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709681" y="-833164"/>
            <a:ext cx="2916324" cy="5832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3789040"/>
            <a:ext cx="5940660" cy="1980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209" y="3905672"/>
            <a:ext cx="2177734" cy="290364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433286"/>
            <a:ext cx="4029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«День рождения Чебурашки»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68834" y="1105438"/>
            <a:ext cx="4149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https://vk.com/wall-211107584_1558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96" y="1926521"/>
            <a:ext cx="8198168" cy="452681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0115"/>
            <a:ext cx="7684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Конкурс «За здоровьем в парки, на стадионы и спортивные площадки»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4494" y="1108723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https://vk.com/wall-211107584_1865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1772815"/>
            <a:ext cx="6672740" cy="500455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241" y="269209"/>
            <a:ext cx="7011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Спортивно - игровая учительская кругосветка-2024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1410" y="980728"/>
            <a:ext cx="4148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https://vk.com/wall-211107584_1888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772816"/>
            <a:ext cx="6192011" cy="464400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🥈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9850" y="-68263"/>
            <a:ext cx="152400" cy="152401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-7870" y="25338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«Кросс нации - 2024» - 1 место</a:t>
            </a:r>
            <a:endParaRPr kumimoji="0" lang="ru-RU" sz="24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0311" y="796093"/>
            <a:ext cx="4003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https://vk.com/wall-211107584_1910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5966"/>
            <a:ext cx="7128792" cy="5346594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Спортивный досуг «Теремок»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53155"/>
            <a:ext cx="4077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https://vk.com/wall-211107584_2137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244756"/>
            <a:ext cx="4166828" cy="555577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606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«Осенняя спартакиада»</a:t>
            </a:r>
          </a:p>
        </p:txBody>
      </p:sp>
      <p:pic>
        <p:nvPicPr>
          <p:cNvPr id="56322" name="Picture 2" descr="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2363" y="-547688"/>
            <a:ext cx="152400" cy="152400"/>
          </a:xfrm>
          <a:prstGeom prst="rect">
            <a:avLst/>
          </a:prstGeom>
          <a:noFill/>
        </p:spPr>
      </p:pic>
      <p:pic>
        <p:nvPicPr>
          <p:cNvPr id="56324" name="Picture 4" descr="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0338" y="-136525"/>
            <a:ext cx="152400" cy="152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72306" y="924736"/>
            <a:ext cx="3999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https://vk.com/wall-211107584_2179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688637"/>
            <a:ext cx="3888432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2249" y="3300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Роль белой шашки на шашечном турнире.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980728"/>
            <a:ext cx="40719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https://vk.com/wall-211107584_2223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545191"/>
            <a:ext cx="5121084" cy="525825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«Спортивная жизнь» и «Звезда»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774496"/>
            <a:ext cx="5010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https://vk.com/wall-211107584_2245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87437"/>
            <a:ext cx="4631160" cy="3473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87437"/>
            <a:ext cx="3977934" cy="530391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6050" y="459773"/>
            <a:ext cx="5993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Игровая программа «Главный секрет ЗОЖ».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01300" y="1013983"/>
            <a:ext cx="400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https://vk.com/wall-211107584_2362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060848"/>
            <a:ext cx="6048672" cy="453524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268" y="260648"/>
            <a:ext cx="8553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Спортивно-оздоровительное мероприятие «Мой папа хороший»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857267"/>
            <a:ext cx="400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https://vk.com/wall-211107584_2433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1700809"/>
            <a:ext cx="5753640" cy="50507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56695" y="-817497"/>
            <a:ext cx="3888584" cy="57343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828" y="4141176"/>
            <a:ext cx="4798212" cy="26824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6" y="1855087"/>
            <a:ext cx="3307193" cy="496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7" y="0"/>
            <a:ext cx="3770257" cy="171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8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1395" y="230831"/>
            <a:ext cx="5183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Соревнования по волейболу – 3 место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6285" y="723906"/>
            <a:ext cx="42936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https://vk.com/wall-211107584_2704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386258"/>
            <a:ext cx="4090693" cy="545425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49212"/>
            <a:ext cx="5183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Соревнования по шахматам-шашкам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5554" y="610877"/>
            <a:ext cx="63082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https://vk.com/wall-211107584_2753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554" y="1124744"/>
            <a:ext cx="4248472" cy="566463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725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Подведены итоги спортивной рубрики «Звезда недели»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994498"/>
            <a:ext cx="41496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https://vk.com/wall-211107584_3275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700808"/>
            <a:ext cx="6563883" cy="492291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Финальные соревнования в зачёт спартакиады коллективов образовательных учреждений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командное место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дартс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командное место - эстафета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2174" y="1855388"/>
            <a:ext cx="4039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https://vk.com/wall-211107584_3588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171" y="2348880"/>
            <a:ext cx="5937153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112" y="252691"/>
            <a:ext cx="362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Соревнования «Балансир»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8303" y="745774"/>
            <a:ext cx="41473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https://vk.com/wall-211107584_3648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780" y="1577413"/>
            <a:ext cx="3960440" cy="5280587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76571"/>
            <a:ext cx="5947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Путешествие «Ребят-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туристят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680544"/>
            <a:ext cx="4073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https://vk.com/wall-211107584_4085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666" y="1122962"/>
            <a:ext cx="4285213" cy="5713617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4585" y="173042"/>
            <a:ext cx="6266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Соревнования по настольному теннису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714356"/>
            <a:ext cx="76438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https://vk.com/krasnaja_schapochka?w=wall-211107584_1035%2Fall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67938"/>
            <a:ext cx="9144000" cy="412051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9698"/>
            <a:ext cx="768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 детскому саду с ребятами-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туристятами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3137" y="64291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https://vk.com/wall-211107584_4172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45" y="1233627"/>
            <a:ext cx="748883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«Лыжня России - 2025» - 2 место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6580" y="1047319"/>
            <a:ext cx="429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https://vk.com/wall-211107584_4245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16451"/>
            <a:ext cx="8784976" cy="49415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8818" y="280459"/>
            <a:ext cx="4434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Соревнования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фитболах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32881" y="980728"/>
            <a:ext cx="40062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https://vk.com/wall-211107584_4286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18641"/>
            <a:ext cx="8424936" cy="50393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Группы в которых проводились занятия по  физической культуре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групп: 8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младшая - 1гр.,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младшая  группа  раннего возраста - 2 гр.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младшая - 1гр,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Средняя - 1гр.,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Старшие - 1гр,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Подготовительные - 2гр.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Возраст детей: от  1 года до 7 лет на начало и конец  года.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Всего детей:   122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Мальчиков: 57, девочек:  65.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000504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течение года дети развивались в соответствии с  возрастом, изучили программный материал и показали позитивную динамику в области  физическое развитие. На протяжении всего учебного года особо уделялось большое внимание укреплению здоровья детей. На занятиях с детьми использовалось стандартное и нестандартное оборудование.  Это помогает решить поставленные задачи.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4624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Конкурсно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-игровая программа для мальчиков «Мы - будущее Родины»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113710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https://vk.com/wall-211107584_4291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928" y="1628800"/>
            <a:ext cx="6709456" cy="503209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35563"/>
            <a:ext cx="79928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Спортивный праздник, посвященный Дню защитника Отечества!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001609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https://vk.com/wall-211107584_4374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484784"/>
            <a:ext cx="6864085" cy="51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184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7033" y="26571"/>
            <a:ext cx="6610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Конкурсная программа посвященная Дню защитника Отечества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980678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https://vk.com/wall-211107584_4385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4" y="1536996"/>
            <a:ext cx="8764424" cy="51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897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130" y="353562"/>
            <a:ext cx="1895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Масленица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4441" y="1052736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https://vk.com/wall-211107584_4482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7" y="1772816"/>
            <a:ext cx="8714998" cy="50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629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0"/>
            <a:ext cx="5179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Роль Весны на празднике весны.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650498"/>
            <a:ext cx="4362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https://vk.com/wall-211107584_4515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149772"/>
            <a:ext cx="4248472" cy="566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756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0"/>
            <a:ext cx="7057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«Лыжня России - 2025» для юных лыжников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2849" y="677050"/>
            <a:ext cx="400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https://vk.com/wall-211107584_4543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225555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00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0"/>
            <a:ext cx="3525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Прыжки со скакалкой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1429" y="600035"/>
            <a:ext cx="4074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https://vk.com/wall-211107584_4629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087428"/>
            <a:ext cx="5184576" cy="57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230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1287"/>
            <a:ext cx="9008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Занятие по физкультуре у наших самых маленьких малышей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268760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https://vk.com/wall-211107584_4670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7" y="2132856"/>
            <a:ext cx="7916297" cy="429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556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24733"/>
            <a:ext cx="5443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Роль Маши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квесте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Витаминки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836712"/>
            <a:ext cx="5010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https://vk.com/wall-211107584_4684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390905"/>
            <a:ext cx="4100200" cy="54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457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0"/>
            <a:ext cx="381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Соревнования по самбо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547560"/>
            <a:ext cx="4146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https://vk.com/wall-211107584_4762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201246"/>
            <a:ext cx="5400600" cy="55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71480"/>
            <a:ext cx="88582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 осуществляется по методике И.И.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Малозёмовой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Источник: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Малозёмова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 И. Физическое воспитание дошкольников: теоретические и методические основы [Электронный ресурс]: учебное пособие для студентов педагогических вузов / И. И.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Малозёмова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Урал.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ун-т. - Электрон. дан.- Екатеринбург:[б.и.],2018.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Диагностические мероприятия проводят два раза в год: в сентябре и в мае.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bmk="_Hlk1393081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Физическая подготовленность </a:t>
            </a:r>
            <a:r>
              <a:rPr kumimoji="0" lang="ru-RU" sz="2400" b="0" i="0" u="none" strike="noStrike" cap="none" normalizeH="0" baseline="0" dirty="0" bmk="_Hlk1393081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определяется уровнем сформированности </a:t>
            </a:r>
            <a:r>
              <a:rPr kumimoji="0" lang="ru-RU" sz="2400" b="1" i="0" u="none" strike="noStrike" cap="none" normalizeH="0" baseline="0" dirty="0" bmk="_Hlk1393081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психофизических качеств </a:t>
            </a:r>
            <a:r>
              <a:rPr kumimoji="0" lang="ru-RU" sz="2400" b="0" i="0" u="none" strike="noStrike" cap="none" normalizeH="0" baseline="0" dirty="0" bmk="_Hlk139308167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(сила, скоростно-силовые качества, быстрота, ловкость, гибкость, удержание равновесия, координационные способности) и степенью сформированности двигательных навыков.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63149"/>
            <a:ext cx="5929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Соревнования по плаванию – 1 место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620688"/>
            <a:ext cx="4218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https://vk.com/wall-211107584_4856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196752"/>
            <a:ext cx="4182469" cy="55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534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326" y="71100"/>
            <a:ext cx="5786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Игра-соревнование у ребят-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туристят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9435" y="639684"/>
            <a:ext cx="400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https://vk.com/wall-211107584_4899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85158"/>
            <a:ext cx="7560840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873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0524" y="71100"/>
            <a:ext cx="2586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Фестиваль ГТО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9435" y="639684"/>
            <a:ext cx="400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https://vk.com/wall-211107584_4986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1268760"/>
            <a:ext cx="7283963" cy="54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061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59800"/>
            <a:ext cx="5548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ФизкультУРА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самых маленьких 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9435" y="639684"/>
            <a:ext cx="400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https://vk.com/wall-211107584_5023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45271"/>
            <a:ext cx="7560840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336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5982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Перспективы на следующий учебный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летний период продолжить индивидуальную работу с детьми, имеющими недостаточный уровень усвоения программного материала;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следующий учебный год улучшить индивидуальную работу с детьми, отстающими в освоении основных видов движений;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активизировать работу с родителями, воспитателями и медицинской сестрой;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совершенствовать систему мероприятий, направленных на сохранение и укрепление здоровья, а также развитие физических качеств детей;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приобщать детей к здоровому образу жизни, прививать любовь к физической культуре и спорту.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-24544"/>
            <a:ext cx="8388424" cy="68574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268760"/>
            <a:ext cx="9144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«Движение — естественный язык детства. Через физкультуру ребёнок познаёт мир и себя.»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968" y="692696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Оценочные тесты по 1 этапу обучения физической культуре детей 2 младшей группы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(дети 3-4 года)   сентябрь 2024г..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 года  обследовалось 14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714752"/>
            <a:ext cx="9144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Оценочные тесты по 1 этапу обучения физической культуре детей  старшей группы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 (дети 3-4 года)    май  2025г.                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Конец года  обследовалось 14 детей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16632"/>
            <a:ext cx="4449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Мои достижения за 2024-2025 учебный год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27341294"/>
              </p:ext>
            </p:extLst>
          </p:nvPr>
        </p:nvGraphicFramePr>
        <p:xfrm>
          <a:off x="35496" y="1700808"/>
          <a:ext cx="9001000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04450300"/>
              </p:ext>
            </p:extLst>
          </p:nvPr>
        </p:nvGraphicFramePr>
        <p:xfrm>
          <a:off x="-31968" y="4638082"/>
          <a:ext cx="9144000" cy="218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001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 диагностики в старшей группе   на  конец года показал  результат  по следующим критериям: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сила, сравнивая с началом года улучшалась на 28%, 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скоростно-силовые качества на 21%,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быстрота на 28%,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ловкость на 28%,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гибкость на 28%,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удерживание равновесия на 29%,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координационные способности на 21%.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все дети посещали занятия по физической культуре.  Частое отсутствие из за болезни.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2590</Words>
  <Application>Microsoft Office PowerPoint</Application>
  <PresentationFormat>Экран (4:3)</PresentationFormat>
  <Paragraphs>253</Paragraphs>
  <Slides>75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9" baseType="lpstr">
      <vt:lpstr>Arial</vt:lpstr>
      <vt:lpstr>Calibri</vt:lpstr>
      <vt:lpstr>Times New Roman</vt:lpstr>
      <vt:lpstr>Тема Office</vt:lpstr>
      <vt:lpstr>Аналитический отчёт о работе за 2024 – 2025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отчёт о работе за 2023 – 2024 учебный год</dc:title>
  <dc:creator>asus</dc:creator>
  <cp:lastModifiedBy>Ирина Устинова</cp:lastModifiedBy>
  <cp:revision>107</cp:revision>
  <dcterms:created xsi:type="dcterms:W3CDTF">2024-05-20T10:17:54Z</dcterms:created>
  <dcterms:modified xsi:type="dcterms:W3CDTF">2025-06-06T09:38:00Z</dcterms:modified>
</cp:coreProperties>
</file>