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4" r:id="rId4"/>
    <p:sldId id="275" r:id="rId5"/>
    <p:sldId id="273" r:id="rId6"/>
    <p:sldId id="257" r:id="rId7"/>
    <p:sldId id="261" r:id="rId8"/>
    <p:sldId id="258" r:id="rId9"/>
    <p:sldId id="259" r:id="rId10"/>
    <p:sldId id="272" r:id="rId11"/>
    <p:sldId id="262" r:id="rId12"/>
    <p:sldId id="260" r:id="rId13"/>
    <p:sldId id="280" r:id="rId14"/>
    <p:sldId id="264" r:id="rId15"/>
    <p:sldId id="271" r:id="rId16"/>
    <p:sldId id="265" r:id="rId17"/>
    <p:sldId id="270" r:id="rId18"/>
    <p:sldId id="266" r:id="rId19"/>
    <p:sldId id="277" r:id="rId20"/>
    <p:sldId id="267" r:id="rId21"/>
    <p:sldId id="276" r:id="rId22"/>
    <p:sldId id="268" r:id="rId23"/>
    <p:sldId id="269" r:id="rId24"/>
    <p:sldId id="278" r:id="rId25"/>
    <p:sldId id="27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391B-F1A5-4EE0-8CE7-4D4F8B51F0F6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D593-32D5-4DB2-9829-A43855A3A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91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391B-F1A5-4EE0-8CE7-4D4F8B51F0F6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D593-32D5-4DB2-9829-A43855A3A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37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391B-F1A5-4EE0-8CE7-4D4F8B51F0F6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D593-32D5-4DB2-9829-A43855A3A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987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391B-F1A5-4EE0-8CE7-4D4F8B51F0F6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D593-32D5-4DB2-9829-A43855A3A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1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391B-F1A5-4EE0-8CE7-4D4F8B51F0F6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D593-32D5-4DB2-9829-A43855A3A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44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391B-F1A5-4EE0-8CE7-4D4F8B51F0F6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D593-32D5-4DB2-9829-A43855A3A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6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391B-F1A5-4EE0-8CE7-4D4F8B51F0F6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D593-32D5-4DB2-9829-A43855A3A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201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391B-F1A5-4EE0-8CE7-4D4F8B51F0F6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D593-32D5-4DB2-9829-A43855A3A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32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391B-F1A5-4EE0-8CE7-4D4F8B51F0F6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D593-32D5-4DB2-9829-A43855A3A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9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391B-F1A5-4EE0-8CE7-4D4F8B51F0F6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D593-32D5-4DB2-9829-A43855A3A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53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391B-F1A5-4EE0-8CE7-4D4F8B51F0F6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D593-32D5-4DB2-9829-A43855A3A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42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6391B-F1A5-4EE0-8CE7-4D4F8B51F0F6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9D593-32D5-4DB2-9829-A43855A3A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59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150075"/>
            <a:ext cx="9144000" cy="135988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Годовой отчет по работе с родителями за 2024 год</a:t>
            </a:r>
            <a:b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группа «Белочка»</a:t>
            </a:r>
            <a:endParaRPr lang="ru-RU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55524" y="4508758"/>
            <a:ext cx="4885038" cy="1323630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Выполнила</a:t>
            </a:r>
          </a:p>
          <a:p>
            <a:pPr algn="r"/>
            <a:r>
              <a:rPr lang="ru-RU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Воспитатель: </a:t>
            </a:r>
            <a:r>
              <a:rPr lang="ru-RU" sz="1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Пасканова</a:t>
            </a:r>
            <a:r>
              <a:rPr lang="ru-RU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И.В</a:t>
            </a:r>
            <a:endParaRPr lang="ru-RU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8313" y="123568"/>
            <a:ext cx="793303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40385"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</a:t>
            </a:r>
            <a:r>
              <a:rPr lang="ru-RU" sz="1200" b="1" dirty="0" err="1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Искитимского</a:t>
            </a:r>
            <a:r>
              <a:rPr lang="ru-RU" sz="1200" b="1" dirty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района    Новосибирской   области   детский  сад  комбинированного вида «Красная шапочка»  </a:t>
            </a:r>
            <a:r>
              <a:rPr lang="ru-RU" sz="1200" b="1" dirty="0" err="1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200" b="1" dirty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Линево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540385" algn="ctr">
              <a:lnSpc>
                <a:spcPct val="115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540385"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Адрес: 633216 </a:t>
            </a:r>
            <a:r>
              <a:rPr lang="ru-RU" sz="1200" b="1" dirty="0" err="1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200" b="1" dirty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Линево 4 - микрорайон д. 15,  </a:t>
            </a:r>
            <a:r>
              <a:rPr lang="ru-RU" sz="1200" b="1" dirty="0" err="1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Искитимский</a:t>
            </a:r>
            <a:r>
              <a:rPr lang="ru-RU" sz="1200" b="1" dirty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район, Новосибирская обл., тел/ факс (8) 383 -43-33-821 </a:t>
            </a:r>
            <a:r>
              <a:rPr lang="ru-RU" sz="1200" b="1" dirty="0" err="1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Е-mail:shapocka</a:t>
            </a:r>
            <a:r>
              <a:rPr lang="ru-RU" sz="1200" b="1" dirty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dirty="0" err="1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linevo</a:t>
            </a:r>
            <a:r>
              <a:rPr lang="ru-RU" sz="1200" b="1" dirty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200" b="1" dirty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200" b="1" dirty="0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b="1" dirty="0" err="1">
                <a:solidFill>
                  <a:srgbClr val="444444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683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5" y="19544"/>
            <a:ext cx="4743579" cy="3161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627" y="1066285"/>
            <a:ext cx="6096000" cy="457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13" y="3352285"/>
            <a:ext cx="4834196" cy="33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5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5302" y="365126"/>
            <a:ext cx="6576969" cy="97711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Март - апрель</a:t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Акция</a:t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«Спаси дерево – сдай макулатуру»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75" y="1988028"/>
            <a:ext cx="3263503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7858" y="1896704"/>
            <a:ext cx="3266475" cy="453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4592" y="1809149"/>
            <a:ext cx="3171096" cy="470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6820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Апрель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установили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новый забор на прогулочной площадке.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92" y="1690688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71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66405" cy="11094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Апрель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Родительское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собрание 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Наши достижения» (итог года)</a:t>
            </a:r>
            <a:b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3944" y="3060008"/>
            <a:ext cx="4310449" cy="3283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721" y="1807830"/>
            <a:ext cx="6044326" cy="4716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767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42254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Сентябрь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родительское собрание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6" y="2159988"/>
            <a:ext cx="4416654" cy="37797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63" y="1179685"/>
            <a:ext cx="4754119" cy="428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24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642"/>
            <a:ext cx="12192000" cy="692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2757" y="1"/>
            <a:ext cx="4044778" cy="790831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Конкурс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«Дары осени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7" y="80656"/>
            <a:ext cx="1763605" cy="29438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38" y="3179805"/>
            <a:ext cx="2116173" cy="3129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t="20660" r="11196" b="48949"/>
          <a:stretch/>
        </p:blipFill>
        <p:spPr>
          <a:xfrm>
            <a:off x="7097503" y="3371817"/>
            <a:ext cx="3484606" cy="32378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747" t="-9009" r="126747" b="73093"/>
          <a:stretch/>
        </p:blipFill>
        <p:spPr>
          <a:xfrm>
            <a:off x="4025051" y="824169"/>
            <a:ext cx="3165231" cy="24631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 r="-6489" b="47868"/>
          <a:stretch/>
        </p:blipFill>
        <p:spPr>
          <a:xfrm>
            <a:off x="7733350" y="25431"/>
            <a:ext cx="3609923" cy="3233352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0558" y="1015357"/>
            <a:ext cx="3657600" cy="55552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7475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95335" cy="96116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Октябрь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раздник осени»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2" y="1837551"/>
            <a:ext cx="5667633" cy="38141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63" y="515893"/>
            <a:ext cx="3810000" cy="2857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16" y="374461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5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528" y="172056"/>
            <a:ext cx="6774447" cy="120616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«Волшебница осень»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Осеннее оформление группы «Белочка»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(родители приняли активное участие в оформлении группы)</a:t>
            </a:r>
            <a:endParaRPr lang="ru-RU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b="7455"/>
          <a:stretch/>
        </p:blipFill>
        <p:spPr>
          <a:xfrm>
            <a:off x="105918" y="1490795"/>
            <a:ext cx="3494822" cy="2346434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1" y="4056898"/>
            <a:ext cx="3411639" cy="2623753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09" y="16222"/>
            <a:ext cx="3593757" cy="2957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66" y="1840921"/>
            <a:ext cx="3402228" cy="4592595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20" y="3056237"/>
            <a:ext cx="3263503" cy="37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06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5331"/>
            <a:ext cx="10515600" cy="127686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 октября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День 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пожилого 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человека»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7" y="1662284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1639329"/>
            <a:ext cx="5511113" cy="43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3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Родители пополнили предметно развивающую среду 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«играми – </a:t>
            </a:r>
            <a:r>
              <a:rPr lang="ru-RU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нейротренажерами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34" y="1690688"/>
            <a:ext cx="2867025" cy="381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5" y="1690688"/>
            <a:ext cx="2867025" cy="381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05" y="1509456"/>
            <a:ext cx="343518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373" y="335846"/>
            <a:ext cx="117553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В условиях реализации новых нормативно-содержательных    подходов перед дошкольным образованием поставлены целевые ориентиры, предполагающие открытость, тесное сотрудничество и взаимодействие с родителями. Задачи, стоящие сегодня перед системой образования, повышают ответственность родителей за результативность учебно-воспитательного процесса в каждом ДОУ, так как именно родительская общественность непосредственно заинтересована в повышении качества образования и развития своих детей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Характерной тенденцией современного периода в развитии отечественного образования является стремление образовательных учреждений к открытости, которая предполагает и участие общества в жизни ДОУ. 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Немаловажную роль в процессе становления открытости играют родители, которые являются основными социальными заказчиками ДОУ. И взаимодействие педагогов с ними просто невозможно без учета интересов и запросов семьи.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3340" y="4596714"/>
            <a:ext cx="8839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вовлечение родителей в единое пространство детского развития осуществляется в трех направлениях:</a:t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/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>*повышение педагогической культуры родителей,</a:t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>*вовлечение родителей в деятельность ДОУ,</a:t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>*совместная работа по обмену опытом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283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Ноябрь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родители активно принимают 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участие в уборке снега на прогулочной площадке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51" y="1748159"/>
            <a:ext cx="3274381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8159"/>
            <a:ext cx="4334981" cy="453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76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572" y="365125"/>
            <a:ext cx="5947720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Родители помогли украсить группу к новому году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98" y="1849158"/>
            <a:ext cx="4209534" cy="4510452"/>
          </a:xfrm>
        </p:spPr>
      </p:pic>
    </p:spTree>
    <p:extLst>
      <p:ext uri="{BB962C8B-B14F-4D97-AF65-F5344CB8AC3E}">
        <p14:creationId xmlns:p14="http://schemas.microsoft.com/office/powerpoint/2010/main" val="371458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44762" cy="10353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      23 Декабря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«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Новогодний утренник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7" y="1545539"/>
            <a:ext cx="580178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71" y="688803"/>
            <a:ext cx="4169891" cy="53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80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Конкурс 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«Новогодних карнавальных костюмов» 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среди родителей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семья Мелентьевых «Принцессы»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20" y="1690687"/>
            <a:ext cx="3625309" cy="47779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07" y="1690686"/>
            <a:ext cx="3700334" cy="477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35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Семья Мелентьевых </a:t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приняла участие в оформлении уголка «Народные промыслы»</a:t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И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зготовили макет карты «</a:t>
            </a:r>
            <a:r>
              <a:rPr lang="ru-RU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Искитимский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район»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2" y="1972727"/>
            <a:ext cx="2867025" cy="381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r="13201" b="13089"/>
          <a:stretch/>
        </p:blipFill>
        <p:spPr>
          <a:xfrm>
            <a:off x="3097426" y="1972727"/>
            <a:ext cx="5140412" cy="41024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3724" r="4703" b="33934"/>
          <a:stretch/>
        </p:blipFill>
        <p:spPr>
          <a:xfrm>
            <a:off x="8361277" y="2252577"/>
            <a:ext cx="3591826" cy="35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27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70156" y="3244334"/>
            <a:ext cx="2651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Спасибо за </a:t>
            </a:r>
            <a:r>
              <a:rPr lang="ru-RU" b="1" dirty="0">
                <a:solidFill>
                  <a:srgbClr val="7030A0"/>
                </a:solidFill>
              </a:rPr>
              <a:t>внимание!!!!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30877" y="222422"/>
            <a:ext cx="106927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>ЦЕЛЬ:</a:t>
            </a:r>
            <a:r>
              <a:rPr lang="ru-RU" sz="2000" b="1" u="sng" dirty="0">
                <a:solidFill>
                  <a:srgbClr val="FF0000"/>
                </a:solidFill>
              </a:rPr>
              <a:t/>
            </a:r>
            <a:br>
              <a:rPr lang="ru-RU" sz="2000" b="1" u="sng" dirty="0">
                <a:solidFill>
                  <a:srgbClr val="FF0000"/>
                </a:solidFill>
              </a:rPr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b="1" dirty="0"/>
              <a:t>Развитие у родителей ответственности за будущее своего ребенка, создание единого педагогического пространства в группе и ДОУ и за ее пределами для гармоничного формирования личности ребенка под влиянием единых воспитательных требований.</a:t>
            </a:r>
            <a:br>
              <a:rPr lang="ru-RU" b="1" dirty="0"/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228672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ЗАДАЧИ:</a:t>
            </a:r>
            <a:r>
              <a:rPr lang="ru-RU" sz="2000" b="1" u="sng" dirty="0">
                <a:solidFill>
                  <a:srgbClr val="FF0000"/>
                </a:solidFill>
              </a:rPr>
              <a:t/>
            </a:r>
            <a:br>
              <a:rPr lang="ru-RU" sz="2000" b="1" u="sng" dirty="0">
                <a:solidFill>
                  <a:srgbClr val="FF0000"/>
                </a:solidFill>
              </a:rPr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b="1" dirty="0"/>
              <a:t>     </a:t>
            </a:r>
            <a:r>
              <a:rPr lang="ru-RU" b="1" dirty="0" smtClean="0"/>
              <a:t>- </a:t>
            </a:r>
            <a:r>
              <a:rPr lang="ru-RU" b="1" dirty="0"/>
              <a:t>Принятие решений, требующих учета мнения родителей по различным вопросам жизни группы</a:t>
            </a:r>
            <a:br>
              <a:rPr lang="ru-RU" b="1" dirty="0"/>
            </a:br>
            <a:r>
              <a:rPr lang="ru-RU" b="1" dirty="0" smtClean="0"/>
              <a:t>    - Информирование</a:t>
            </a:r>
            <a:r>
              <a:rPr lang="ru-RU" b="1" dirty="0"/>
              <a:t>, инструктирование родительского состава об изменении или введении новых организационных моментов в образовательном процессе.</a:t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709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514355621_6.jpg">
            <a:extLst>
              <a:ext uri="{FF2B5EF4-FFF2-40B4-BE49-F238E27FC236}">
                <a16:creationId xmlns:a16="http://schemas.microsoft.com/office/drawing/2014/main" xmlns="" id="{34F5B522-B1E1-46FE-8D08-ED8E0A024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" r="867" b="-3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квадра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6069E3E-8A64-43FF-940E-DA70F9AD01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732" b="1"/>
          <a:stretch/>
        </p:blipFill>
        <p:spPr>
          <a:xfrm>
            <a:off x="0" y="10"/>
            <a:ext cx="7768262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Прямоугольник 3"/>
          <p:cNvSpPr/>
          <p:nvPr/>
        </p:nvSpPr>
        <p:spPr>
          <a:xfrm>
            <a:off x="832022" y="1305342"/>
            <a:ext cx="61371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группе мы активно сотрудничаем с родителями, используя </a:t>
            </a:r>
            <a:r>
              <a:rPr lang="ru-RU" u="sng" dirty="0">
                <a:solidFill>
                  <a:srgbClr val="FF0000"/>
                </a:solidFill>
              </a:rPr>
              <a:t>разные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формы работы</a:t>
            </a:r>
            <a:r>
              <a:rPr lang="ru-RU" dirty="0">
                <a:solidFill>
                  <a:srgbClr val="FF0000"/>
                </a:solidFill>
              </a:rPr>
              <a:t>: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>*</a:t>
            </a:r>
            <a:r>
              <a:rPr lang="ru-RU" b="1" dirty="0">
                <a:solidFill>
                  <a:srgbClr val="00B050"/>
                </a:solidFill>
              </a:rPr>
              <a:t>нетрадиционные формы организации родительских собраний,</a:t>
            </a:r>
            <a:br>
              <a:rPr lang="ru-RU" b="1" dirty="0">
                <a:solidFill>
                  <a:srgbClr val="00B05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*</a:t>
            </a:r>
            <a:r>
              <a:rPr lang="ru-RU" b="1" dirty="0">
                <a:solidFill>
                  <a:srgbClr val="00B0F0"/>
                </a:solidFill>
              </a:rPr>
              <a:t>мастер-классы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>*</a:t>
            </a:r>
            <a:r>
              <a:rPr lang="ru-RU" b="1" dirty="0">
                <a:solidFill>
                  <a:srgbClr val="FF0000"/>
                </a:solidFill>
              </a:rPr>
              <a:t>дни открытых дверей</a:t>
            </a:r>
            <a:r>
              <a:rPr lang="ru-RU" dirty="0">
                <a:solidFill>
                  <a:srgbClr val="FF0000"/>
                </a:solidFill>
              </a:rPr>
              <a:t>,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*</a:t>
            </a:r>
            <a:r>
              <a:rPr lang="ru-RU" b="1" dirty="0">
                <a:solidFill>
                  <a:srgbClr val="FF0000"/>
                </a:solidFill>
              </a:rPr>
              <a:t>совместные праздники, досуги, развлечения, чаепития</a:t>
            </a:r>
            <a:r>
              <a:rPr lang="ru-RU" dirty="0"/>
              <a:t>,</a:t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*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>
                <a:solidFill>
                  <a:srgbClr val="00B050"/>
                </a:solidFill>
              </a:rPr>
              <a:t>участие родителей в семейных конкурсах, выставках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>*</a:t>
            </a:r>
            <a:r>
              <a:rPr lang="ru-RU" b="1" dirty="0">
                <a:solidFill>
                  <a:srgbClr val="FFC000"/>
                </a:solidFill>
              </a:rPr>
              <a:t>организация совместной трудовой деятельности,</a:t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*</a:t>
            </a:r>
            <a:r>
              <a:rPr lang="ru-RU" b="1" dirty="0">
                <a:solidFill>
                  <a:srgbClr val="C00000"/>
                </a:solidFill>
              </a:rPr>
              <a:t>наглядное оформление стендов, уголков, фотовыставки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>*</a:t>
            </a:r>
            <a:r>
              <a:rPr lang="ru-RU" b="1" dirty="0">
                <a:solidFill>
                  <a:srgbClr val="7030A0"/>
                </a:solidFill>
              </a:rPr>
              <a:t>консультации,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>*</a:t>
            </a:r>
            <a:r>
              <a:rPr lang="ru-RU" b="1" dirty="0">
                <a:solidFill>
                  <a:srgbClr val="00B050"/>
                </a:solidFill>
              </a:rPr>
              <a:t>анкетирование,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>*</a:t>
            </a:r>
            <a:r>
              <a:rPr lang="ru-RU" b="1" dirty="0">
                <a:solidFill>
                  <a:srgbClr val="0070C0"/>
                </a:solidFill>
              </a:rPr>
              <a:t>индивидуальные беседы  и др.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797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Работа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 родителями (к году семьи)</a:t>
            </a:r>
            <a:b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3800" dirty="0"/>
              <a:t>Родительское собрание: </a:t>
            </a:r>
            <a:r>
              <a:rPr lang="ru-RU" sz="4000" dirty="0" smtClean="0"/>
              <a:t>«Возрастные </a:t>
            </a:r>
            <a:r>
              <a:rPr lang="ru-RU" sz="4000" dirty="0"/>
              <a:t>особенности детей 2-3 лет</a:t>
            </a:r>
            <a:r>
              <a:rPr lang="ru-RU" sz="4000" dirty="0" smtClean="0"/>
              <a:t>»</a:t>
            </a:r>
            <a:endParaRPr lang="ru-RU" sz="4000" dirty="0"/>
          </a:p>
          <a:p>
            <a:r>
              <a:rPr lang="ru-RU" sz="3800" dirty="0"/>
              <a:t>Проводились консультации и беседы с родителями…</a:t>
            </a:r>
          </a:p>
          <a:p>
            <a:r>
              <a:rPr lang="ru-RU" sz="3800" dirty="0"/>
              <a:t>Темы консультаций: «Как пережить разлуку», «Если  ребенок кусается» ,«Воспитание культурно-гигиенических навыков», «Игры и упражнения для развития речи детей», «Как правильно общаться с детьми», «Игры для сенсорного развития детей </a:t>
            </a:r>
            <a:r>
              <a:rPr lang="ru-RU" sz="3800" dirty="0" smtClean="0"/>
              <a:t>младшего возраста</a:t>
            </a:r>
            <a:r>
              <a:rPr lang="ru-RU" sz="3800" dirty="0"/>
              <a:t>. </a:t>
            </a:r>
          </a:p>
          <a:p>
            <a:r>
              <a:rPr lang="ru-RU" sz="3800" dirty="0"/>
              <a:t>Беседы: «Погода и одежда», «Как провести выходной день с детьми», «Ребенок на улице», проводились индивидуальные беседы по проблемам адаптации.</a:t>
            </a:r>
          </a:p>
          <a:p>
            <a:r>
              <a:rPr lang="ru-RU" sz="3800" dirty="0"/>
              <a:t>В приемной группы выставлялись папки-передвижки «Как одевать ребенка,  осенью, зимой, весной</a:t>
            </a:r>
            <a:r>
              <a:rPr lang="ru-RU" sz="3800" dirty="0" smtClean="0"/>
              <a:t>», папка-передвижка «Кризис 3 лет», </a:t>
            </a:r>
          </a:p>
          <a:p>
            <a:r>
              <a:rPr lang="ru-RU" sz="3800" dirty="0" smtClean="0"/>
              <a:t>Еженедельно </a:t>
            </a:r>
            <a:r>
              <a:rPr lang="ru-RU" sz="3800" dirty="0"/>
              <a:t>оформляли тематический уголок в соответствии с темой недели. Привлекали родителей к участию в тематических неделях.</a:t>
            </a:r>
          </a:p>
          <a:p>
            <a:r>
              <a:rPr lang="ru-RU" sz="3800" dirty="0" smtClean="0"/>
              <a:t>Родители </a:t>
            </a:r>
            <a:r>
              <a:rPr lang="ru-RU" sz="3800" dirty="0"/>
              <a:t>приняли активное участие в оформлении, группы к новому году, пополнили центры наглядным пособием и различными картинками в соответствии возраста нашей группы. Осенью и зимой принимали участие в уборке прогулочной площадки от листьев и снега.</a:t>
            </a:r>
          </a:p>
          <a:p>
            <a:r>
              <a:rPr lang="ru-RU" sz="3800" dirty="0"/>
              <a:t>Приняли  участие в акциях «Покорми птиц</a:t>
            </a:r>
            <a:r>
              <a:rPr lang="ru-RU" sz="3800" dirty="0" smtClean="0"/>
              <a:t>»,</a:t>
            </a:r>
            <a:r>
              <a:rPr lang="ru-RU" sz="3800" dirty="0"/>
              <a:t> </a:t>
            </a:r>
            <a:r>
              <a:rPr lang="ru-RU" sz="3800" dirty="0" smtClean="0"/>
              <a:t> «Сбор </a:t>
            </a:r>
            <a:r>
              <a:rPr lang="ru-RU" sz="3800" dirty="0"/>
              <a:t>макулатуры», «День земли</a:t>
            </a:r>
            <a:r>
              <a:rPr lang="ru-RU" sz="3800" dirty="0" smtClean="0"/>
              <a:t>».</a:t>
            </a:r>
          </a:p>
          <a:p>
            <a:r>
              <a:rPr lang="ru-RU" sz="3800" dirty="0" smtClean="0"/>
              <a:t>В </a:t>
            </a:r>
            <a:r>
              <a:rPr lang="ru-RU" sz="3800" dirty="0"/>
              <a:t>изготовлении кормушки для птиц</a:t>
            </a:r>
            <a:r>
              <a:rPr lang="ru-RU" sz="3800" dirty="0" smtClean="0"/>
              <a:t>;</a:t>
            </a:r>
            <a:r>
              <a:rPr lang="ru-RU" sz="3800" dirty="0"/>
              <a:t> </a:t>
            </a:r>
            <a:r>
              <a:rPr lang="ru-RU" sz="3800" dirty="0" smtClean="0"/>
              <a:t>  </a:t>
            </a:r>
            <a:r>
              <a:rPr lang="ru-RU" sz="3800" dirty="0"/>
              <a:t>установили новый забор на прогулочной площадке.</a:t>
            </a:r>
          </a:p>
          <a:p>
            <a:r>
              <a:rPr lang="ru-RU" sz="3800" dirty="0"/>
              <a:t>изготовили макеты для конкурса «Дары осени»;</a:t>
            </a:r>
          </a:p>
          <a:p>
            <a:pPr marL="0" indent="0">
              <a:buNone/>
            </a:pP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887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Январь 2024 год</a:t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родители приняли участие в пополнении 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развивающей предметно – пространственной среды различными 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видами конструктора из бросового материала 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для центра 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конструирования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216" y="1850339"/>
            <a:ext cx="3585806" cy="32571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757" y="2116128"/>
            <a:ext cx="3603829" cy="3544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7321" y="2550253"/>
            <a:ext cx="3607265" cy="3573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0923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Февраль 2024 год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Акция «Покорми птиц зимой»</a:t>
            </a:r>
            <a:b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935" y="1606378"/>
            <a:ext cx="2428705" cy="401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875" y="1606378"/>
            <a:ext cx="2723305" cy="401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8969" y="1528167"/>
            <a:ext cx="2337411" cy="416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32721" y="1528167"/>
            <a:ext cx="2457974" cy="420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24047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19551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Развлечение 8 марта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7757" y="2000250"/>
            <a:ext cx="3810000" cy="2857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360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56" y="708454"/>
            <a:ext cx="3353641" cy="98223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 марта</a:t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день земли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08" y="1781486"/>
            <a:ext cx="3299428" cy="247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6089" y="377628"/>
            <a:ext cx="3041067" cy="26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3612" y="421510"/>
            <a:ext cx="2949283" cy="259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7826" y="3697852"/>
            <a:ext cx="3580290" cy="279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6104" y="3395194"/>
            <a:ext cx="4237839" cy="34026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2273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413</Words>
  <Application>Microsoft Office PowerPoint</Application>
  <PresentationFormat>Широкоэкранный</PresentationFormat>
  <Paragraphs>42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Monotype Corsiva</vt:lpstr>
      <vt:lpstr>Times New Roman</vt:lpstr>
      <vt:lpstr>Тема Office</vt:lpstr>
      <vt:lpstr>Годовой отчет по работе с родителями за 2024 год группа «Белочка»</vt:lpstr>
      <vt:lpstr>Презентация PowerPoint</vt:lpstr>
      <vt:lpstr>Презентация PowerPoint</vt:lpstr>
      <vt:lpstr>Презентация PowerPoint</vt:lpstr>
      <vt:lpstr>Работа с родителями (к году семьи) </vt:lpstr>
      <vt:lpstr>Январь 2024 год родители приняли участие в пополнении развивающей предметно – пространственной среды различными видами конструктора из бросового материала для центра конструирования</vt:lpstr>
      <vt:lpstr>Февраль 2024 год Акция «Покорми птиц зимой» </vt:lpstr>
      <vt:lpstr>Развлечение 8 марта</vt:lpstr>
      <vt:lpstr>20 марта день земли</vt:lpstr>
      <vt:lpstr>Презентация PowerPoint</vt:lpstr>
      <vt:lpstr>Март - апрель Акция «Спаси дерево – сдай макулатуру»</vt:lpstr>
      <vt:lpstr>Апрель установили новый забор на прогулочной площадке.</vt:lpstr>
      <vt:lpstr>Апрель Родительское собрание     «Наши достижения» (итог года) </vt:lpstr>
      <vt:lpstr>Сентябрь родительское собрание</vt:lpstr>
      <vt:lpstr>Конкурс  «Дары осени» </vt:lpstr>
      <vt:lpstr>Октябрь «Праздник осени»</vt:lpstr>
      <vt:lpstr>«Волшебница осень» Осеннее оформление группы «Белочка» (родители приняли активное участие в оформлении группы)</vt:lpstr>
      <vt:lpstr> 1 октября «День пожилого человека»</vt:lpstr>
      <vt:lpstr>Родители пополнили предметно развивающую среду  «играми – нейротренажерами»</vt:lpstr>
      <vt:lpstr>Ноябрь родители активно принимают участие в уборке снега на прогулочной площадке</vt:lpstr>
      <vt:lpstr>Родители помогли украсить группу к новому году</vt:lpstr>
      <vt:lpstr>                                                   23 Декабря                                           «Новогодний утренник»</vt:lpstr>
      <vt:lpstr>Конкурс  «Новогодних карнавальных костюмов»  среди родителей семья Мелентьевых «Принцессы»</vt:lpstr>
      <vt:lpstr>Семья Мелентьевых   приняла участие в оформлении уголка «Народные промыслы»   Изготовили макет карты «Искитимский район»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родителями</dc:title>
  <dc:creator>Admin</dc:creator>
  <cp:lastModifiedBy>Admin</cp:lastModifiedBy>
  <cp:revision>34</cp:revision>
  <dcterms:created xsi:type="dcterms:W3CDTF">2025-01-10T16:46:41Z</dcterms:created>
  <dcterms:modified xsi:type="dcterms:W3CDTF">2025-01-11T12:25:23Z</dcterms:modified>
</cp:coreProperties>
</file>