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287" r:id="rId4"/>
    <p:sldId id="288" r:id="rId5"/>
    <p:sldId id="289" r:id="rId6"/>
    <p:sldId id="290" r:id="rId7"/>
    <p:sldId id="258" r:id="rId8"/>
    <p:sldId id="260" r:id="rId9"/>
    <p:sldId id="259" r:id="rId10"/>
    <p:sldId id="261" r:id="rId11"/>
    <p:sldId id="262" r:id="rId12"/>
    <p:sldId id="263" r:id="rId13"/>
    <p:sldId id="276" r:id="rId14"/>
    <p:sldId id="279" r:id="rId15"/>
    <p:sldId id="302" r:id="rId16"/>
    <p:sldId id="303" r:id="rId17"/>
    <p:sldId id="304" r:id="rId18"/>
    <p:sldId id="280" r:id="rId19"/>
    <p:sldId id="270" r:id="rId20"/>
    <p:sldId id="301" r:id="rId21"/>
    <p:sldId id="264" r:id="rId22"/>
    <p:sldId id="277" r:id="rId23"/>
    <p:sldId id="278" r:id="rId24"/>
    <p:sldId id="283" r:id="rId25"/>
    <p:sldId id="267" r:id="rId26"/>
    <p:sldId id="268" r:id="rId27"/>
    <p:sldId id="269" r:id="rId28"/>
    <p:sldId id="271" r:id="rId29"/>
    <p:sldId id="297" r:id="rId30"/>
    <p:sldId id="296" r:id="rId31"/>
    <p:sldId id="272" r:id="rId32"/>
    <p:sldId id="295" r:id="rId33"/>
    <p:sldId id="273" r:id="rId34"/>
    <p:sldId id="291" r:id="rId35"/>
    <p:sldId id="281" r:id="rId36"/>
    <p:sldId id="292" r:id="rId37"/>
    <p:sldId id="299" r:id="rId38"/>
    <p:sldId id="300" r:id="rId39"/>
    <p:sldId id="274" r:id="rId40"/>
    <p:sldId id="293" r:id="rId41"/>
    <p:sldId id="282" r:id="rId42"/>
    <p:sldId id="285" r:id="rId43"/>
    <p:sldId id="298" r:id="rId44"/>
    <p:sldId id="286" r:id="rId45"/>
    <p:sldId id="305" r:id="rId46"/>
    <p:sldId id="275" r:id="rId47"/>
    <p:sldId id="26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D05-4F95-A7C4-917CA4A0718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6D05-4F95-A7C4-917CA4A071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6D05-4F95-A7C4-917CA4A07180}"/>
              </c:ext>
            </c:extLst>
          </c:dPt>
          <c:cat>
            <c:strRef>
              <c:f>Лист1!$A$2</c:f>
              <c:strCache>
                <c:ptCount val="1"/>
                <c:pt idx="0">
                  <c:v>Уровни развития коммуникации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05-4F95-A7C4-917CA4A071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Уровни развития коммуникации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05-4F95-A7C4-917CA4A071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Уровни развития коммуникации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05-4F95-A7C4-917CA4A07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90304"/>
        <c:axId val="132691840"/>
      </c:barChart>
      <c:catAx>
        <c:axId val="13269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691840"/>
        <c:crosses val="autoZero"/>
        <c:auto val="1"/>
        <c:lblAlgn val="ctr"/>
        <c:lblOffset val="100"/>
        <c:noMultiLvlLbl val="0"/>
      </c:catAx>
      <c:valAx>
        <c:axId val="132691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6903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Всегда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Отношение к трудовому воспитанию</c:v>
                </c:pt>
                <c:pt idx="1">
                  <c:v>Частота привлечения детей</c:v>
                </c:pt>
                <c:pt idx="2">
                  <c:v>Полезные виды труда</c:v>
                </c:pt>
                <c:pt idx="3">
                  <c:v>Методы поощрения</c:v>
                </c:pt>
                <c:pt idx="4">
                  <c:v>Трудности выполнения</c:v>
                </c:pt>
                <c:pt idx="5">
                  <c:v>Отношение к труду</c:v>
                </c:pt>
                <c:pt idx="6">
                  <c:v>Труд.поручения</c:v>
                </c:pt>
                <c:pt idx="7">
                  <c:v>Качества</c:v>
                </c:pt>
                <c:pt idx="8">
                  <c:v>Трудности родителей</c:v>
                </c:pt>
                <c:pt idx="9">
                  <c:v>Пожелания родителей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0.88</c:v>
                </c:pt>
                <c:pt idx="1">
                  <c:v>0.44</c:v>
                </c:pt>
                <c:pt idx="2">
                  <c:v>0.33</c:v>
                </c:pt>
                <c:pt idx="3">
                  <c:v>0.37</c:v>
                </c:pt>
                <c:pt idx="4">
                  <c:v>0.6</c:v>
                </c:pt>
                <c:pt idx="5">
                  <c:v>0.78</c:v>
                </c:pt>
                <c:pt idx="6">
                  <c:v>0.37</c:v>
                </c:pt>
                <c:pt idx="7">
                  <c:v>0.4</c:v>
                </c:pt>
                <c:pt idx="8">
                  <c:v>0.33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C-4B04-94B3-1F18BC3570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Отношение к трудовому воспитанию</c:v>
                </c:pt>
                <c:pt idx="1">
                  <c:v>Частота привлечения детей</c:v>
                </c:pt>
                <c:pt idx="2">
                  <c:v>Полезные виды труда</c:v>
                </c:pt>
                <c:pt idx="3">
                  <c:v>Методы поощрения</c:v>
                </c:pt>
                <c:pt idx="4">
                  <c:v>Трудности выполнения</c:v>
                </c:pt>
                <c:pt idx="5">
                  <c:v>Отношение к труду</c:v>
                </c:pt>
                <c:pt idx="6">
                  <c:v>Труд.поручения</c:v>
                </c:pt>
                <c:pt idx="7">
                  <c:v>Качества</c:v>
                </c:pt>
                <c:pt idx="8">
                  <c:v>Трудности родителей</c:v>
                </c:pt>
                <c:pt idx="9">
                  <c:v>Пожелания родителей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0.32</c:v>
                </c:pt>
                <c:pt idx="2">
                  <c:v>0.33</c:v>
                </c:pt>
                <c:pt idx="3">
                  <c:v>0.3</c:v>
                </c:pt>
                <c:pt idx="4">
                  <c:v>7.0000000000000007E-2</c:v>
                </c:pt>
                <c:pt idx="5">
                  <c:v>0.2</c:v>
                </c:pt>
                <c:pt idx="6">
                  <c:v>0.26</c:v>
                </c:pt>
                <c:pt idx="7">
                  <c:v>0.33</c:v>
                </c:pt>
                <c:pt idx="8">
                  <c:v>0.33</c:v>
                </c:pt>
                <c:pt idx="9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C-4B04-94B3-1F18BC3570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Отношение к трудовому воспитанию</c:v>
                </c:pt>
                <c:pt idx="1">
                  <c:v>Частота привлечения детей</c:v>
                </c:pt>
                <c:pt idx="2">
                  <c:v>Полезные виды труда</c:v>
                </c:pt>
                <c:pt idx="3">
                  <c:v>Методы поощрения</c:v>
                </c:pt>
                <c:pt idx="4">
                  <c:v>Трудности выполнения</c:v>
                </c:pt>
                <c:pt idx="5">
                  <c:v>Отношение к труду</c:v>
                </c:pt>
                <c:pt idx="6">
                  <c:v>Труд.поручения</c:v>
                </c:pt>
                <c:pt idx="7">
                  <c:v>Качества</c:v>
                </c:pt>
                <c:pt idx="8">
                  <c:v>Трудности родителей</c:v>
                </c:pt>
                <c:pt idx="9">
                  <c:v>Пожелания родителей</c:v>
                </c:pt>
              </c:strCache>
            </c:strRef>
          </c:cat>
          <c:val>
            <c:numRef>
              <c:f>Лист1!$D$2:$D$11</c:f>
              <c:numCache>
                <c:formatCode>0%</c:formatCode>
                <c:ptCount val="10"/>
                <c:pt idx="0">
                  <c:v>0.05</c:v>
                </c:pt>
                <c:pt idx="1">
                  <c:v>0.24</c:v>
                </c:pt>
                <c:pt idx="2">
                  <c:v>0.34</c:v>
                </c:pt>
                <c:pt idx="3">
                  <c:v>0.33</c:v>
                </c:pt>
                <c:pt idx="4">
                  <c:v>0.33</c:v>
                </c:pt>
                <c:pt idx="5">
                  <c:v>0.02</c:v>
                </c:pt>
                <c:pt idx="6">
                  <c:v>0.37</c:v>
                </c:pt>
                <c:pt idx="7">
                  <c:v>0.27</c:v>
                </c:pt>
                <c:pt idx="8">
                  <c:v>0.34</c:v>
                </c:pt>
                <c:pt idx="9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C-4B04-94B3-1F18BC357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29152"/>
        <c:axId val="154130688"/>
      </c:barChart>
      <c:catAx>
        <c:axId val="15412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4130688"/>
        <c:crosses val="autoZero"/>
        <c:auto val="1"/>
        <c:lblAlgn val="ctr"/>
        <c:lblOffset val="100"/>
        <c:noMultiLvlLbl val="0"/>
      </c:catAx>
      <c:valAx>
        <c:axId val="154130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41291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Уровень развития коммуникации 
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C-4913-AA1B-A21D7D9E93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Уровень развития коммуникации 
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8C-4913-AA1B-A21D7D9E93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Уровень развития коммуникации 
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8C-4913-AA1B-A21D7D9E9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46656"/>
        <c:axId val="155048192"/>
      </c:barChart>
      <c:catAx>
        <c:axId val="15504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048192"/>
        <c:crosses val="autoZero"/>
        <c:auto val="1"/>
        <c:lblAlgn val="ctr"/>
        <c:lblOffset val="100"/>
        <c:noMultiLvlLbl val="0"/>
      </c:catAx>
      <c:valAx>
        <c:axId val="155048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0466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Результаты начальной диагностики</c:v>
                </c:pt>
                <c:pt idx="1">
                  <c:v>Результаты завершающей диагностики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E-4ACC-B15D-B4591A2C13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Результаты начальной диагностики</c:v>
                </c:pt>
                <c:pt idx="1">
                  <c:v>Результаты завершающей диагностики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E-4ACC-B15D-B4591A2C13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Результаты начальной диагностики</c:v>
                </c:pt>
                <c:pt idx="1">
                  <c:v>Результаты завершающей диагностики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0.25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EE-4ACC-B15D-B4591A2C1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03616"/>
        <c:axId val="155105152"/>
      </c:barChart>
      <c:catAx>
        <c:axId val="15510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105152"/>
        <c:crosses val="autoZero"/>
        <c:auto val="1"/>
        <c:lblAlgn val="ctr"/>
        <c:lblOffset val="100"/>
        <c:noMultiLvlLbl val="0"/>
      </c:catAx>
      <c:valAx>
        <c:axId val="155105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1036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4097-2CB3-4025-B606-4E11236BFC68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E6880-FC54-479B-A3EE-72AE7BEC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3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880-FC54-479B-A3EE-72AE7BEC7F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7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880-FC54-479B-A3EE-72AE7BEC7F0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1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6880-FC54-479B-A3EE-72AE7BEC7F0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0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0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5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4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8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3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0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2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2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3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223467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«Трудовая деятельность как средство развития коммуникации у детей старшего дошкольного возраста.»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5596" y="1484784"/>
            <a:ext cx="6400800" cy="83894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Петенёва Татьяна Александровна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401 группы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Новосибирской области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«Черепановский педагогический колледж.»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9568" y="5445224"/>
            <a:ext cx="452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С.Ю. Максимова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8084" y="4613651"/>
            <a:ext cx="4335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6021288"/>
            <a:ext cx="161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год.</a:t>
            </a:r>
          </a:p>
        </p:txBody>
      </p:sp>
    </p:spTree>
    <p:extLst>
      <p:ext uri="{BB962C8B-B14F-4D97-AF65-F5344CB8AC3E}">
        <p14:creationId xmlns:p14="http://schemas.microsoft.com/office/powerpoint/2010/main" val="180884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632826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целенаправленно организовывать трудовую деятельность, то процесс развития коммуникации у детей старшего дошкольного возраста будет более эффективным.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905" y="2571750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68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методы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литературы по теме исследования.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систематизация научных данных.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 методы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Учебное исследование.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-Тестирование.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698" y="4183807"/>
            <a:ext cx="3965302" cy="263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82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 установления и развития контактов между людьми, порождаемый потребностями в совместной деятельности и включающий обмен информацией, восприятие и понимание партнера. (Б.Д.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Парыгин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«Основы социально-психологической теории», 1971).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Развивающая деятельность, направленная на формирование навыков самообслуживания, хозяйственно-бытового труда, труда в природе и ручного труда, а также воспитание ценностного отношения к результатам труда. (А.Ю.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Коджаспиров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Коджаспирова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«Педагогический словарь», 2005).</a:t>
            </a:r>
          </a:p>
        </p:txBody>
      </p:sp>
    </p:spTree>
    <p:extLst>
      <p:ext uri="{BB962C8B-B14F-4D97-AF65-F5344CB8AC3E}">
        <p14:creationId xmlns:p14="http://schemas.microsoft.com/office/powerpoint/2010/main" val="355382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 исследования.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435280" cy="49971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Ӏ. Теоретические основы процесса коммуникации у детей старшего дошкольного возраста.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Проблема развития коммуникации у детей старшего дошкольного возраста.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Понятие трудовой деятельности и ее формы и виды в ДОУ.	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Особенности организации трудовой  деятельности  для развития коммуникации  у детей старшего дошкольного возраста.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89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824518"/>
            <a:ext cx="6192688" cy="57728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развития коммуникативных навыков у старших дошкольников – это актуальная тема, которая требует внимания и поиска эффективных решений. В современном образовательном процессе стало очевидным, что умение общаться, договариваться и сотрудничать со сверстниками является неотъемлемой частью успешной социализации ребёнка и его подготовки к школьному обучению.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(6–7 лет) коммуникация приобретает внеситуативно-личностный характер: дети начинают обсуждать не только конкретные действия, но и чувства, отношения, абстрактные темы. Однако современные дети всё больше времени проводят с гаджетами, что приводит к дефициту живого общения. Многие дошкольники испытывают трудности в умении договариваться, слушать партнёра, разрешать конфликты словами. Это делает проблему развития коммуникации одной из приоритетных задач дошкольного образования.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Проблема развития коммуникации у детей старшего дошкольного возраста.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00" y="824518"/>
            <a:ext cx="2771800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8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85220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дошкольника — это основная форма приобщения ребёнка к миру взрослых, направленная на достижение реального, общественно значимого результата.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ДОУ используются следующие виды труда: самообслуживание, хозяйственно-бытовой труд, труд в природе и ручной труд. Формы организации труда включают поручения, дежурства и коллективный труд (общий и совместный).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совместный труд, где результат каждого зависит от действий другого, создаёт объективную необходимость в общении и является наиболее эффективным для развития коммуникативных навыков.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3196588" cy="30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Понятие трудовой деятельности и ее формы и виды в ДОУ.</a:t>
            </a:r>
          </a:p>
        </p:txBody>
      </p:sp>
    </p:spTree>
    <p:extLst>
      <p:ext uri="{BB962C8B-B14F-4D97-AF65-F5344CB8AC3E}">
        <p14:creationId xmlns:p14="http://schemas.microsoft.com/office/powerpoint/2010/main" val="222143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64" y="908720"/>
            <a:ext cx="89794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трудовая деятельность развивала коммуникацию, необходимо соблюдать ряд условий: чёткая постановка общей цели, создание ситуаций, требующих обязательной договорённости, позитивный эмоциональный настрой, а также обязательная рефлексия после завершения работы. Роль воспитателя смещается от прямого инструктажа к посредничеству: он не даёт готовых решений, а помогает детям договариваться, задаёт наводящие вопросы, организует обсуждение процесса взаимодействия. Наиболее эффективной формой для развития коммуникации является работа в парах.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в старшем дошкольном возрасте — это не самоцель, а мощнейший социальный тренажер. Через совместный практический труд, направленный на реальный или игровой значимый результат, дети естественным образом осваивают сложные коммуникативные умения, которые становятся основой для успешного обучения в школе и жизни в обществе.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16632"/>
            <a:ext cx="8856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Особенности организации трудовой  деятельности  для развития коммуникации  у детей старшего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15506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08720"/>
            <a:ext cx="8845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рассмотрев теоретические основы трудовой деятельности как средства развития коммуникации у детей старшего дошкольного возраста, мы пришли к следующим выводам: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применение коллективных форм трудовой деятельности (работа в парах, бригадный труд по принципу «конвейера», совместный труд) позволит развивать у детей навыки общения, умение договариваться, распределять обязанности и оказывать взаимопомощь.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подход к организации трудового воспитания позволит сделать труд интересным и осмысленным для детей, повысить их мотивацию и заинтересованность в совместной деятельности, а также поспособствует развитию коммуникативной компетентности у каждого дошкольника.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целенаправленно организованной трудовой деятельности даст возможность детям не только овладеть трудовыми навыками, но и научиться работать в коллективе, слышать партнёра и достигать общего результата.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78872"/>
            <a:ext cx="4205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первой главе</a:t>
            </a:r>
          </a:p>
        </p:txBody>
      </p:sp>
    </p:spTree>
    <p:extLst>
      <p:ext uri="{BB962C8B-B14F-4D97-AF65-F5344CB8AC3E}">
        <p14:creationId xmlns:p14="http://schemas.microsoft.com/office/powerpoint/2010/main" val="22422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64087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ӀӀ. Методические основы формирования коммуникации путем трудовой деятельности у детей старшего дошкольного возраста.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Анализ Федерального государственного образовательного стандарта дошкольного образования и Федеральной образовательной программы.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Описание и результаты учебного исследования.	</a:t>
            </a:r>
          </a:p>
        </p:txBody>
      </p:sp>
    </p:spTree>
    <p:extLst>
      <p:ext uri="{BB962C8B-B14F-4D97-AF65-F5344CB8AC3E}">
        <p14:creationId xmlns:p14="http://schemas.microsoft.com/office/powerpoint/2010/main" val="58417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11144" cy="34605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157192"/>
            <a:ext cx="8424936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области детский сад комбинированного вида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шапочка» р.п. Линево.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401" y="908720"/>
            <a:ext cx="6286470" cy="41601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2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«…развитие самостоятельности и инициативности, планирования и регуляции ребенком собственных действий; формирование позитивных установок к различным видам труда…» </a:t>
            </a:r>
          </a:p>
        </p:txBody>
      </p:sp>
    </p:spTree>
    <p:extLst>
      <p:ext uri="{BB962C8B-B14F-4D97-AF65-F5344CB8AC3E}">
        <p14:creationId xmlns:p14="http://schemas.microsoft.com/office/powerpoint/2010/main" val="3105923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869160"/>
            <a:ext cx="39604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Брынских Ольга Владимировна</a:t>
            </a:r>
            <a:b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подготовительной группы «Золушка» высшей категории.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882012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Анафриенко Лилия Александровна</a:t>
            </a:r>
          </a:p>
          <a:p>
            <a:pPr algn="ctr"/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воспитатель/руководитель практики на базе детского сада «Красная шапочка».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004927"/>
            <a:ext cx="3047990" cy="367227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8796" y="279756"/>
            <a:ext cx="4128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практики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04927"/>
            <a:ext cx="3096344" cy="367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004927"/>
            <a:ext cx="3096344" cy="36722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30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 исследования.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– «Рукавички» (Г.А. </a:t>
            </a:r>
            <a:r>
              <a:rPr lang="ru-RU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Цукерман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предназначена на выявление уровня развития коммуникации у детей старшего дошкольного возраста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настоящие рукавички игровым способом – «Найди свою пару» выбирались пары детей. Дошкольники рассаживаются парами, каждому дают по одному на каждого дошкольника однотонному изображению рукавички и просят украсить их одинаково, т. е. так, чтобы они составили пару.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сами придумывают узор, но сначала им нужно договориться между собой, какой узор они будут рисовать. Каждая пара дошкольников получает изображение рукавичек в виде силуэта (на правую и левую руку) и одинаковые наборы цветных карандашей 3 цветов – синий, красный и желтый.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4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87722"/>
              </p:ext>
            </p:extLst>
          </p:nvPr>
        </p:nvGraphicFramePr>
        <p:xfrm>
          <a:off x="539552" y="476672"/>
          <a:ext cx="8229600" cy="5128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0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3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r>
                        <a:rPr lang="ru-RU" sz="1400" i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узорах явно преобладают различия или вообще нет сходства. Дети не пытаются договориться, каждый настаивает на своем.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3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400" i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сходство частичное - отдельные признаки (цвет или форма некоторых деталей) совпадают, но имеются и заметные различия.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8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r>
                        <a:rPr lang="ru-RU" sz="1400" i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400" i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рукавички украшены одинаковым или очень похожим узором. Дети активно обсуждают возможный вариант узора. Приходят к согласию относительно способа раскрашивания рукавичек. Сравнивают способы действия и координируют их, строя совместное действие. Следят за реализацией принятого замысла.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31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методики - «Рукавички»: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Продуктивность совместной деятельности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по степени сходства узоров на рукавичках.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детей договариваться, приходить к общему решению, умение убеждать, аргументировать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Взаимный контроль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ходу выполнения деятельности.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Замечают ли дети друг у друга отступления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первоначального замысла, как на них реагируют.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Взаимопомощь по ходу рисования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эмоциональное отношение к совместной деятельности: позитивное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(работают с удовольствием и интересом), нейтральное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(взаимодействуют друг с другом в силу необходимости) или отрицательное (игнорируют друг друга, ссорятся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04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222801"/>
              </p:ext>
            </p:extLst>
          </p:nvPr>
        </p:nvGraphicFramePr>
        <p:xfrm>
          <a:off x="467544" y="1124744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пары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 дошкольников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развития коммуникации у детей старшего дошкольного возраста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Эмилия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Ангелина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Эллина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Зарина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 Дима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Степа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Женя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 Родион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06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уровней развития коммуникации у детей старшего дошкольного возраста на констатирующем этапе.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4386585"/>
              </p:ext>
            </p:extLst>
          </p:nvPr>
        </p:nvGraphicFramePr>
        <p:xfrm>
          <a:off x="179512" y="119675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457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Формирующий этап.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уровня развития коммуникации в группе с помощью целенаправленной организацией трудовой деятельности в повседневной жизни ребенка в рамках всех режимных моментах ДОУ.</a:t>
            </a:r>
          </a:p>
        </p:txBody>
      </p:sp>
    </p:spTree>
    <p:extLst>
      <p:ext uri="{BB962C8B-B14F-4D97-AF65-F5344CB8AC3E}">
        <p14:creationId xmlns:p14="http://schemas.microsoft.com/office/powerpoint/2010/main" val="1392726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226651"/>
              </p:ext>
            </p:extLst>
          </p:nvPr>
        </p:nvGraphicFramePr>
        <p:xfrm>
          <a:off x="179512" y="692696"/>
          <a:ext cx="8856984" cy="598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4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занятия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 приёмы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Формируемые коммуникативные умения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42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«Поздравительная открытка для ветерана» (работа в парах).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«Найди свою звезду» (деление на пары по половинкам).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распределения ролей: один складывает звезду-оригами или вырезает ее с помощью шаблона, второй вырезает голубя и георгиевскую ленту.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договариваться о распределении обязанностей.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согласовывать творческий замысел.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оказывать взаимопомощь в процессе работы.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анализировать процесс взаимодействия.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4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«Фабрика-прачечная: стирка кукольной одежды» (хозяйственно-бытовой труд).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«Найди свою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карточку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(деление на четыре цеха: сортировщики, стиральщики, полоскальщики, сушильщики).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последовательной передачи результата от одной пары к другой.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схемы последовательности стирки.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договариваться о распределении обязанностей в бригаде.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соблюдать условия договора.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выполнять трудовые действия в определённой последовательности.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Чувство ответственности за общий результат.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взаимопомощи.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530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«Маленькие помощники для большой планеты: уборка участка и волшебное превращение мусора в пчёлку» (труд в природе + ручной труд).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проблемной ситуации: «Как помочь пчёлке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Жуже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?».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трудовой деятельности как средства достижения поставленной задачи.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материалов (пластилин или бумага для деталей).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Подвижная игра-рефлексия: «Пчёлки на чистой поляне».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договариваться о распределении работы в паре.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сортировать отходы и действовать коллективно.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Экологическое сознание и понимание ценности вторичного использования материалов.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совместной трудовой и творческой деятельности.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Эмоционально-положительное восприятие результатов общего труда.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59832" y="121472"/>
            <a:ext cx="309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Формирующий этап.</a:t>
            </a:r>
          </a:p>
        </p:txBody>
      </p:sp>
    </p:spTree>
    <p:extLst>
      <p:ext uri="{BB962C8B-B14F-4D97-AF65-F5344CB8AC3E}">
        <p14:creationId xmlns:p14="http://schemas.microsoft.com/office/powerpoint/2010/main" val="1110714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1.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«Поздравительная открытка для ветерана».</a:t>
            </a:r>
          </a:p>
        </p:txBody>
      </p:sp>
      <p:pic>
        <p:nvPicPr>
          <p:cNvPr id="4098" name="Picture 2" descr="https://sun9-34.userapi.com/s/v1/ig2/5wYcaS9dQjCr5k3K9UlcjIEA-rKnMC3_83AlnO8u1ni9rloeo-pOVLCxOvFEzwp6UemRSbMn0rzkVM4htRBxvqVN.jpg?quality=95&amp;as=32x45,48x68,72x102,108x154,160x227,240x341,360x512,480x682,540x768,640x910,720x1023,1080x1535,1280x1819,1440x2047,1801x2560&amp;from=bu&amp;u=gOAawkNUk2pioG6PAlyQUhGn7FIEaPwC3hCpaRADkfs&amp;cs=1801x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424607" cy="486784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28537"/>
            <a:ext cx="4104456" cy="35968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sun9-62.userapi.com/s/v1/ig2/1Nh3ezOdGyHGVL1N7ud7qru7z-iw52ufjVWXb8vTwKbLNmvx_Vt_jbVnIs798d9v1o8fw7Dg4g_usHRixLUe4pWB.jpg?quality=95&amp;as=32x15,48x23,72x34,108x52,160x76,240x114,360x172,480x229,540x258,640x305,720x343,1080x515,1280x611,1440x687,2067x986&amp;from=bu&amp;cs=2067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5256584" cy="23052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34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75" y="116632"/>
            <a:ext cx="4539148" cy="36177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sun9-19.userapi.com/s/v1/ig2/atg9tocoISPf3dGAHT_0jPrRDRNe7vJDkkXEKbPAqJaJZFGbZ3GM_JFAJPFFoAVU475L1F1a1EJjN8BXR7k88GCz.jpg?quality=95&amp;as=32x24,48x36,72x54,108x81,160x120,240x180,360x270,480x360,540x405,640x480,720x540,1080x810,1280x960,1440x1080,2560x1920&amp;from=bu&amp;u=z_xjz8afzezN8br5ZugGkJUD8T-7lOQRO0PPB6udDkM&amp;cs=2560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965843" cy="372438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5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образования. Пункт 18.7.1. В области социально-коммуникативного развития основными задачами образовательной деятельности являются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 сфере социальных отношений:</a:t>
            </a:r>
          </a:p>
          <a:p>
            <a:pPr marL="0" indent="0" algn="just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опыт применения разнообразных способов взаимодействия со взрослыми и сверстниками;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начал социально-значимой активности;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эмоциональный опыт ребёнка, развивать способность ребёнка распознавать свои переживания и эмоции окружающих, осуществлять выбор социально одобряемых действий в конкретных ситуациях и обосновывать свои намерения и ценностные ориентации;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ребёнка понимать и учитывать интересы и чувства других; договариваться и дружить со сверстниками; разрешать возникающие конфликты конструктивными способами.</a:t>
            </a:r>
          </a:p>
        </p:txBody>
      </p:sp>
    </p:spTree>
    <p:extLst>
      <p:ext uri="{BB962C8B-B14F-4D97-AF65-F5344CB8AC3E}">
        <p14:creationId xmlns:p14="http://schemas.microsoft.com/office/powerpoint/2010/main" val="200703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38.userapi.com/s/v1/ig2/M29j9i9o7DcD7b8HazUlOhTVbQXylaNdq7xoyBTZhHOBr-3VIKGpOKHKoSq7kr3cF4fJEaUNMtSZxs51qsfJkHNB.jpg?quality=95&amp;as=32x30,48x45,72x68,108x102,160x150,240x226,360x338,480x451,540x508,640x602,720x677,1080x1015,1280x1203,1440x1354,1722x1619&amp;from=bu&amp;cs=1722x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32698" cy="397952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610190" cy="2511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sun9-54.userapi.com/s/v1/ig2/GknmXowGeeNaW-0zFVDpoLHBi-ekmuYxQgCFAo9Ibahd6B0meDH3zv5GGCEFLk29EX4_O2lonfUVeJwm3OotwNVW.jpg?quality=95&amp;as=32x24,48x36,72x53,108x80,160x119,240x178,360x267,480x356,540x401,640x475,720x534,1080x801,1280x950,1440x1068,1724x1279&amp;from=bu&amp;cs=1724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579585" cy="33975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sun9-77.userapi.com/s/v1/ig2/Rx899MyrI2lfUY5V7efxXj-Ltn2STGcIOd0NTTYO_6MiPQ0JJc7QBAdzsyuz8HGivOYlHXqBC9JicgKH6k-pGtAT.jpg?quality=95&amp;as=32x20,48x31,72x46,108x69,160x102,240x153,360x230,480x306,540x345,640x409,720x460,1080x690,1280x817,1440x919,2279x1455&amp;from=bu&amp;u=xcjLRlG_1bEZpqYXr5YCczdgFTP1QYsvF8mead3rSK0&amp;cs=2279x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232698" cy="24592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2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2.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«Фабрика-прачечная: стирка кукольной одежды».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96751"/>
            <a:ext cx="4680520" cy="434637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sun9-24.userapi.com/s/v1/ig2/mW1el8CrJzdtJAR20tN3HsTvZiZVmZ9TZmTVMeYD1xsJb6i7jelvCdpJlcAzO9ouDioJuBVhacPcvoyPin0ryz4O.jpg?quality=95&amp;as=32x36,48x54,72x80,108x120,160x178,240x268,360x401,480x535,540x602,640x714,720x803,1080x1204,1280x1427,1440x1606,1720x1918&amp;from=bu&amp;u=TkFJuE4En8e-ERINsCWJJvpe4Xj7LUBAJJH4Qh0_1Kc&amp;cs=1720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84815"/>
            <a:ext cx="3960440" cy="43583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63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72408" cy="404779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842595" cy="404779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sun9-12.userapi.com/s/v1/ig2/P6MOmF_Qa2uPwYNPzl_QTdf8kyH-YLb3nssQN9JYT_FkdH203AGJb8T19IfDx57BgM4fWGlk08pRkmkzAwVGsquR.jpg?quality=95&amp;as=32x27,48x40,72x61,108x91,160x135,240x202,360x303,480x404,540x455,640x539,720x606,1080x909,1280x1078,1440x1213,2279x1919&amp;from=bu&amp;cs=2279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586999" cy="38624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10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3.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помощники для большой планеты: уборка участка и волшебное превращение мусора в пчёлку».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276800" cy="47525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324747" cy="47525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92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224469" cy="32753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463141" cy="33473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30025"/>
            <a:ext cx="4248472" cy="31863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3530025"/>
            <a:ext cx="4463141" cy="31863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98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sun3-11.userapi.com/s/v1/ig2/mJ5NSQtUbYymy9yJa0W2YCTSdYt9GyPi11pP2jGMpxQHuYtC7kWxI1Qo2jf7AjibZ9GE_3KZk6Y7C24HUQCcE6C0.jpg?quality=95&amp;as=32x46,48x68,72x102,108x154,160x228,240x342,360x512,480x683,540x769,640x911,720x1025,997x1419&amp;from=bu&amp;cs=997x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895688" cy="55446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94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un9-87.userapi.com/s/v1/ig2/zkun2JHSgnXETnxUW6MrD-v3J-KHBeok26p0s04WwLCHPLkHAj_SbnJ9my7K22mXrokYr5WSUG2cxW00ELADeRFN.jpg?quality=95&amp;as=32x23,48x34,72x51,108x77,160x114,240x172,360x257,480x343,540x386,640x457,720x515,1080x772,1111x794&amp;from=bu&amp;u=_OnEOr8z-lP98xvQTkaQCxGyxreOuntWKgF6Oq6Od1s&amp;cs=1111x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36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55.userapi.com/s/v1/ig2/_08nPYG6l0LkVQOWfFVX8i_50BV51SmPQAudjGQrWNKGSXnkXC_RKGaWvxuChxfYdofz3EmwE5YqteTHs5IsOHTo.jpg?quality=95&amp;as=32x23,48x34,72x51,108x77,160x114,240x171,360x256,480x341,540x384,640x455,720x512,1080x768,1115x793&amp;from=bu&amp;cs=1115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5" y="3068248"/>
            <a:ext cx="5328592" cy="37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2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760588"/>
              </p:ext>
            </p:extLst>
          </p:nvPr>
        </p:nvGraphicFramePr>
        <p:xfrm>
          <a:off x="318356" y="2132856"/>
          <a:ext cx="85741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116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включала 10 вопросов, охватывающих следующие аспекты: понимание значимости трудового воспитания, частота привлечения ребёнка к домашнему труду, используемые методы поощрения, отношение к труду в детском саду, а также трудности, возникающие при организации трудовой деятельности дома. Анкетирование прошли 15 родителей. Каждый родитель отметил значимость трудового воспитания для дошкольников, о чём свидетельствуют результаты, представленные ниже.</a:t>
            </a:r>
          </a:p>
        </p:txBody>
      </p:sp>
    </p:spTree>
    <p:extLst>
      <p:ext uri="{BB962C8B-B14F-4D97-AF65-F5344CB8AC3E}">
        <p14:creationId xmlns:p14="http://schemas.microsoft.com/office/powerpoint/2010/main" val="503328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Проведённое родительское собрание поспособствовало повышению педагогической компетентности родителей в вопросах трудового воспитания, установлению единых требований семьи и детского сада, а также созданию условий для переноса опыта коллективного взаимодействия, полученного детьми в ДОУ, в семейную среду.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и обратной связи свидетельствуют о готовности родителей к сотрудничеству и необходимости дальнейшего просвещения по вопросам интеграции трудовой и коммуникативной 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1480687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методическом объединении педагогов дошкольного образования.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549846"/>
            <a:ext cx="4464496" cy="497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549846"/>
            <a:ext cx="4464496" cy="497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7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4807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 сфере трудового воспитания: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и самостоятельность в разных видах доступного труда, умения включаться в реальные трудовые связи со взрослыми и сверстниками;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освоение умений сотрудничества в совместном труде;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ответственность, добросовестность, стремление к участию в труде взрослых, оказанию посильной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732793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613" y="116631"/>
            <a:ext cx="5483883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5688632" cy="40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782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этап.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выявить динамику развития уровня коммуникации у детей старшего дошкольного возраста.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32707"/>
              </p:ext>
            </p:extLst>
          </p:nvPr>
        </p:nvGraphicFramePr>
        <p:xfrm>
          <a:off x="467545" y="2852936"/>
          <a:ext cx="8208912" cy="193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«Рукавички»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уровня развития коммуникации у детей старшего дошкольного возраста.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Г.А.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Цукерман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31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002509"/>
              </p:ext>
            </p:extLst>
          </p:nvPr>
        </p:nvGraphicFramePr>
        <p:xfrm>
          <a:off x="395535" y="692696"/>
          <a:ext cx="8301609" cy="480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9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 дошкольников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развития коммуникации у детей старшего дошкольного возраста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5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Эллина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Зарина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5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Ангелина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Степа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5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 Дима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 Родион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5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Эмилия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Женя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510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90606"/>
              </p:ext>
            </p:extLst>
          </p:nvPr>
        </p:nvGraphicFramePr>
        <p:xfrm>
          <a:off x="395536" y="1484784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диагностического исследования уровня развития коммуникации у детей старшего дошкольного возраста на контрольном этапе.</a:t>
            </a:r>
          </a:p>
        </p:txBody>
      </p:sp>
    </p:spTree>
    <p:extLst>
      <p:ext uri="{BB962C8B-B14F-4D97-AF65-F5344CB8AC3E}">
        <p14:creationId xmlns:p14="http://schemas.microsoft.com/office/powerpoint/2010/main" val="1506947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результаты диагностики уровня развития коммуникации у детей старшего дошкольного возраста на констатирующем и контрольном этапах работы.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5411916"/>
              </p:ext>
            </p:extLst>
          </p:nvPr>
        </p:nvGraphicFramePr>
        <p:xfrm>
          <a:off x="899592" y="1484784"/>
          <a:ext cx="7488832" cy="500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684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415" y="188640"/>
            <a:ext cx="418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второй главе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математической статистики подтвердили предположение, что целенаправленная организация коллективной и совместной трудовой деятельности положительно скажется на развитие коммуникации у детей старшего дошкольного возраста.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организации труда способствует развитию умения договариваться, распределять обязанности и оказывать взаимопомощь. В результате проведённых занятий у детей формируется навык работы в паре и команде, умение слышать партнёра, согласовывать свои действия и совместно достигать общего результата.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использование целенаправленно организованной трудовой деятельности в ДОУ оказалось эффективным средством развития коммуникации у детей старшего дошкольного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1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формирующего этапа была проведена повторная диагностика, в ходе которой была выявлена положительная динамика уровня развития коммуникации у детей старшего дошкольного возраста.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более успешно договариваться в парах, распределять обязанности, оказывать взаимопомощь и совместно оценивать результат. В процессе выполнения трудовых заданий (изготовление открытки в парах, стирка кукольного белья по принципу «конвейера», уборка участка и изготовление пчёлок из бросового материала) дошкольники приобрели опыт реального, а не игрового взаимодействия, где общение возникало из объективной необходимости согласовать действия для достижения общего результата.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можно сделать вывод о том, что целенаправленная организация коллективной трудовой деятельности (парная работа, бригадный труд, совместный труд по принципу «конвейера»), интегрированной в режимные моменты и специально организованные занятия, способствует развитию коммуникации у детей старшего дошкольного возраста. Значит, гипотеза доказана.</a:t>
            </a:r>
          </a:p>
        </p:txBody>
      </p:sp>
    </p:spTree>
    <p:extLst>
      <p:ext uri="{BB962C8B-B14F-4D97-AF65-F5344CB8AC3E}">
        <p14:creationId xmlns:p14="http://schemas.microsoft.com/office/powerpoint/2010/main" val="3809827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3119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18.7.2. Содержание образовательной деятельности. </a:t>
            </a:r>
          </a:p>
          <a:p>
            <a:pPr marL="0" indent="0" algn="just">
              <a:buNone/>
            </a:pP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 сфере социальных отношений.</a:t>
            </a:r>
          </a:p>
          <a:p>
            <a:pPr marL="0" indent="0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обеспечивает детям возможность осознания и признания собственных ошибок, рефлексии качества решения поставленных задач, определения путей развития.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развивает умение детей распознавать собственные эмоции и чувства, понимать чувства и переживания окружающих; учит понимать эмоциональное состояние сверстников по невербальным признакам (обращает внимание на мимику, позу, поведение); помогает находить причины и следствия возникновения эмоций, анализировать свои переживания и рассказывать о них; использовать социально приемлемые способы проявления эмоций и доступных возрасту способы произвольной регуляции эмоциональных состояний (сменить вид деятельности и прочее).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развивает умение сотрудничать со сверстниками: побуждает к обсуждению планов, советуется с детьми по поводу дел в группе; поддерживает обращенность и интерес к мнению сверстника, инициирует ситуации взаимопомощи детей в различных видах деятельности; подчеркивает ценность каждого ребёнка и его вклада в общее дело; способствует тому, чтобы дети в течение дня в различных видах деятельности выбирали партнеров по интересам; помогает устанавливать детям темп совместных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50902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 сфере трудового воспитания.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расширяет и углубляет представления о труде с целью продемонстрировать реальные трудовые действия и взаимоотношения.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Поощряет инициативность и самостоятельность детей в процессах самообслуживания в группе (убрать постель после сна, расставить ровно стулья за столами в зоне учебной деятельности), создает проблемные и игровые ситуации для развития умений выполнять отдельные трудовые действия, привлекает к решению поставленных задач родителей (законных представителей) с целью создания дома условий для развития умений реализовывать элементы хозяйственно-бытового труда: вымыть тарелку после обеда, вытереть пыль в комнате, застелить кровать, погладить носовой платок, покормить домашнего питомца и тому подобное.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коллективное выполнения детьми трудовых поручений во время дежурства, учит детей распределять между собой трудовые поручения для получения единого трудового результата, знакомит детей с правилами использования инструментов труда - ножниц, иголки и тому подобное.</a:t>
            </a:r>
          </a:p>
        </p:txBody>
      </p:sp>
    </p:spTree>
    <p:extLst>
      <p:ext uri="{BB962C8B-B14F-4D97-AF65-F5344CB8AC3E}">
        <p14:creationId xmlns:p14="http://schemas.microsoft.com/office/powerpoint/2010/main" val="282261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1296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какова роль трудовой деятельности в процессе развития  коммуникации  у детей старшего дошкольного возраста?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368" y="2276873"/>
            <a:ext cx="3563003" cy="452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0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408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выявление возможности трудовой деятельности как средства развития процесса коммуникации у детей старшего дошкольного возраста.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1.Проанализировать психолого-педагогическую литературу по проблеме исследования.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2.Определить виды и формы трудовой деятельности, способствующие развитию общения и сотрудничества детей старшего дошкольного возраста.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3.Раскрыть особенности процесса коммуникации у детей старшего дошкольного возраста.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4.Выявить уровень развития коммуникативных навыков у детей старшего дошкольного возраста в процессе трудовой деятельности.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5.Разработать буклет с методическими рекомендациями об особенности организации трудовой деятельности у детей старшего дошкольного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5094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процесс развития коммуникации у детей старшего дошкольного возраста.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трудовая деятельность как средство развития процесса коммуникации у детей старшего дошкольного возраста.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780928"/>
            <a:ext cx="4483988" cy="404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38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2731</Words>
  <Application>Microsoft Office PowerPoint</Application>
  <PresentationFormat>Экран (4:3)</PresentationFormat>
  <Paragraphs>279</Paragraphs>
  <Slides>47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Тема Office</vt:lpstr>
      <vt:lpstr>«Трудовая деятельность как средство развития коммуникации у детей старшего дошкольного возраста.»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</vt:lpstr>
      <vt:lpstr>Основные понятия</vt:lpstr>
      <vt:lpstr>Теоретическая часть исследования.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База практики</vt:lpstr>
      <vt:lpstr>Презентация PowerPoint</vt:lpstr>
      <vt:lpstr>Практическая часть исследования.</vt:lpstr>
      <vt:lpstr>Презентация PowerPoint</vt:lpstr>
      <vt:lpstr>Критерии оценки методики - «Рукавички»: </vt:lpstr>
      <vt:lpstr>Презентация PowerPoint</vt:lpstr>
      <vt:lpstr>Презентация PowerPoint</vt:lpstr>
      <vt:lpstr>Формирующий этап.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Родительское собрание </vt:lpstr>
      <vt:lpstr>Презентация PowerPoint</vt:lpstr>
      <vt:lpstr>Презентация PowerPoint</vt:lpstr>
      <vt:lpstr>Презентация PowerPoint</vt:lpstr>
      <vt:lpstr>Выступление на методическом объединении педагогов дошкольного образования.</vt:lpstr>
      <vt:lpstr>Презентация PowerPoint</vt:lpstr>
      <vt:lpstr>Контрольный этап.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Трудовая деятельность как средство социализации детей старшего дошкольного возраста.</dc:title>
  <dc:creator>Admin</dc:creator>
  <cp:lastModifiedBy>Ирина Устинова</cp:lastModifiedBy>
  <cp:revision>131</cp:revision>
  <dcterms:created xsi:type="dcterms:W3CDTF">2025-12-22T10:34:14Z</dcterms:created>
  <dcterms:modified xsi:type="dcterms:W3CDTF">2026-06-19T04:56:41Z</dcterms:modified>
</cp:coreProperties>
</file>