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73" r:id="rId5"/>
    <p:sldId id="274" r:id="rId6"/>
    <p:sldId id="275" r:id="rId7"/>
    <p:sldId id="261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425D-EF4D-4D48-A32F-075C4FDD8C1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34CB-4C1E-4E42-904A-F2957AE01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1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4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0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9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8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1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34CB-4C1E-4E42-904A-F2957AE017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2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sovremennye-podhody-k-trudovomu-vospitaniyu-doshkolnikov-v-svete-fgos-do-i-fop-do-prezentaciya-8008659.html" TargetMode="External"/><Relationship Id="rId2" Type="http://schemas.openxmlformats.org/officeDocument/2006/relationships/hyperlink" Target="https://www.1urok.ru/categories/19/articles/812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trudovoe-vospitanie-v-fop-do-748710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трудовой деятельности как средство развития коммуникации у детей старшего дошкольного возраста»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165304"/>
            <a:ext cx="5256584" cy="567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 </a:t>
            </a:r>
            <a:r>
              <a:rPr lang="ru-RU" dirty="0" smtClean="0"/>
              <a:t>Воспитатель - Петенёва Т.А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8640"/>
            <a:ext cx="2158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867472" cy="28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1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6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968552" cy="5328592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b="1" dirty="0"/>
              <a:t>Труд в </a:t>
            </a:r>
            <a:r>
              <a:rPr lang="ru-RU" b="1" dirty="0" smtClean="0"/>
              <a:t>природе. </a:t>
            </a:r>
            <a:r>
              <a:rPr lang="ru-RU" dirty="0" smtClean="0"/>
              <a:t>Труд</a:t>
            </a:r>
            <a:r>
              <a:rPr lang="ru-RU" dirty="0"/>
              <a:t>, связанный с уходом за растениями и животными, выращиванием зелени и овощей, наблюдением за природными объектами. Он имеет отсроченный результат, что воспитывает ответственность и терпение.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Содержание и примеры: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Уход за комнатными растениями</a:t>
            </a:r>
            <a:r>
              <a:rPr lang="ru-RU" dirty="0"/>
              <a:t>: полив, рыхление, опрыскивание, протирание листьев, мытьё поддонов.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Дежурство в уголке природы</a:t>
            </a:r>
            <a:r>
              <a:rPr lang="ru-RU" dirty="0"/>
              <a:t>: ежедневное наблюдение за погодой и фиксация в календаре, кормление обитателей живого уголка (если есть).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Работа на огороде и в цветнике</a:t>
            </a:r>
            <a:r>
              <a:rPr lang="ru-RU" dirty="0"/>
              <a:t>: посадка лука, гороха, семян цветов, полив, прополка, сбор урожая.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Подкормка птиц зимой</a:t>
            </a:r>
            <a:r>
              <a:rPr lang="ru-RU" dirty="0"/>
              <a:t>: изготовление кормушек, регулярное добавление корма.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Выращивание рассады для огорода, наблюдение за ростом растений, фиксация изменений</a:t>
            </a:r>
            <a:r>
              <a:rPr lang="ru-RU" dirty="0"/>
              <a:t>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Значение для развития коммуникации</a:t>
            </a:r>
            <a:r>
              <a:rPr lang="ru-RU" dirty="0"/>
              <a:t>: длительный цикл труда </a:t>
            </a:r>
            <a:r>
              <a:rPr lang="ru-RU" i="1" dirty="0"/>
              <a:t>требует обсуждения планов, распределения обязанностей на неделю, совместного ведения календаря наблюдений.</a:t>
            </a:r>
            <a:r>
              <a:rPr lang="ru-RU" dirty="0"/>
              <a:t> Дети обсуждают, что изменилось, почему растение плохо растёт, как лучше помочь. </a:t>
            </a:r>
            <a:r>
              <a:rPr lang="ru-RU" i="1" dirty="0"/>
              <a:t>Возникает потребность в аргументации, обмене мнениями, а также в сопереживании (жалко, если засох цветок).</a:t>
            </a:r>
            <a:r>
              <a:rPr lang="ru-RU" dirty="0"/>
              <a:t> Труд в природе </a:t>
            </a:r>
            <a:r>
              <a:rPr lang="ru-RU" i="1" dirty="0"/>
              <a:t>создаёт благоприятные условия для развития </a:t>
            </a:r>
            <a:r>
              <a:rPr lang="ru-RU" i="1" dirty="0" err="1"/>
              <a:t>внеситуативно</a:t>
            </a:r>
            <a:r>
              <a:rPr lang="ru-RU" i="1" dirty="0"/>
              <a:t>-познавательного и </a:t>
            </a:r>
            <a:r>
              <a:rPr lang="ru-RU" i="1" dirty="0" err="1"/>
              <a:t>внеситуативно</a:t>
            </a:r>
            <a:r>
              <a:rPr lang="ru-RU" i="1" dirty="0"/>
              <a:t>-личностного общения.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56" y="836712"/>
            <a:ext cx="40006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3856" y="836712"/>
            <a:ext cx="4000646" cy="43204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445224"/>
            <a:ext cx="2043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поливает цветы</a:t>
            </a:r>
          </a:p>
        </p:txBody>
      </p:sp>
    </p:spTree>
    <p:extLst>
      <p:ext uri="{BB962C8B-B14F-4D97-AF65-F5344CB8AC3E}">
        <p14:creationId xmlns:p14="http://schemas.microsoft.com/office/powerpoint/2010/main" val="176198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6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896544" cy="55218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b="1" dirty="0"/>
              <a:t>Ручной </a:t>
            </a:r>
            <a:r>
              <a:rPr lang="ru-RU" b="1" dirty="0" smtClean="0"/>
              <a:t>труд. </a:t>
            </a:r>
            <a:r>
              <a:rPr lang="ru-RU" dirty="0" smtClean="0"/>
              <a:t>Ручной </a:t>
            </a:r>
            <a:r>
              <a:rPr lang="ru-RU" dirty="0"/>
              <a:t>труд направлен на изготовление конкретных полезных и эстетически значимых предметов из различных материалов. Он развивает творчество, конструктивные умения, мелкую моторику и усидчивость.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Содержание и примеры:</a:t>
            </a:r>
          </a:p>
          <a:p>
            <a:pPr marL="109728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Работа с бумагой и картоном</a:t>
            </a:r>
            <a:r>
              <a:rPr lang="ru-RU" dirty="0"/>
              <a:t>: изготовление открыток, книжек-малышек, коробочек, игрушек-оригами, аппликаций.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Работа с тканью и нитками</a:t>
            </a:r>
            <a:r>
              <a:rPr lang="ru-RU" dirty="0"/>
              <a:t>: простейшее шитьё (иголкой с большим ушком), вышивание, пришивание пуговиц, плетение, вязание крючком (по желанию).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Работа с природным материалом</a:t>
            </a:r>
            <a:r>
              <a:rPr lang="ru-RU" dirty="0"/>
              <a:t>: создание поделок из шишек, желудей, листьев, соломы, ракушек.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Работа с бросовым материалом</a:t>
            </a:r>
            <a:r>
              <a:rPr lang="ru-RU" dirty="0"/>
              <a:t>: изготовление игрушек из капсул киндер-сюрпризов, втулок, коробочек, пластиковых бутылок.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Изготовление атрибутов для сюжетно-ролевых игр </a:t>
            </a:r>
            <a:r>
              <a:rPr lang="ru-RU" dirty="0"/>
              <a:t>(деньги, билеты, карточки, маски).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Значение для развития </a:t>
            </a:r>
            <a:r>
              <a:rPr lang="ru-RU" b="1" dirty="0" smtClean="0"/>
              <a:t>коммуникации</a:t>
            </a:r>
            <a:r>
              <a:rPr lang="ru-RU" dirty="0" smtClean="0"/>
              <a:t>: </a:t>
            </a:r>
            <a:r>
              <a:rPr lang="ru-RU" dirty="0"/>
              <a:t>ручной труд </a:t>
            </a:r>
            <a:r>
              <a:rPr lang="ru-RU" i="1" dirty="0"/>
              <a:t>часто организуется как коллективный (изготовление общего панно, макета, украшений к празднику) или парный (открытка на двоих, общая игрушка).</a:t>
            </a:r>
            <a:r>
              <a:rPr lang="ru-RU" dirty="0"/>
              <a:t> В процессе дети обсуждают замысел, распределяют операции, учатся терпеливо ждать, когда партнёр закончит свою часть, и помогают друг другу. </a:t>
            </a:r>
            <a:r>
              <a:rPr lang="ru-RU" i="1" dirty="0"/>
              <a:t>Возникает естественная необходимость в речевом планировании и рефлексии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492388" cy="465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3632" y="1034186"/>
            <a:ext cx="3500836" cy="46750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03979" y="5949280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аппликацию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5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341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труда в детском саду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268760"/>
            <a:ext cx="4752528" cy="5472608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b="1" dirty="0"/>
              <a:t>Поручения</a:t>
            </a:r>
            <a:r>
              <a:rPr lang="ru-RU" dirty="0"/>
              <a:t> — это задания, которые воспитатель эпизодически даёт одному или нескольким детям. Это самая простая форма организации труда, с которой начинается приобщение детей к труду.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Характеристика: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Могут быть простыми и сложными</a:t>
            </a:r>
            <a:r>
              <a:rPr lang="ru-RU" dirty="0"/>
              <a:t> (включать несколько действий).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По времени: кратковременные </a:t>
            </a:r>
            <a:r>
              <a:rPr lang="ru-RU" dirty="0"/>
              <a:t>(принеси книгу) и </a:t>
            </a:r>
            <a:r>
              <a:rPr lang="ru-RU" b="1" dirty="0"/>
              <a:t>длительные</a:t>
            </a:r>
            <a:r>
              <a:rPr lang="ru-RU" dirty="0"/>
              <a:t> (помогай ухаживать за растением неделю).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По количеству детей: индивидуальные </a:t>
            </a:r>
            <a:r>
              <a:rPr lang="ru-RU" dirty="0"/>
              <a:t>(для одного ребёнка) и </a:t>
            </a:r>
            <a:r>
              <a:rPr lang="ru-RU" b="1" dirty="0"/>
              <a:t>коллективные</a:t>
            </a:r>
            <a:r>
              <a:rPr lang="ru-RU" dirty="0"/>
              <a:t> (для нескольких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Примеры: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Индивидуальное:</a:t>
            </a:r>
            <a:r>
              <a:rPr lang="ru-RU" dirty="0"/>
              <a:t> «Серёжа, полей, пожалуйста, фикус».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Коллективное:</a:t>
            </a:r>
            <a:r>
              <a:rPr lang="ru-RU" dirty="0"/>
              <a:t> «Маша и Дима, расставьте, пожалуйста, </a:t>
            </a:r>
            <a:r>
              <a:rPr lang="ru-RU" dirty="0" err="1"/>
              <a:t>салфетницы</a:t>
            </a:r>
            <a:r>
              <a:rPr lang="ru-RU" dirty="0"/>
              <a:t> на столы».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Значение для развития коммуникации:</a:t>
            </a:r>
            <a:r>
              <a:rPr lang="ru-RU" dirty="0"/>
              <a:t> </a:t>
            </a:r>
            <a:r>
              <a:rPr lang="ru-RU" i="1" dirty="0"/>
              <a:t>коллективные поручения закладывают первые навыки работы в паре.</a:t>
            </a:r>
            <a:r>
              <a:rPr lang="ru-RU" dirty="0"/>
              <a:t> Дети </a:t>
            </a:r>
            <a:r>
              <a:rPr lang="ru-RU" i="1" dirty="0"/>
              <a:t>учатся договариваться, кто что сделает, распределять простейшие обязанности.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83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059832"/>
            <a:ext cx="4032448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0120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попросил одного ребенка положить сушиться работы на окно после занятия </a:t>
            </a:r>
          </a:p>
        </p:txBody>
      </p:sp>
    </p:spTree>
    <p:extLst>
      <p:ext uri="{BB962C8B-B14F-4D97-AF65-F5344CB8AC3E}">
        <p14:creationId xmlns:p14="http://schemas.microsoft.com/office/powerpoint/2010/main" val="128191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6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040560" cy="5544616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b="1" dirty="0"/>
              <a:t>Дежурства</a:t>
            </a:r>
            <a:r>
              <a:rPr lang="ru-RU" dirty="0"/>
              <a:t> — это форма организации труда, при которой дети по очереди выполняют общественно значимые обязанности в интересах всей группы. В отличие от поручений, дежурства носят систематический, регулярный характер.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Виды дежурств в ДОУ: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Дежурство по столовой </a:t>
            </a:r>
            <a:r>
              <a:rPr lang="ru-RU" dirty="0"/>
              <a:t>— сервировка и уборка столов.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Дежурство по занятиям </a:t>
            </a:r>
            <a:r>
              <a:rPr lang="ru-RU" dirty="0"/>
              <a:t>— подготовка материалов к занятиям, их уборка.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Дежурство в уголке природы </a:t>
            </a:r>
            <a:r>
              <a:rPr lang="ru-RU" dirty="0"/>
              <a:t>— уход за растениями и животными, ведение календаря природы.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b="1" dirty="0"/>
              <a:t>Особенности организации: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Дежурные назначаются на определённый срок </a:t>
            </a:r>
            <a:r>
              <a:rPr lang="ru-RU" dirty="0"/>
              <a:t>(обычно на день или на несколько дней).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График дежурств вывешивается на видном месте.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старшем возрасте </a:t>
            </a:r>
            <a:r>
              <a:rPr lang="ru-RU" b="1" dirty="0"/>
              <a:t>дети </a:t>
            </a:r>
            <a:r>
              <a:rPr lang="ru-RU" b="1" dirty="0" smtClean="0"/>
              <a:t>самостоятельно договариваются </a:t>
            </a:r>
            <a:r>
              <a:rPr lang="ru-RU" b="1" dirty="0"/>
              <a:t>о распределении обязанностей</a:t>
            </a:r>
            <a:r>
              <a:rPr lang="ru-RU" dirty="0"/>
              <a:t> между собой.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Значение для развития </a:t>
            </a:r>
            <a:r>
              <a:rPr lang="ru-RU" b="1" dirty="0" smtClean="0"/>
              <a:t>коммуникации:</a:t>
            </a:r>
            <a:r>
              <a:rPr lang="ru-RU" dirty="0" smtClean="0"/>
              <a:t> </a:t>
            </a:r>
            <a:r>
              <a:rPr lang="ru-RU" i="1" dirty="0"/>
              <a:t>дежурство воспитывает чувство ответственности перед </a:t>
            </a:r>
            <a:r>
              <a:rPr lang="ru-RU" i="1" dirty="0" smtClean="0"/>
              <a:t>коллективом</a:t>
            </a:r>
            <a:r>
              <a:rPr lang="ru-RU" dirty="0" smtClean="0"/>
              <a:t>. Дети </a:t>
            </a:r>
            <a:r>
              <a:rPr lang="ru-RU" dirty="0"/>
              <a:t>учатся взаимодействовать в паре (часто дежурят двое), договариваться о последовательности и качестве выполнения задач, обращаться за помощью, если что-то не получается. </a:t>
            </a:r>
            <a:r>
              <a:rPr lang="ru-RU" i="1" dirty="0"/>
              <a:t>В старшем возрасте они обсуждают, что нужно сделать, и отчитываются перед группой.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8" y="1772815"/>
            <a:ext cx="4000074" cy="28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4654" y="1772816"/>
            <a:ext cx="4000074" cy="28507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4869159"/>
            <a:ext cx="2239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сервируют столы </a:t>
            </a:r>
          </a:p>
        </p:txBody>
      </p:sp>
    </p:spTree>
    <p:extLst>
      <p:ext uri="{BB962C8B-B14F-4D97-AF65-F5344CB8AC3E}">
        <p14:creationId xmlns:p14="http://schemas.microsoft.com/office/powerpoint/2010/main" val="286995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97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256584" cy="5593808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b="1" dirty="0" smtClean="0"/>
              <a:t>Коллективный </a:t>
            </a:r>
            <a:r>
              <a:rPr lang="ru-RU" b="1" dirty="0"/>
              <a:t>труд </a:t>
            </a:r>
            <a:r>
              <a:rPr lang="ru-RU" dirty="0"/>
              <a:t>— наиболее сложная форма организации труда, объединяющая детей общей целью и совместными усилиями. Р.С. Буре выделяет три способа организации коллективного труда: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Труд «рядом</a:t>
            </a:r>
            <a:r>
              <a:rPr lang="ru-RU" b="1" dirty="0" smtClean="0"/>
              <a:t>». </a:t>
            </a:r>
            <a:r>
              <a:rPr lang="ru-RU" dirty="0" smtClean="0"/>
              <a:t>Дети </a:t>
            </a:r>
            <a:r>
              <a:rPr lang="ru-RU" dirty="0"/>
              <a:t>работают индивидуально, но объединены общей целью. Каждый выполняет свою часть работы независимо от других, но конечный результат — общий</a:t>
            </a:r>
            <a:r>
              <a:rPr lang="ru-RU" dirty="0" smtClean="0"/>
              <a:t>.</a:t>
            </a:r>
            <a:endParaRPr lang="ru-RU" dirty="0"/>
          </a:p>
          <a:p>
            <a:pPr marL="109728" indent="0">
              <a:buNone/>
            </a:pPr>
            <a:r>
              <a:rPr lang="ru-RU" b="1" dirty="0"/>
              <a:t>Пример: </a:t>
            </a:r>
            <a:r>
              <a:rPr lang="ru-RU" dirty="0"/>
              <a:t>Дети раскладывают карандаши по коробкам на общем столе. Каждый работает сам, но вместе они наводят порядок в уголке рисования.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Общий </a:t>
            </a:r>
            <a:r>
              <a:rPr lang="ru-RU" b="1" dirty="0" smtClean="0"/>
              <a:t>труд. </a:t>
            </a:r>
            <a:r>
              <a:rPr lang="ru-RU" dirty="0" smtClean="0"/>
              <a:t>Дети </a:t>
            </a:r>
            <a:r>
              <a:rPr lang="ru-RU" dirty="0"/>
              <a:t>объединены общей целью, но каждый выполняет свою, не зависящую от других часть. Результат труда складывается из индивидуальных результатов</a:t>
            </a:r>
            <a:r>
              <a:rPr lang="ru-RU" dirty="0" smtClean="0"/>
              <a:t>.</a:t>
            </a:r>
            <a:endParaRPr lang="ru-RU" dirty="0"/>
          </a:p>
          <a:p>
            <a:pPr marL="109728" indent="0">
              <a:buNone/>
            </a:pPr>
            <a:r>
              <a:rPr lang="ru-RU" b="1" dirty="0"/>
              <a:t>Пример:</a:t>
            </a:r>
            <a:r>
              <a:rPr lang="ru-RU" dirty="0"/>
              <a:t> Одна подгруппа лепит грибы, другая — ёлочки, третья — солнышко, а затем все вместе составляют панно «Осенний лес». Результат общий, но в процессе труда дети не зависят друг от друга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3. Совместный </a:t>
            </a:r>
            <a:r>
              <a:rPr lang="ru-RU" b="1" dirty="0" smtClean="0"/>
              <a:t>труд. </a:t>
            </a:r>
            <a:r>
              <a:rPr lang="ru-RU" dirty="0" smtClean="0"/>
              <a:t>Наиболее </a:t>
            </a:r>
            <a:r>
              <a:rPr lang="ru-RU" dirty="0"/>
              <a:t>сложная и коммуникативно насыщенная форма. Дети работают одновременно, и результат каждого зависит от работы других. Требует постоянного согласования действий</a:t>
            </a:r>
            <a:r>
              <a:rPr lang="ru-RU" dirty="0" smtClean="0"/>
              <a:t>.</a:t>
            </a:r>
            <a:endParaRPr lang="ru-RU" dirty="0"/>
          </a:p>
          <a:p>
            <a:pPr marL="109728" indent="0">
              <a:buNone/>
            </a:pPr>
            <a:r>
              <a:rPr lang="ru-RU" b="1" dirty="0"/>
              <a:t>Пример:</a:t>
            </a:r>
            <a:r>
              <a:rPr lang="ru-RU" dirty="0"/>
              <a:t> Стирка кукольного белья по типу «конвейера»: одни замачивают, другие стирают, третьи полощут, четвёртые развешивают. Или совместное строительство большого дома из конструктора: один подаёт детали, другой собирает стены, третий — крышу.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Значение для развития коммуникации: </a:t>
            </a:r>
            <a:r>
              <a:rPr lang="ru-RU" dirty="0"/>
              <a:t>именно совместный труд </a:t>
            </a:r>
            <a:r>
              <a:rPr lang="ru-RU" i="1" dirty="0"/>
              <a:t>является наиболее мощным средством развития коммуникации, так как он создаёт объективную необходимость в постоянном общении, распределении ролей, взаимопомощи и контроле. </a:t>
            </a:r>
            <a:r>
              <a:rPr lang="ru-RU" dirty="0"/>
              <a:t>Дети учатся слышать друг друга, аргументировать свои предложения, договариваться и разрешать конфликты, возникающие по ходу дела.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16188"/>
            <a:ext cx="3384376" cy="451029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436096" y="1016189"/>
            <a:ext cx="3384376" cy="45102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73325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 по парам выполняют общую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249319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3832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dirty="0"/>
              <a:t>Таким образом, в детском саду используются разнообразные виды труда (самообслуживание, хозяйственно-бытовой, в природе, ручной) и формы его организации (поручения, дежурства, коллективный труд). Наиболее ценной для развития коммуникации является форма совместного труда, которая ставит детей в условия, требующие активного взаимодействия, согласования усилий и взаимопомощи. Используя эти виды и формы, педагог может целенаправленно создавать ситуации общения, способствующие формированию у старших дошкольников навыков кооперации, </a:t>
            </a:r>
            <a:r>
              <a:rPr lang="ru-RU" dirty="0" err="1"/>
              <a:t>эмпатии</a:t>
            </a:r>
            <a:r>
              <a:rPr lang="ru-RU" dirty="0"/>
              <a:t> и конструктивного диалога.</a:t>
            </a:r>
          </a:p>
        </p:txBody>
      </p:sp>
    </p:spTree>
    <p:extLst>
      <p:ext uri="{BB962C8B-B14F-4D97-AF65-F5344CB8AC3E}">
        <p14:creationId xmlns:p14="http://schemas.microsoft.com/office/powerpoint/2010/main" val="150049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38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1774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1.Буре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С. Дошкольник и труд. Теория и методика трудового воспитания : учебно-методическое пособие / Р. С. Буре. — Санкт-Петербург : ДЕТСТВО-ПРЕСС, 2018.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2.Куцакова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В. Трудовое воспитание в детском саду. Для занятий с детьми 3–7 лет / Л.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МОЗАИКА-СИНТЕЗ, 2023.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3.Коломийченко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В. Концепция и технологии социально-коммуникативного развития детей дошкольного возраста / Л. В. Коломийченко. — Пермь : ПГГПУ, 2021.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4.Алябьева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А. Трудовое воспитание детей старшего дошкольного возраста : методическое пособие / Е.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ТЦ Сфера, 2022.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5.Волкова, Н. В. Трудовое воспитание в развитии личности ребенка [Электронный ресурс] // Современный урок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www.1urok.ru/categories/19/articles/81288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6.Позднякова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Современные подходы к трудовому воспитанию дошкольников в свете ФГОС ДО и ФОП ДО [Электронный ресурс]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infourok.ru/sovremennye-podhody-k-trudovomu-vospitaniyu-doshkolnikov-v-svete-fgos-do-i-fop-do-prezentaciya-8008659.html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7.Кондратенко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С. Трудовое воспитание в ФОП ДО [Электронный ресурс]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infourok.ru/trudovoe-vospitanie-v-fop-do-7487101.html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7018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в старшем дошкольном возрасте: что это и почему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5040560" cy="453650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b="1" dirty="0"/>
              <a:t>Коммуникация</a:t>
            </a:r>
            <a:r>
              <a:rPr lang="ru-RU" dirty="0"/>
              <a:t> — это процесс взаимодействия человека с другими людьми, в ходе которого происходит обмен информацией, мыслями, чувствами и опытом. Для ребёнка дошкольного возраста коммуникация является важнейшим условием социального развития, формирования личности и подготовки к школе.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/>
              <a:t>В старшем дошкольном возрасте (6–7 лет) коммуникация приобретает качественно новые черты. У ребёнка появляется устойчивая потребность не просто в общении, а во взаимопонимании и сопереживании (М.И. Лисина). Общение становится </a:t>
            </a:r>
            <a:r>
              <a:rPr lang="ru-RU" dirty="0" err="1"/>
              <a:t>внеситуативно</a:t>
            </a:r>
            <a:r>
              <a:rPr lang="ru-RU" dirty="0"/>
              <a:t>-личностным — ребёнок обсуждает не только то, что происходит «здесь и сейчас», но и прошлое, будущее, отношения между людьми, свои мысли и чувства.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5838"/>
            <a:ext cx="37131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складывается коммуникативная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/>
              <a:t>Современные </a:t>
            </a:r>
            <a:r>
              <a:rPr lang="ru-RU" sz="2000" dirty="0"/>
              <a:t>исследователи (Г.М. Андреева, А.А. Леонтьев) выделяют три взаимосвязанные стороны общения, которые в совокупности составляют основу коммуникативных </a:t>
            </a:r>
            <a:r>
              <a:rPr lang="ru-RU" sz="2000" dirty="0" smtClean="0"/>
              <a:t>умений: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62866"/>
              </p:ext>
            </p:extLst>
          </p:nvPr>
        </p:nvGraphicFramePr>
        <p:xfrm>
          <a:off x="323528" y="2636912"/>
          <a:ext cx="8424938" cy="3640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21"/>
                <a:gridCol w="3292504"/>
                <a:gridCol w="280831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Сторона общения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Проявление в поведении ребёнка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82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Коммуникативная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Обмен информацией, умение ясно излагать мысли, задавать вопросы, аргументировать, строить диалог.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Ребёнок может объяснить свои действия, попросить о помощи, рассказать о впечатлениях.</a:t>
                      </a:r>
                      <a:endParaRPr lang="ru-RU" sz="1200" dirty="0"/>
                    </a:p>
                  </a:txBody>
                  <a:tcPr/>
                </a:tc>
              </a:tr>
              <a:tr h="9836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Интерактивная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взаимодействия, умение договариваться, распределять роли, координировать действия, разрешать конфликты.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 могут договориться, кто что будет делать в совместной игре или труде, уступать, помогать друг другу.</a:t>
                      </a:r>
                      <a:endParaRPr lang="ru-RU" sz="1200" dirty="0"/>
                    </a:p>
                  </a:txBody>
                  <a:tcPr/>
                </a:tc>
              </a:tr>
              <a:tr h="9682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Перцептивная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Восприятие и понимание партнёра, эмпатия, умение распознавать эмоции, учитывать состояние другого.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Ребёнок замечает, что товарищу трудно, предлагает помощь; может порадоваться успеху другого.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5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основу коммуникативных умений у старших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28800"/>
            <a:ext cx="4608512" cy="504519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dirty="0"/>
              <a:t>В возрасте 6–7 лет у детей активно формируются следующие группы умений: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Эмоционально-экспрессивные</a:t>
            </a:r>
            <a:r>
              <a:rPr lang="ru-RU" dirty="0"/>
              <a:t>: распознавание и выражение эмоций, эмпатия, использование мимики и жестов.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Речевые (вербальные):</a:t>
            </a:r>
            <a:r>
              <a:rPr lang="ru-RU" dirty="0"/>
              <a:t> развитый словарь, умение задавать вопросы, вести диалог, строить монолог, объяснять и рассуждать.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Интерактивные:</a:t>
            </a:r>
            <a:r>
              <a:rPr lang="ru-RU" dirty="0"/>
              <a:t> умение вступать в контакт, поддерживать и завершать общение, соблюдать очерёдность, следовать правилам совместной деятельности.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Навыки саморегуляции: </a:t>
            </a:r>
            <a:r>
              <a:rPr lang="ru-RU" dirty="0"/>
              <a:t>контроль импульсивности, умение ждать, сдерживать агрессию, конструктивно выражать недовольство.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" y="1916832"/>
            <a:ext cx="436633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7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38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трудности испытывают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Как показывает </a:t>
            </a:r>
            <a:r>
              <a:rPr lang="ru-RU" dirty="0" smtClean="0"/>
              <a:t>практика, </a:t>
            </a:r>
            <a:r>
              <a:rPr lang="ru-RU" dirty="0"/>
              <a:t>многие дети старшего дошкольного возраста испытывают сложности в согласовании усилий. Это проявляется в том, что им трудно:</a:t>
            </a:r>
          </a:p>
          <a:p>
            <a:pPr marL="109728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договориться о едином замысле;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распределить обязанности в паре или группе;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уступить или аргументировать свою позицию;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заметить затруднения партнёра и предложить помощь;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совместно оценить результат.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/>
              <a:t>Причины этих трудностей часто связаны с недостаточным опытом совместной деятельности, преобладанием индивидуальных форм работы и, нередко, с влиянием цифровой среды, где живое общение подменяется быстрыми, безадресными взаимодействиями.</a:t>
            </a:r>
          </a:p>
        </p:txBody>
      </p:sp>
    </p:spTree>
    <p:extLst>
      <p:ext uri="{BB962C8B-B14F-4D97-AF65-F5344CB8AC3E}">
        <p14:creationId xmlns:p14="http://schemas.microsoft.com/office/powerpoint/2010/main" val="47334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детям развивать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коммуникацию?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28800"/>
            <a:ext cx="4392488" cy="49457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/>
              <a:t>Для преодоления этих трудностей ребёнку необходим регулярный и осмысленный опыт совместной деятельности, где общение становится не самоцелью, а естественным средством решения практических задач. Именно такую среду создаёт </a:t>
            </a:r>
            <a:r>
              <a:rPr lang="ru-RU" dirty="0" smtClean="0"/>
              <a:t>совместная трудовая деятельность, </a:t>
            </a:r>
            <a:r>
              <a:rPr lang="ru-RU" dirty="0"/>
              <a:t>который побуждает детей договариваться, помогать друг другу и радоваться общему результату.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31235" cy="44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как средство развития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49424"/>
            <a:ext cx="5040560" cy="4491944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dirty="0"/>
              <a:t>Одним из таких мощных и естественных средств выступает трудовая деятельность. Почему именно труд?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/>
              <a:t>С позиций деятельностного подхода, </a:t>
            </a:r>
            <a:r>
              <a:rPr lang="ru-RU" b="1" dirty="0"/>
              <a:t>трудовая деятельность дошкольника</a:t>
            </a:r>
            <a:r>
              <a:rPr lang="ru-RU" dirty="0"/>
              <a:t> — это основная форма приобщения ребенка к миру взрослых, реализуемая через выполнение конкретных, посильных заданий. В отличие от игры, она предполагает </a:t>
            </a:r>
            <a:r>
              <a:rPr lang="ru-RU" b="1" dirty="0"/>
              <a:t>ориентацию на общественно значимый, реальный результат </a:t>
            </a:r>
            <a:r>
              <a:rPr lang="ru-RU" dirty="0"/>
              <a:t>(поддержание порядка, уход за растениями, изготовление поделки и т.д</a:t>
            </a:r>
            <a:r>
              <a:rPr lang="ru-RU" dirty="0" smtClean="0"/>
              <a:t>.).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/>
              <a:t>Именно эта ориентация на общий результат, по мнению В.И. Логиновой, </a:t>
            </a:r>
            <a:r>
              <a:rPr lang="ru-RU" b="1" dirty="0"/>
              <a:t>превращает элементарный детский труд в деятельность, обладающую мощным воспитательным потенциалом</a:t>
            </a:r>
            <a:r>
              <a:rPr lang="ru-RU" dirty="0"/>
              <a:t>. В процессе ее достижения у детей естественным образом формируются не только практические навыки и ценностное отношение к труду, но и развивается способность к взаимодействию. Когда перед детьми стоит общая задача (например, накрыть на стол, постирать кукольное белье или сделать коллективную открытку), объективно возникает необходимость договариваться, распределять обязанности, помогать друг другу и координировать свои действия.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779912" cy="37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9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труда в детском саду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328592" cy="561662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ru-RU" sz="4000" b="1" dirty="0" smtClean="0"/>
              <a:t>Самообслуживание</a:t>
            </a:r>
            <a:r>
              <a:rPr lang="ru-RU" sz="4000" dirty="0" smtClean="0"/>
              <a:t> </a:t>
            </a:r>
            <a:r>
              <a:rPr lang="ru-RU" sz="4000" dirty="0"/>
              <a:t>— это труд ребёнка, направленный на удовлетворение его личных повседневных потребностей. Он связан с одеванием, раздеванием, приёмом пищи, соблюдением гигиенических процедур, уходом за своими вещами.</a:t>
            </a:r>
          </a:p>
          <a:p>
            <a:pPr marL="109728" indent="0">
              <a:buNone/>
            </a:pPr>
            <a:endParaRPr lang="ru-RU" sz="4000" dirty="0"/>
          </a:p>
          <a:p>
            <a:pPr marL="109728" indent="0">
              <a:buNone/>
            </a:pPr>
            <a:r>
              <a:rPr lang="ru-RU" sz="4000" dirty="0"/>
              <a:t>К старшему дошкольному возрасту самообслуживание перестаёт быть просто набором бытовых действий — оно становится важной сферой проявления самостоятельности, ответственности и, что особенно важно, социального взаимодействия.</a:t>
            </a:r>
          </a:p>
          <a:p>
            <a:pPr marL="109728" indent="0">
              <a:buNone/>
            </a:pPr>
            <a:endParaRPr lang="ru-RU" sz="4000" dirty="0"/>
          </a:p>
          <a:p>
            <a:pPr marL="109728" indent="0">
              <a:buNone/>
            </a:pPr>
            <a:r>
              <a:rPr lang="ru-RU" sz="4000" b="1" dirty="0"/>
              <a:t>Содержание трудовых </a:t>
            </a:r>
            <a:r>
              <a:rPr lang="ru-RU" sz="4000" b="1" dirty="0" smtClean="0"/>
              <a:t> умений. </a:t>
            </a:r>
            <a:r>
              <a:rPr lang="ru-RU" sz="4000" dirty="0" smtClean="0"/>
              <a:t>В </a:t>
            </a:r>
            <a:r>
              <a:rPr lang="ru-RU" sz="4000" dirty="0"/>
              <a:t>6–7 лет дети </a:t>
            </a:r>
            <a:r>
              <a:rPr lang="ru-RU" sz="4000" dirty="0" smtClean="0"/>
              <a:t>способны: </a:t>
            </a:r>
          </a:p>
          <a:p>
            <a:pPr marL="109728" indent="0">
              <a:buNone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/>
              <a:t>Полностью </a:t>
            </a:r>
            <a:r>
              <a:rPr lang="ru-RU" sz="4000" dirty="0"/>
              <a:t>самостоятельно одеваться и раздеваться, включая сложные застёжки (пуговицы, молнии, кнопки), шнуровку обуви, ориентировку в сезонной одежде (например, надевать несколько слоёв одежды в правильной последовательности).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/>
              <a:t>Следить за своим внешним видом: замечать и исправлять непорядок (заправить рубашку, поправить воротник, причесаться), самостоятельно пользоваться носовым платком, следить за чистотой рук и лица.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/>
              <a:t>Самостоятельно готовить рабочее место к занятиям (разложить материалы, подготовить доску для лепки, поставить баночку с водой) и убирать его после окончания работы.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/>
              <a:t>Убирать свои вещи на место (в шкафчик, на полку), следить за порядком в личных ячейках и в игровых центрах.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/>
              <a:t>Ухаживать за своими игрушками (протирать, мыть по мере необходимости), ремонтировать книги, коробки для настольных игр.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/>
              <a:t>Аккуратно пользоваться столовыми приборами, после еды убирать свою посуду, вытирать за собой стол.</a:t>
            </a:r>
          </a:p>
          <a:p>
            <a:pPr marL="109728" indent="0">
              <a:buNone/>
            </a:pPr>
            <a:endParaRPr lang="ru-RU" sz="4000" dirty="0"/>
          </a:p>
          <a:p>
            <a:pPr marL="109728" indent="0">
              <a:buNone/>
            </a:pPr>
            <a:r>
              <a:rPr lang="ru-RU" sz="4000" b="1" dirty="0"/>
              <a:t>Значение для развития коммуникации</a:t>
            </a:r>
            <a:r>
              <a:rPr lang="ru-RU" sz="4000" dirty="0"/>
              <a:t>: на первый взгляд, самообслуживание кажется индивидуальным трудом. Однако в старшем дошкольном возрасте </a:t>
            </a:r>
            <a:r>
              <a:rPr lang="ru-RU" sz="4000" i="1" dirty="0"/>
              <a:t>дети начинают помогать друг другу </a:t>
            </a:r>
            <a:r>
              <a:rPr lang="ru-RU" sz="4000" dirty="0"/>
              <a:t>(завязать шарф, поправить воротник), </a:t>
            </a:r>
            <a:r>
              <a:rPr lang="ru-RU" sz="4000" i="1" dirty="0"/>
              <a:t>что создаёт ситуации для доброжелательного общения, просьб о помощи, выражения благодарности. </a:t>
            </a:r>
            <a:r>
              <a:rPr lang="ru-RU" sz="4000" dirty="0"/>
              <a:t>Самостоятельность, выработанная в самообслуживании, становится основой для равноправного участия в коллективных формах труда.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96" y="1268760"/>
            <a:ext cx="3652838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7296" y="1268760"/>
            <a:ext cx="3652838" cy="4562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6021287"/>
            <a:ext cx="2500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моют руки перед обедом</a:t>
            </a:r>
          </a:p>
        </p:txBody>
      </p:sp>
    </p:spTree>
    <p:extLst>
      <p:ext uri="{BB962C8B-B14F-4D97-AF65-F5344CB8AC3E}">
        <p14:creationId xmlns:p14="http://schemas.microsoft.com/office/powerpoint/2010/main" val="2798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97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5184576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100" b="1" dirty="0"/>
              <a:t>Хозяйственно-бытовой </a:t>
            </a:r>
            <a:r>
              <a:rPr lang="ru-RU" sz="1100" b="1" dirty="0" smtClean="0"/>
              <a:t>труд. </a:t>
            </a:r>
            <a:r>
              <a:rPr lang="ru-RU" sz="1100" dirty="0" smtClean="0"/>
              <a:t>Этот </a:t>
            </a:r>
            <a:r>
              <a:rPr lang="ru-RU" sz="1100" dirty="0"/>
              <a:t>вид труда направлен на поддержание порядка в помещении и на участке. Он имеет ярко выраженную общественную направленность и даёт ребёнку возможность почувствовать свою значимость для коллектива.</a:t>
            </a:r>
          </a:p>
          <a:p>
            <a:pPr marL="109728" indent="0">
              <a:buNone/>
            </a:pPr>
            <a:endParaRPr lang="ru-RU" sz="1100" dirty="0"/>
          </a:p>
          <a:p>
            <a:pPr marL="109728" indent="0" algn="ctr">
              <a:buNone/>
            </a:pPr>
            <a:r>
              <a:rPr lang="ru-RU" sz="1100" b="1" dirty="0"/>
              <a:t>Содержание и примеры:</a:t>
            </a:r>
          </a:p>
          <a:p>
            <a:pPr marL="109728" indent="0">
              <a:buNone/>
            </a:pPr>
            <a:endParaRPr lang="ru-RU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/>
              <a:t>Дежурства по столовой: </a:t>
            </a:r>
            <a:r>
              <a:rPr lang="ru-RU" sz="1100" dirty="0"/>
              <a:t>сервировка столов (расставить тарелки, разложить ложки, поставить хлебницы), уборка посуды после еды.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/>
              <a:t>Дежурства по занятиям:</a:t>
            </a:r>
            <a:r>
              <a:rPr lang="ru-RU" sz="1100" dirty="0"/>
              <a:t> раздача и уборка раздаточного материала, подготовка досок для лепки, протирание столов.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/>
              <a:t>Уборка групповой комнаты: </a:t>
            </a:r>
            <a:r>
              <a:rPr lang="ru-RU" sz="1100" dirty="0"/>
              <a:t>мытьё игрушек, протирка строительного материала, расстановка книг в уголке, протирка стульчиков.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/>
              <a:t>Труд на участке: </a:t>
            </a:r>
            <a:r>
              <a:rPr lang="ru-RU" sz="1100" dirty="0"/>
              <a:t>уборка листьев, расчистка дорожек от снега, подметание веранды, полив цветов на клумбе.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1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100" b="1" dirty="0"/>
              <a:t>Стирка кукольного белья, мытьё посуды для кукол, ремонт книг и коробок для настольных игр</a:t>
            </a:r>
            <a:r>
              <a:rPr lang="ru-RU" sz="1100" dirty="0"/>
              <a:t> («</a:t>
            </a:r>
            <a:r>
              <a:rPr lang="ru-RU" sz="1100" dirty="0" err="1"/>
              <a:t>Книжкина</a:t>
            </a:r>
            <a:r>
              <a:rPr lang="ru-RU" sz="1100" dirty="0"/>
              <a:t> больница»).</a:t>
            </a:r>
          </a:p>
          <a:p>
            <a:pPr marL="109728" indent="0">
              <a:buNone/>
            </a:pPr>
            <a:endParaRPr lang="ru-RU" sz="1100" dirty="0"/>
          </a:p>
          <a:p>
            <a:pPr marL="109728" indent="0">
              <a:buNone/>
            </a:pPr>
            <a:r>
              <a:rPr lang="ru-RU" sz="1100" b="1" dirty="0"/>
              <a:t>Значение для развития </a:t>
            </a:r>
            <a:r>
              <a:rPr lang="ru-RU" sz="1100" b="1" dirty="0" smtClean="0"/>
              <a:t>коммуникации: </a:t>
            </a:r>
            <a:r>
              <a:rPr lang="ru-RU" sz="1100" dirty="0" smtClean="0"/>
              <a:t>этот </a:t>
            </a:r>
            <a:r>
              <a:rPr lang="ru-RU" sz="1100" dirty="0"/>
              <a:t>вид труда наиболее </a:t>
            </a:r>
            <a:r>
              <a:rPr lang="ru-RU" sz="1100" i="1" dirty="0"/>
              <a:t>часто организуется как коллективный. </a:t>
            </a:r>
            <a:r>
              <a:rPr lang="ru-RU" sz="1100" dirty="0"/>
              <a:t>Дети </a:t>
            </a:r>
            <a:r>
              <a:rPr lang="ru-RU" sz="1100" i="1" dirty="0"/>
              <a:t>распределяют обязанности, договариваются о последовательности действий, учатся помогать друг другу и оценивать общий результат</a:t>
            </a:r>
            <a:r>
              <a:rPr lang="ru-RU" sz="1100" dirty="0"/>
              <a:t>. Именно в хозяйственно-бытовом труде </a:t>
            </a:r>
            <a:r>
              <a:rPr lang="ru-RU" sz="1100" i="1" dirty="0"/>
              <a:t>возникают ситуации, требующие согласования</a:t>
            </a:r>
            <a:r>
              <a:rPr lang="ru-RU" sz="1100" dirty="0"/>
              <a:t> (например, при сервировке стола нужно договориться, кто что ставит, чтобы не мешать друг другу).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28" y="2420888"/>
            <a:ext cx="3826496" cy="270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7855" y="2412211"/>
            <a:ext cx="3826496" cy="27053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5281462"/>
            <a:ext cx="3187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протирают столы от крошек</a:t>
            </a:r>
          </a:p>
        </p:txBody>
      </p:sp>
    </p:spTree>
    <p:extLst>
      <p:ext uri="{BB962C8B-B14F-4D97-AF65-F5344CB8AC3E}">
        <p14:creationId xmlns:p14="http://schemas.microsoft.com/office/powerpoint/2010/main" val="313407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</TotalTime>
  <Words>2440</Words>
  <Application>Microsoft Office PowerPoint</Application>
  <PresentationFormat>Экран (4:3)</PresentationFormat>
  <Paragraphs>199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«Организация трудовой деятельности как средство развития коммуникации у детей старшего дошкольного возраста» </vt:lpstr>
      <vt:lpstr>Коммуникация в старшем дошкольном возрасте: что это и почему важно.</vt:lpstr>
      <vt:lpstr>Из чего складывается коммуникативная компетентность? </vt:lpstr>
      <vt:lpstr>Что составляет основу коммуникативных умений у старших дошкольников?</vt:lpstr>
      <vt:lpstr>Какие трудности испытывают дети?</vt:lpstr>
      <vt:lpstr>Как помочь детям развивать коммуникацию?</vt:lpstr>
      <vt:lpstr>Трудовая деятельность как средство развития коммуникации.</vt:lpstr>
      <vt:lpstr>Виды труда в детском саду</vt:lpstr>
      <vt:lpstr>Презентация PowerPoint</vt:lpstr>
      <vt:lpstr>Презентация PowerPoint</vt:lpstr>
      <vt:lpstr>Презентация PowerPoint</vt:lpstr>
      <vt:lpstr>Формы организации труда в детском саду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2026-03-19T13:39:53Z</dcterms:created>
  <dcterms:modified xsi:type="dcterms:W3CDTF">2026-03-25T14:04:26Z</dcterms:modified>
</cp:coreProperties>
</file>